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88" r:id="rId3"/>
    <p:sldId id="290" r:id="rId4"/>
    <p:sldId id="289" r:id="rId5"/>
    <p:sldId id="291" r:id="rId6"/>
    <p:sldId id="285" r:id="rId7"/>
    <p:sldId id="292" r:id="rId8"/>
    <p:sldId id="299" r:id="rId9"/>
    <p:sldId id="298" r:id="rId10"/>
    <p:sldId id="265" r:id="rId11"/>
  </p:sldIdLst>
  <p:sldSz cx="9144000" cy="6858000" type="screen4x3"/>
  <p:notesSz cx="6735763" cy="98663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9">
          <p15:clr>
            <a:srgbClr val="A4A3A4"/>
          </p15:clr>
        </p15:guide>
        <p15:guide id="2" orient="horz" pos="3793">
          <p15:clr>
            <a:srgbClr val="A4A3A4"/>
          </p15:clr>
        </p15:guide>
        <p15:guide id="3" orient="horz" pos="2341">
          <p15:clr>
            <a:srgbClr val="A4A3A4"/>
          </p15:clr>
        </p15:guide>
        <p15:guide id="4" orient="horz" pos="2251">
          <p15:clr>
            <a:srgbClr val="A4A3A4"/>
          </p15:clr>
        </p15:guide>
        <p15:guide id="5" orient="horz" pos="3612">
          <p15:clr>
            <a:srgbClr val="A4A3A4"/>
          </p15:clr>
        </p15:guide>
        <p15:guide id="6" pos="204">
          <p15:clr>
            <a:srgbClr val="A4A3A4"/>
          </p15:clr>
        </p15:guide>
        <p15:guide id="7" pos="5556">
          <p15:clr>
            <a:srgbClr val="A4A3A4"/>
          </p15:clr>
        </p15:guide>
        <p15:guide id="8" pos="2835">
          <p15:clr>
            <a:srgbClr val="A4A3A4"/>
          </p15:clr>
        </p15:guide>
        <p15:guide id="9" pos="292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  <p15:guide id="3" pos="696">
          <p15:clr>
            <a:srgbClr val="A4A3A4"/>
          </p15:clr>
        </p15:guide>
        <p15:guide id="4" pos="3548">
          <p15:clr>
            <a:srgbClr val="A4A3A4"/>
          </p15:clr>
        </p15:guide>
        <p15:guide id="5" pos="340">
          <p15:clr>
            <a:srgbClr val="A4A3A4"/>
          </p15:clr>
        </p15:guide>
        <p15:guide id="6" pos="3903">
          <p15:clr>
            <a:srgbClr val="A4A3A4"/>
          </p15:clr>
        </p15:guide>
        <p15:guide id="7" pos="1988">
          <p15:clr>
            <a:srgbClr val="A4A3A4"/>
          </p15:clr>
        </p15:guide>
        <p15:guide id="8" pos="225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DA63B"/>
    <a:srgbClr val="F8DBB1"/>
    <a:srgbClr val="E5E5EA"/>
    <a:srgbClr val="BFBECA"/>
    <a:srgbClr val="A6A6A6"/>
    <a:srgbClr val="AED9FF"/>
    <a:srgbClr val="00386A"/>
    <a:srgbClr val="D9D8DF"/>
    <a:srgbClr val="0D8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ittlere Formatvorlag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9" autoAdjust="0"/>
    <p:restoredTop sz="97059" autoAdjust="0"/>
  </p:normalViewPr>
  <p:slideViewPr>
    <p:cSldViewPr showGuides="1">
      <p:cViewPr varScale="1">
        <p:scale>
          <a:sx n="69" d="100"/>
          <a:sy n="69" d="100"/>
        </p:scale>
        <p:origin x="558" y="60"/>
      </p:cViewPr>
      <p:guideLst>
        <p:guide orient="horz" pos="799"/>
        <p:guide orient="horz" pos="3793"/>
        <p:guide orient="horz" pos="2341"/>
        <p:guide orient="horz" pos="2251"/>
        <p:guide orient="horz" pos="3612"/>
        <p:guide pos="204"/>
        <p:guide pos="5556"/>
        <p:guide pos="2835"/>
        <p:guide pos="292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83" d="100"/>
          <a:sy n="83" d="100"/>
        </p:scale>
        <p:origin x="-3348" y="-84"/>
      </p:cViewPr>
      <p:guideLst>
        <p:guide orient="horz" pos="3108"/>
        <p:guide pos="2122"/>
        <p:guide pos="696"/>
        <p:guide pos="3548"/>
        <p:guide pos="340"/>
        <p:guide pos="3903"/>
        <p:guide pos="1988"/>
        <p:guide pos="225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Mappe1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Lbls>
            <c:delete val="1"/>
          </c:dLbls>
          <c:val>
            <c:numRef>
              <c:f>Tabelle1!$A$2:$B$2</c:f>
              <c:numCache>
                <c:formatCode>0.00%</c:formatCode>
                <c:ptCount val="2"/>
                <c:pt idx="0" formatCode="0%">
                  <c:v>1</c:v>
                </c:pt>
                <c:pt idx="1">
                  <c:v>7.0000000000000123E-3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 baseline="0">
          <a:latin typeface="Calibri" pitchFamily="34" charset="0"/>
        </a:defRPr>
      </a:pPr>
      <a:endParaRPr lang="de-DE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539484" y="0"/>
            <a:ext cx="2616346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579934" y="0"/>
            <a:ext cx="2616345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DD0F6C-BE34-4372-A034-3B50FE2E2DC2}" type="datetimeFigureOut">
              <a:rPr lang="de-DE" smtClean="0"/>
              <a:pPr/>
              <a:t>02.11.2015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539484" y="9371285"/>
            <a:ext cx="2616345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579934" y="9371285"/>
            <a:ext cx="2616345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09E120-E60C-4252-AD11-82F0C9D0029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7244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105477" y="0"/>
            <a:ext cx="2050353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579933" y="0"/>
            <a:ext cx="2051913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83CAF6-4E79-4E82-8193-5E8695C2D7C1}" type="datetimeFigureOut">
              <a:rPr lang="de-DE" smtClean="0"/>
              <a:pPr/>
              <a:t>02.11.2015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1105476" y="4686499"/>
            <a:ext cx="452559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105477" y="9371285"/>
            <a:ext cx="2050353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579933" y="9371285"/>
            <a:ext cx="2051913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401FCF-8CA8-4ED9-A8B4-EB17A48F574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1981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01FCF-8CA8-4ED9-A8B4-EB17A48F5749}" type="slidenum">
              <a:rPr lang="de-DE" smtClean="0">
                <a:solidFill>
                  <a:prstClr val="black"/>
                </a:solidFill>
              </a:rPr>
              <a:pPr/>
              <a:t>1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200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220BA-B5F1-4453-B28F-FD7A028A3F25}" type="slidenum">
              <a:rPr lang="de-DE" smtClean="0"/>
              <a:pPr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8135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01FCF-8CA8-4ED9-A8B4-EB17A48F5749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9434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220BA-B5F1-4453-B28F-FD7A028A3F25}" type="slidenum">
              <a:rPr lang="de-DE" smtClean="0"/>
              <a:pPr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8135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2" descr="ThinkstockPhotos-153681911_tit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6" t="3226"/>
          <a:stretch/>
        </p:blipFill>
        <p:spPr>
          <a:xfrm>
            <a:off x="-9617" y="0"/>
            <a:ext cx="9180512" cy="6885384"/>
          </a:xfrm>
          <a:prstGeom prst="rect">
            <a:avLst/>
          </a:prstGeom>
        </p:spPr>
      </p:pic>
      <p:sp>
        <p:nvSpPr>
          <p:cNvPr id="12" name="Rechteck 11"/>
          <p:cNvSpPr/>
          <p:nvPr userDrawn="1"/>
        </p:nvSpPr>
        <p:spPr>
          <a:xfrm>
            <a:off x="0" y="3933825"/>
            <a:ext cx="9144000" cy="21590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23850" y="4076700"/>
            <a:ext cx="8496300" cy="792163"/>
          </a:xfrm>
        </p:spPr>
        <p:txBody>
          <a:bodyPr bIns="0"/>
          <a:lstStyle>
            <a:lvl1pPr>
              <a:defRPr sz="2400" b="1">
                <a:solidFill>
                  <a:srgbClr val="00386A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23850" y="5013325"/>
            <a:ext cx="8496300" cy="935955"/>
          </a:xfrm>
        </p:spPr>
        <p:txBody>
          <a:bodyPr/>
          <a:lstStyle>
            <a:lvl1pPr marL="0" indent="0" algn="l">
              <a:buNone/>
              <a:defRPr sz="1600" b="1" baseline="0">
                <a:solidFill>
                  <a:srgbClr val="00386A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15" name="Text Box 21"/>
          <p:cNvSpPr txBox="1">
            <a:spLocks noChangeArrowheads="1"/>
          </p:cNvSpPr>
          <p:nvPr userDrawn="1"/>
        </p:nvSpPr>
        <p:spPr bwMode="auto">
          <a:xfrm>
            <a:off x="5508625" y="6381750"/>
            <a:ext cx="3313013" cy="215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36000" rIns="0" bIns="0">
            <a:noAutofit/>
          </a:bodyPr>
          <a:lstStyle/>
          <a:p>
            <a:pPr algn="r" defTabSz="642938" eaLnBrk="0" hangingPunct="0"/>
            <a:r>
              <a:rPr lang="de-DE" sz="900" dirty="0" smtClean="0">
                <a:solidFill>
                  <a:srgbClr val="00386A"/>
                </a:solidFill>
                <a:ea typeface="ＭＳ Ｐゴシック" pitchFamily="-16" charset="-128"/>
                <a:cs typeface="Verdana"/>
              </a:rPr>
              <a:t>IGES Institut. Ein Unternehmen der IGES Gruppe.</a:t>
            </a:r>
            <a:endParaRPr lang="de-DE" sz="900" dirty="0">
              <a:solidFill>
                <a:srgbClr val="00386A"/>
              </a:solidFill>
              <a:ea typeface="ＭＳ Ｐゴシック" pitchFamily="-16" charset="-128"/>
              <a:cs typeface="Verdana"/>
            </a:endParaRPr>
          </a:p>
        </p:txBody>
      </p:sp>
      <p:sp>
        <p:nvSpPr>
          <p:cNvPr id="16" name="Rectangle 9"/>
          <p:cNvSpPr txBox="1">
            <a:spLocks noChangeArrowheads="1"/>
          </p:cNvSpPr>
          <p:nvPr userDrawn="1"/>
        </p:nvSpPr>
        <p:spPr bwMode="auto">
          <a:xfrm>
            <a:off x="289346" y="749994"/>
            <a:ext cx="3348000" cy="216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spcAft>
                <a:spcPts val="600"/>
              </a:spcAft>
              <a:defRPr sz="1100" b="0" baseline="0">
                <a:solidFill>
                  <a:srgbClr val="00386A"/>
                </a:solidFill>
                <a:latin typeface="Verdana"/>
                <a:cs typeface="Verdana"/>
              </a:defRPr>
            </a:lvl1pPr>
          </a:lstStyle>
          <a:p>
            <a:pPr>
              <a:defRPr/>
            </a:pPr>
            <a:r>
              <a:rPr lang="de-DE" sz="1400" b="0" kern="0" dirty="0" smtClean="0">
                <a:solidFill>
                  <a:srgbClr val="00386A"/>
                </a:solidFill>
              </a:rPr>
              <a:t>| Gesundheit | Mobilität | Bildung |</a:t>
            </a:r>
            <a:endParaRPr lang="de-DE" sz="1400" b="0" kern="0" dirty="0">
              <a:solidFill>
                <a:srgbClr val="00386A"/>
              </a:solidFill>
            </a:endParaRPr>
          </a:p>
        </p:txBody>
      </p:sp>
      <p:cxnSp>
        <p:nvCxnSpPr>
          <p:cNvPr id="23" name="Gerade Verbindung 22"/>
          <p:cNvCxnSpPr/>
          <p:nvPr userDrawn="1"/>
        </p:nvCxnSpPr>
        <p:spPr>
          <a:xfrm>
            <a:off x="-3600" y="3933056"/>
            <a:ext cx="9147600" cy="0"/>
          </a:xfrm>
          <a:prstGeom prst="line">
            <a:avLst/>
          </a:prstGeom>
          <a:ln w="127000" cap="flat" cmpd="sng" algn="ctr">
            <a:solidFill>
              <a:srgbClr val="00386A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Bild 14" descr="IGES_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740000" y="525600"/>
            <a:ext cx="1077458" cy="381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850" y="1268413"/>
            <a:ext cx="8496300" cy="4465637"/>
          </a:xfrm>
        </p:spPr>
        <p:txBody>
          <a:bodyPr/>
          <a:lstStyle>
            <a:lvl1pPr marL="0" indent="0">
              <a:defRPr/>
            </a:lvl1pPr>
            <a:lvl3pPr>
              <a:buFont typeface="Arial" pitchFamily="34" charset="0"/>
              <a:buChar char="•"/>
              <a:defRPr/>
            </a:lvl3pPr>
            <a:lvl4pPr marL="1343025" indent="-447675">
              <a:buFont typeface="Verdana" pitchFamily="34" charset="0"/>
              <a:buChar char="◦"/>
              <a:defRPr/>
            </a:lvl4pPr>
            <a:lvl8pPr>
              <a:buClr>
                <a:schemeClr val="accent3"/>
              </a:buClr>
              <a:defRPr/>
            </a:lvl8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7"/>
          <p:cNvSpPr>
            <a:spLocks noGrp="1"/>
          </p:cNvSpPr>
          <p:nvPr>
            <p:ph sz="quarter" idx="12" hasCustomPrompt="1"/>
          </p:nvPr>
        </p:nvSpPr>
        <p:spPr>
          <a:xfrm>
            <a:off x="323850" y="5805264"/>
            <a:ext cx="8496300" cy="216124"/>
          </a:xfrm>
        </p:spPr>
        <p:txBody>
          <a:bodyPr anchor="b" anchorCtr="0"/>
          <a:lstStyle>
            <a:lvl1pPr algn="r">
              <a:spcBef>
                <a:spcPts val="0"/>
              </a:spcBef>
              <a:defRPr sz="800" b="0">
                <a:solidFill>
                  <a:srgbClr val="000000"/>
                </a:solidFill>
              </a:defRPr>
            </a:lvl1pPr>
            <a:lvl2pPr marL="0" indent="0" algn="r"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2pPr>
            <a:lvl3pPr marL="0" indent="0" algn="r"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3pPr>
            <a:lvl4pPr marL="0" indent="0" algn="r"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4pPr>
            <a:lvl5pPr marL="0" indent="0" algn="r"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5pPr>
            <a:lvl6pPr algn="r">
              <a:spcBef>
                <a:spcPts val="0"/>
              </a:spcBef>
              <a:defRPr sz="800">
                <a:solidFill>
                  <a:schemeClr val="tx2"/>
                </a:solidFill>
              </a:defRPr>
            </a:lvl6pPr>
            <a:lvl7pPr algn="r">
              <a:spcBef>
                <a:spcPts val="0"/>
              </a:spcBef>
              <a:defRPr sz="800">
                <a:solidFill>
                  <a:schemeClr val="tx2"/>
                </a:solidFill>
              </a:defRPr>
            </a:lvl7pPr>
            <a:lvl8pPr algn="r">
              <a:spcBef>
                <a:spcPts val="0"/>
              </a:spcBef>
              <a:defRPr sz="800">
                <a:solidFill>
                  <a:schemeClr val="tx2"/>
                </a:solidFill>
              </a:defRPr>
            </a:lvl8pPr>
            <a:lvl9pPr algn="r">
              <a:spcBef>
                <a:spcPts val="0"/>
              </a:spcBef>
              <a:defRPr sz="800">
                <a:solidFill>
                  <a:schemeClr val="tx2"/>
                </a:solidFill>
              </a:defRPr>
            </a:lvl9pPr>
          </a:lstStyle>
          <a:p>
            <a:pPr lvl="0"/>
            <a:r>
              <a:rPr lang="de-DE" dirty="0" smtClean="0"/>
              <a:t>Quellenangabe durch Klicken bearbeiten</a:t>
            </a:r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 Inhalte –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0"/>
          </p:nvPr>
        </p:nvSpPr>
        <p:spPr>
          <a:xfrm>
            <a:off x="323850" y="1268413"/>
            <a:ext cx="4176713" cy="4465637"/>
          </a:xfrm>
        </p:spPr>
        <p:txBody>
          <a:bodyPr/>
          <a:lstStyle>
            <a:lvl3pPr>
              <a:buFont typeface="Arial" pitchFamily="34" charset="0"/>
              <a:buChar char="•"/>
              <a:defRPr/>
            </a:lvl3pPr>
            <a:lvl4pPr>
              <a:buFont typeface="Verdana" pitchFamily="34" charset="0"/>
              <a:buChar char="◦"/>
              <a:defRPr/>
            </a:lvl4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1"/>
          </p:nvPr>
        </p:nvSpPr>
        <p:spPr>
          <a:xfrm>
            <a:off x="4643438" y="1268413"/>
            <a:ext cx="4176712" cy="4465637"/>
          </a:xfrm>
        </p:spPr>
        <p:txBody>
          <a:bodyPr/>
          <a:lstStyle>
            <a:lvl3pPr>
              <a:buFont typeface="Arial" pitchFamily="34" charset="0"/>
              <a:buChar char="•"/>
              <a:defRPr/>
            </a:lvl3pPr>
            <a:lvl4pPr>
              <a:buFont typeface="Verdana" pitchFamily="34" charset="0"/>
              <a:buChar char="◦"/>
              <a:defRPr/>
            </a:lvl4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Inhaltsplatzhalter 7"/>
          <p:cNvSpPr>
            <a:spLocks noGrp="1"/>
          </p:cNvSpPr>
          <p:nvPr>
            <p:ph sz="quarter" idx="12" hasCustomPrompt="1"/>
          </p:nvPr>
        </p:nvSpPr>
        <p:spPr>
          <a:xfrm>
            <a:off x="323850" y="5805264"/>
            <a:ext cx="8496300" cy="216124"/>
          </a:xfrm>
        </p:spPr>
        <p:txBody>
          <a:bodyPr anchor="b" anchorCtr="0"/>
          <a:lstStyle>
            <a:lvl1pPr algn="r">
              <a:spcBef>
                <a:spcPts val="0"/>
              </a:spcBef>
              <a:defRPr sz="800" b="0">
                <a:solidFill>
                  <a:schemeClr val="tx2"/>
                </a:solidFill>
              </a:defRPr>
            </a:lvl1pPr>
            <a:lvl2pPr marL="0" indent="0" algn="r"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2pPr>
            <a:lvl3pPr marL="0" indent="0" algn="r"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3pPr>
            <a:lvl4pPr marL="0" indent="0" algn="r"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4pPr>
            <a:lvl5pPr marL="0" indent="0" algn="r"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5pPr>
            <a:lvl6pPr algn="r">
              <a:spcBef>
                <a:spcPts val="0"/>
              </a:spcBef>
              <a:defRPr sz="800">
                <a:solidFill>
                  <a:schemeClr val="tx2"/>
                </a:solidFill>
              </a:defRPr>
            </a:lvl6pPr>
            <a:lvl7pPr algn="r">
              <a:spcBef>
                <a:spcPts val="0"/>
              </a:spcBef>
              <a:defRPr sz="800">
                <a:solidFill>
                  <a:schemeClr val="tx2"/>
                </a:solidFill>
              </a:defRPr>
            </a:lvl7pPr>
            <a:lvl8pPr algn="r">
              <a:spcBef>
                <a:spcPts val="0"/>
              </a:spcBef>
              <a:defRPr sz="800">
                <a:solidFill>
                  <a:schemeClr val="tx2"/>
                </a:solidFill>
              </a:defRPr>
            </a:lvl8pPr>
            <a:lvl9pPr algn="r">
              <a:spcBef>
                <a:spcPts val="0"/>
              </a:spcBef>
              <a:defRPr sz="800">
                <a:solidFill>
                  <a:schemeClr val="tx2"/>
                </a:solidFill>
              </a:defRPr>
            </a:lvl9pPr>
          </a:lstStyle>
          <a:p>
            <a:pPr lvl="0"/>
            <a:r>
              <a:rPr lang="de-DE" dirty="0" smtClean="0"/>
              <a:t>Quellenangabe durch Klicken bearbeiten</a:t>
            </a:r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; Diagramm und Text 4:3 –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Inhaltsplatzhalter 3"/>
          <p:cNvSpPr>
            <a:spLocks noGrp="1" noChangeAspect="1"/>
          </p:cNvSpPr>
          <p:nvPr>
            <p:ph sz="quarter" idx="10"/>
          </p:nvPr>
        </p:nvSpPr>
        <p:spPr>
          <a:xfrm>
            <a:off x="323850" y="1268760"/>
            <a:ext cx="5688013" cy="4266000"/>
          </a:xfrm>
        </p:spPr>
        <p:txBody>
          <a:bodyPr/>
          <a:lstStyle>
            <a:lvl3pPr>
              <a:buFont typeface="Arial" pitchFamily="34" charset="0"/>
              <a:buChar char="•"/>
              <a:defRPr/>
            </a:lvl3pPr>
            <a:lvl4pPr>
              <a:buFont typeface="Verdana" pitchFamily="34" charset="0"/>
              <a:buChar char="◦"/>
              <a:defRPr/>
            </a:lvl4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1"/>
          </p:nvPr>
        </p:nvSpPr>
        <p:spPr>
          <a:xfrm>
            <a:off x="6156326" y="1267619"/>
            <a:ext cx="2663824" cy="4465637"/>
          </a:xfrm>
        </p:spPr>
        <p:txBody>
          <a:bodyPr/>
          <a:lstStyle>
            <a:lvl3pPr>
              <a:buFont typeface="Arial" pitchFamily="34" charset="0"/>
              <a:buChar char="•"/>
              <a:defRPr/>
            </a:lvl3pPr>
            <a:lvl4pPr>
              <a:buFont typeface="Verdana" pitchFamily="34" charset="0"/>
              <a:buChar char="◦"/>
              <a:defRPr/>
            </a:lvl4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Inhaltsplatzhalter 7"/>
          <p:cNvSpPr>
            <a:spLocks noGrp="1"/>
          </p:cNvSpPr>
          <p:nvPr>
            <p:ph sz="quarter" idx="12" hasCustomPrompt="1"/>
          </p:nvPr>
        </p:nvSpPr>
        <p:spPr>
          <a:xfrm>
            <a:off x="323850" y="5805264"/>
            <a:ext cx="8496300" cy="216124"/>
          </a:xfrm>
        </p:spPr>
        <p:txBody>
          <a:bodyPr anchor="b" anchorCtr="0"/>
          <a:lstStyle>
            <a:lvl1pPr algn="r">
              <a:spcBef>
                <a:spcPts val="0"/>
              </a:spcBef>
              <a:defRPr sz="800" b="0">
                <a:solidFill>
                  <a:schemeClr val="tx2"/>
                </a:solidFill>
              </a:defRPr>
            </a:lvl1pPr>
            <a:lvl2pPr marL="0" indent="0" algn="r"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2pPr>
            <a:lvl3pPr marL="0" indent="0" algn="r"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3pPr>
            <a:lvl4pPr marL="0" indent="0" algn="r"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4pPr>
            <a:lvl5pPr marL="0" indent="0" algn="r"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5pPr>
            <a:lvl6pPr algn="r">
              <a:spcBef>
                <a:spcPts val="0"/>
              </a:spcBef>
              <a:defRPr sz="800">
                <a:solidFill>
                  <a:schemeClr val="tx2"/>
                </a:solidFill>
              </a:defRPr>
            </a:lvl6pPr>
            <a:lvl7pPr algn="r">
              <a:spcBef>
                <a:spcPts val="0"/>
              </a:spcBef>
              <a:defRPr sz="800">
                <a:solidFill>
                  <a:schemeClr val="tx2"/>
                </a:solidFill>
              </a:defRPr>
            </a:lvl7pPr>
            <a:lvl8pPr algn="r">
              <a:spcBef>
                <a:spcPts val="0"/>
              </a:spcBef>
              <a:defRPr sz="800">
                <a:solidFill>
                  <a:schemeClr val="tx2"/>
                </a:solidFill>
              </a:defRPr>
            </a:lvl8pPr>
            <a:lvl9pPr algn="r">
              <a:spcBef>
                <a:spcPts val="0"/>
              </a:spcBef>
              <a:defRPr sz="800">
                <a:solidFill>
                  <a:schemeClr val="tx2"/>
                </a:solidFill>
              </a:defRPr>
            </a:lvl9pPr>
          </a:lstStyle>
          <a:p>
            <a:pPr lvl="0"/>
            <a:r>
              <a:rPr lang="de-DE" dirty="0" smtClean="0"/>
              <a:t>Quellenangabe durch Klicken bearbeiten</a:t>
            </a:r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; Diagramm und Text 4:3 –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0"/>
          </p:nvPr>
        </p:nvSpPr>
        <p:spPr>
          <a:xfrm>
            <a:off x="323528" y="1268413"/>
            <a:ext cx="4176464" cy="316865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buFont typeface="Arial" pitchFamily="34" charset="0"/>
              <a:buChar char="•"/>
              <a:defRPr/>
            </a:lvl3pPr>
            <a:lvl4pPr algn="l">
              <a:buFont typeface="Verdana" pitchFamily="34" charset="0"/>
              <a:buChar char="◦"/>
              <a:defRPr/>
            </a:lvl4pPr>
            <a:lvl5pPr algn="l">
              <a:defRPr/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1"/>
          </p:nvPr>
        </p:nvSpPr>
        <p:spPr>
          <a:xfrm>
            <a:off x="323850" y="4581526"/>
            <a:ext cx="8496300" cy="1152524"/>
          </a:xfrm>
        </p:spPr>
        <p:txBody>
          <a:bodyPr/>
          <a:lstStyle>
            <a:lvl3pPr>
              <a:buFont typeface="Arial" pitchFamily="34" charset="0"/>
              <a:buChar char="•"/>
              <a:defRPr/>
            </a:lvl3pPr>
            <a:lvl4pPr>
              <a:buFont typeface="Verdana" pitchFamily="34" charset="0"/>
              <a:buChar char="◦"/>
              <a:defRPr/>
            </a:lvl4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12" hasCustomPrompt="1"/>
          </p:nvPr>
        </p:nvSpPr>
        <p:spPr>
          <a:xfrm>
            <a:off x="323850" y="5805264"/>
            <a:ext cx="8496300" cy="216124"/>
          </a:xfrm>
        </p:spPr>
        <p:txBody>
          <a:bodyPr anchor="b" anchorCtr="0"/>
          <a:lstStyle>
            <a:lvl1pPr algn="r">
              <a:spcBef>
                <a:spcPts val="0"/>
              </a:spcBef>
              <a:defRPr sz="800" b="0" baseline="0">
                <a:solidFill>
                  <a:schemeClr val="tx2"/>
                </a:solidFill>
              </a:defRPr>
            </a:lvl1pPr>
            <a:lvl2pPr marL="0" indent="0" algn="r"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2pPr>
            <a:lvl3pPr marL="0" indent="0" algn="r"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3pPr>
            <a:lvl4pPr marL="0" indent="0" algn="r"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4pPr>
            <a:lvl5pPr marL="0" indent="0" algn="r"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5pPr>
            <a:lvl6pPr algn="r">
              <a:spcBef>
                <a:spcPts val="0"/>
              </a:spcBef>
              <a:defRPr sz="800">
                <a:solidFill>
                  <a:schemeClr val="tx2"/>
                </a:solidFill>
              </a:defRPr>
            </a:lvl6pPr>
            <a:lvl7pPr algn="r">
              <a:spcBef>
                <a:spcPts val="0"/>
              </a:spcBef>
              <a:defRPr sz="800">
                <a:solidFill>
                  <a:schemeClr val="tx2"/>
                </a:solidFill>
              </a:defRPr>
            </a:lvl7pPr>
            <a:lvl8pPr algn="r">
              <a:spcBef>
                <a:spcPts val="0"/>
              </a:spcBef>
              <a:defRPr sz="800">
                <a:solidFill>
                  <a:schemeClr val="tx2"/>
                </a:solidFill>
              </a:defRPr>
            </a:lvl8pPr>
            <a:lvl9pPr algn="r">
              <a:spcBef>
                <a:spcPts val="0"/>
              </a:spcBef>
              <a:defRPr sz="800">
                <a:solidFill>
                  <a:schemeClr val="tx2"/>
                </a:solidFill>
              </a:defRPr>
            </a:lvl9pPr>
          </a:lstStyle>
          <a:p>
            <a:pPr lvl="0"/>
            <a:r>
              <a:rPr lang="de-DE" dirty="0" smtClean="0"/>
              <a:t>Quellenangabe durch Klicken bearbeiten</a:t>
            </a:r>
          </a:p>
        </p:txBody>
      </p:sp>
      <p:sp>
        <p:nvSpPr>
          <p:cNvPr id="9" name="Inhaltsplatzhalter 3"/>
          <p:cNvSpPr>
            <a:spLocks noGrp="1"/>
          </p:cNvSpPr>
          <p:nvPr>
            <p:ph sz="quarter" idx="13"/>
          </p:nvPr>
        </p:nvSpPr>
        <p:spPr>
          <a:xfrm>
            <a:off x="4644008" y="1268462"/>
            <a:ext cx="4176464" cy="316865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buFont typeface="Arial" pitchFamily="34" charset="0"/>
              <a:buChar char="•"/>
              <a:defRPr/>
            </a:lvl3pPr>
            <a:lvl4pPr algn="l">
              <a:buFont typeface="Verdana" pitchFamily="34" charset="0"/>
              <a:buChar char="◦"/>
              <a:defRPr/>
            </a:lvl4pPr>
            <a:lvl5pPr algn="l">
              <a:defRPr/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7"/>
          <p:cNvSpPr>
            <a:spLocks noGrp="1"/>
          </p:cNvSpPr>
          <p:nvPr>
            <p:ph sz="quarter" idx="12" hasCustomPrompt="1"/>
          </p:nvPr>
        </p:nvSpPr>
        <p:spPr>
          <a:xfrm>
            <a:off x="323850" y="5805264"/>
            <a:ext cx="8496300" cy="216124"/>
          </a:xfrm>
        </p:spPr>
        <p:txBody>
          <a:bodyPr anchor="b" anchorCtr="0"/>
          <a:lstStyle>
            <a:lvl1pPr algn="r">
              <a:spcBef>
                <a:spcPts val="0"/>
              </a:spcBef>
              <a:defRPr sz="800" b="0">
                <a:solidFill>
                  <a:srgbClr val="000000"/>
                </a:solidFill>
              </a:defRPr>
            </a:lvl1pPr>
            <a:lvl2pPr marL="0" indent="0" algn="r"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2pPr>
            <a:lvl3pPr marL="0" indent="0" algn="r"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3pPr>
            <a:lvl4pPr marL="0" indent="0" algn="r"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4pPr>
            <a:lvl5pPr marL="0" indent="0" algn="r"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5pPr>
            <a:lvl6pPr algn="r">
              <a:spcBef>
                <a:spcPts val="0"/>
              </a:spcBef>
              <a:defRPr sz="800">
                <a:solidFill>
                  <a:schemeClr val="tx2"/>
                </a:solidFill>
              </a:defRPr>
            </a:lvl6pPr>
            <a:lvl7pPr algn="r">
              <a:spcBef>
                <a:spcPts val="0"/>
              </a:spcBef>
              <a:defRPr sz="800">
                <a:solidFill>
                  <a:schemeClr val="tx2"/>
                </a:solidFill>
              </a:defRPr>
            </a:lvl7pPr>
            <a:lvl8pPr algn="r">
              <a:spcBef>
                <a:spcPts val="0"/>
              </a:spcBef>
              <a:defRPr sz="800">
                <a:solidFill>
                  <a:schemeClr val="tx2"/>
                </a:solidFill>
              </a:defRPr>
            </a:lvl8pPr>
            <a:lvl9pPr algn="r">
              <a:spcBef>
                <a:spcPts val="0"/>
              </a:spcBef>
              <a:defRPr sz="800">
                <a:solidFill>
                  <a:schemeClr val="tx2"/>
                </a:solidFill>
              </a:defRPr>
            </a:lvl9pPr>
          </a:lstStyle>
          <a:p>
            <a:pPr lvl="0"/>
            <a:r>
              <a:rPr lang="de-DE" dirty="0" smtClean="0"/>
              <a:t>Quellenangabe durch Klicken bearbeiten</a:t>
            </a:r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deckbla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>
          <a:xfrm>
            <a:off x="0" y="1052512"/>
            <a:ext cx="9144000" cy="5184775"/>
          </a:xfrm>
          <a:prstGeom prst="rect">
            <a:avLst/>
          </a:prstGeom>
          <a:solidFill>
            <a:srgbClr val="BFBECA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9" name="Textplatzhalter 8"/>
          <p:cNvSpPr>
            <a:spLocks noGrp="1"/>
          </p:cNvSpPr>
          <p:nvPr userDrawn="1">
            <p:ph type="body" sz="quarter" idx="13"/>
          </p:nvPr>
        </p:nvSpPr>
        <p:spPr>
          <a:xfrm>
            <a:off x="323850" y="3573463"/>
            <a:ext cx="8496300" cy="2447926"/>
          </a:xfrm>
        </p:spPr>
        <p:txBody>
          <a:bodyPr/>
          <a:lstStyle>
            <a:lvl1pPr marL="896938" indent="-896938" defTabSz="2155825">
              <a:buClr>
                <a:schemeClr val="accent1"/>
              </a:buClr>
              <a:buFont typeface="+mj-lt"/>
              <a:buNone/>
              <a:tabLst>
                <a:tab pos="896938" algn="l"/>
              </a:tabLst>
              <a:defRPr sz="2800" b="1" baseline="0">
                <a:solidFill>
                  <a:srgbClr val="00386A"/>
                </a:solidFill>
              </a:defRPr>
            </a:lvl1pPr>
            <a:lvl2pPr marL="896938" indent="0" defTabSz="2155825">
              <a:buFontTx/>
              <a:buNone/>
              <a:tabLst/>
              <a:defRPr sz="2800" b="0" baseline="0">
                <a:solidFill>
                  <a:srgbClr val="00386A"/>
                </a:solidFill>
              </a:defRPr>
            </a:lvl2pPr>
            <a:lvl3pPr marL="0" indent="0" defTabSz="2155825">
              <a:buNone/>
              <a:tabLst/>
              <a:defRPr sz="2400" b="0">
                <a:solidFill>
                  <a:schemeClr val="bg1"/>
                </a:solidFill>
              </a:defRPr>
            </a:lvl3pPr>
            <a:lvl4pPr marL="0" indent="0" defTabSz="2155825">
              <a:spcBef>
                <a:spcPts val="576"/>
              </a:spcBef>
              <a:buNone/>
              <a:tabLst/>
              <a:defRPr sz="2400" b="0">
                <a:solidFill>
                  <a:schemeClr val="bg1"/>
                </a:solidFill>
              </a:defRPr>
            </a:lvl4pPr>
            <a:lvl5pPr marL="1588" indent="0" defTabSz="2155825">
              <a:tabLst/>
              <a:defRPr sz="2400" b="0">
                <a:solidFill>
                  <a:schemeClr val="bg1"/>
                </a:solidFill>
              </a:defRPr>
            </a:lvl5pPr>
            <a:lvl6pPr marL="3175" indent="0">
              <a:defRPr sz="2400">
                <a:solidFill>
                  <a:schemeClr val="bg1"/>
                </a:solidFill>
              </a:defRPr>
            </a:lvl6pPr>
            <a:lvl7pPr marL="0" indent="0">
              <a:buNone/>
              <a:defRPr sz="2400">
                <a:solidFill>
                  <a:schemeClr val="bg1"/>
                </a:solidFill>
              </a:defRPr>
            </a:lvl7pPr>
            <a:lvl8pPr marL="0" indent="0">
              <a:buNone/>
              <a:defRPr sz="2400">
                <a:solidFill>
                  <a:schemeClr val="bg1"/>
                </a:solidFill>
              </a:defRPr>
            </a:lvl8pPr>
            <a:lvl9pPr marL="0" indent="0"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5" name="Rectangle 9"/>
          <p:cNvSpPr txBox="1">
            <a:spLocks noChangeArrowheads="1"/>
          </p:cNvSpPr>
          <p:nvPr userDrawn="1"/>
        </p:nvSpPr>
        <p:spPr bwMode="auto">
          <a:xfrm>
            <a:off x="289346" y="749994"/>
            <a:ext cx="3348000" cy="216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spcAft>
                <a:spcPts val="600"/>
              </a:spcAft>
              <a:defRPr sz="1100" b="0" baseline="0">
                <a:solidFill>
                  <a:srgbClr val="00386A"/>
                </a:solidFill>
                <a:latin typeface="Verdana"/>
                <a:cs typeface="Verdana"/>
              </a:defRPr>
            </a:lvl1pPr>
          </a:lstStyle>
          <a:p>
            <a:pPr>
              <a:defRPr/>
            </a:pPr>
            <a:r>
              <a:rPr lang="de-DE" sz="1400" b="0" kern="0" dirty="0" smtClean="0"/>
              <a:t>| Gesundheit | Mobilität | Bildung |</a:t>
            </a:r>
            <a:endParaRPr lang="de-DE" sz="1400" b="0" kern="0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mutz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0" y="6309320"/>
            <a:ext cx="9144000" cy="5486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0" name="Text Box 21"/>
          <p:cNvSpPr txBox="1">
            <a:spLocks noChangeArrowheads="1"/>
          </p:cNvSpPr>
          <p:nvPr userDrawn="1"/>
        </p:nvSpPr>
        <p:spPr bwMode="auto">
          <a:xfrm>
            <a:off x="5508625" y="6381750"/>
            <a:ext cx="3313013" cy="215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36000" rIns="0" bIns="0">
            <a:noAutofit/>
          </a:bodyPr>
          <a:lstStyle/>
          <a:p>
            <a:pPr algn="r" defTabSz="642938" eaLnBrk="0" hangingPunct="0"/>
            <a:r>
              <a:rPr lang="de-DE" sz="900" dirty="0" smtClean="0">
                <a:solidFill>
                  <a:srgbClr val="00386A"/>
                </a:solidFill>
                <a:ea typeface="ＭＳ Ｐゴシック" pitchFamily="-16" charset="-128"/>
                <a:cs typeface="Verdana"/>
              </a:rPr>
              <a:t>IGES Institut. Ein Unternehmen der IGES Gruppe.</a:t>
            </a:r>
            <a:endParaRPr lang="de-DE" sz="900" dirty="0">
              <a:solidFill>
                <a:srgbClr val="00386A"/>
              </a:solidFill>
              <a:ea typeface="ＭＳ Ｐゴシック" pitchFamily="-16" charset="-128"/>
              <a:cs typeface="Verdana"/>
            </a:endParaRP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323850" y="1268413"/>
            <a:ext cx="8496300" cy="4752975"/>
          </a:xfrm>
        </p:spPr>
        <p:txBody>
          <a:bodyPr/>
          <a:lstStyle>
            <a:lvl1pPr>
              <a:spcBef>
                <a:spcPts val="0"/>
              </a:spcBef>
              <a:defRPr b="0"/>
            </a:lvl1pPr>
            <a:lvl2pPr marL="0" indent="0">
              <a:spcBef>
                <a:spcPts val="0"/>
              </a:spcBef>
              <a:buNone/>
              <a:defRPr sz="1200"/>
            </a:lvl2pPr>
            <a:lvl3pPr marL="0" indent="0">
              <a:spcBef>
                <a:spcPts val="0"/>
              </a:spcBef>
              <a:buNone/>
              <a:defRPr sz="1200"/>
            </a:lvl3pPr>
            <a:lvl4pPr marL="0" indent="0">
              <a:spcBef>
                <a:spcPts val="0"/>
              </a:spcBef>
              <a:buFontTx/>
              <a:buNone/>
              <a:defRPr sz="1200"/>
            </a:lvl4pPr>
            <a:lvl5pPr marL="0" indent="0">
              <a:spcBef>
                <a:spcPts val="0"/>
              </a:spcBef>
              <a:defRPr sz="1200"/>
            </a:lvl5pPr>
            <a:lvl6pPr marL="0" indent="3175">
              <a:spcBef>
                <a:spcPts val="0"/>
              </a:spcBef>
              <a:defRPr sz="1200"/>
            </a:lvl6pPr>
            <a:lvl7pPr marL="0" indent="0">
              <a:spcBef>
                <a:spcPts val="0"/>
              </a:spcBef>
              <a:buNone/>
              <a:defRPr sz="1200"/>
            </a:lvl7pPr>
            <a:lvl8pPr marL="0" indent="0">
              <a:spcBef>
                <a:spcPts val="0"/>
              </a:spcBef>
              <a:buNone/>
              <a:defRPr sz="1200"/>
            </a:lvl8pPr>
            <a:lvl9pPr marL="0" indent="0">
              <a:spcBef>
                <a:spcPts val="0"/>
              </a:spcBef>
              <a:buNone/>
              <a:defRPr sz="12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Rectangle 9"/>
          <p:cNvSpPr txBox="1">
            <a:spLocks noChangeArrowheads="1"/>
          </p:cNvSpPr>
          <p:nvPr userDrawn="1"/>
        </p:nvSpPr>
        <p:spPr bwMode="auto">
          <a:xfrm>
            <a:off x="289346" y="749994"/>
            <a:ext cx="3348000" cy="216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spcAft>
                <a:spcPts val="600"/>
              </a:spcAft>
              <a:defRPr sz="1100" b="0" baseline="0">
                <a:solidFill>
                  <a:srgbClr val="00386A"/>
                </a:solidFill>
                <a:latin typeface="Verdana"/>
                <a:cs typeface="Verdana"/>
              </a:defRPr>
            </a:lvl1pPr>
          </a:lstStyle>
          <a:p>
            <a:pPr>
              <a:defRPr/>
            </a:pPr>
            <a:r>
              <a:rPr lang="de-DE" sz="1400" kern="0" dirty="0" smtClean="0"/>
              <a:t>| </a:t>
            </a:r>
            <a:r>
              <a:rPr lang="de-DE" sz="1400" b="0" kern="0" dirty="0" smtClean="0"/>
              <a:t>Gesundheit</a:t>
            </a:r>
            <a:r>
              <a:rPr lang="de-DE" sz="1400" kern="0" dirty="0" smtClean="0"/>
              <a:t> | Mobilität | Bildung |</a:t>
            </a:r>
            <a:endParaRPr lang="de-DE" sz="1400" kern="0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BFBEC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  <a:cs typeface="Verdana"/>
            </a:endParaRP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/>
          </p:nvPr>
        </p:nvSpPr>
        <p:spPr>
          <a:xfrm>
            <a:off x="323850" y="4005065"/>
            <a:ext cx="8496300" cy="2016324"/>
          </a:xfrm>
        </p:spPr>
        <p:txBody>
          <a:bodyPr/>
          <a:lstStyle>
            <a:lvl1pPr defTabSz="2155825">
              <a:spcBef>
                <a:spcPts val="0"/>
              </a:spcBef>
              <a:tabLst/>
              <a:defRPr sz="2000" b="0">
                <a:solidFill>
                  <a:srgbClr val="00386A"/>
                </a:solidFill>
              </a:defRPr>
            </a:lvl1pPr>
            <a:lvl2pPr marL="0" indent="0" defTabSz="2155825">
              <a:lnSpc>
                <a:spcPct val="100000"/>
              </a:lnSpc>
              <a:spcBef>
                <a:spcPts val="2400"/>
              </a:spcBef>
              <a:buNone/>
              <a:tabLst/>
              <a:defRPr sz="3200" b="1">
                <a:solidFill>
                  <a:srgbClr val="00386A"/>
                </a:solidFill>
              </a:defRPr>
            </a:lvl2pPr>
            <a:lvl3pPr marL="0" indent="0" defTabSz="2155825">
              <a:buNone/>
              <a:tabLst/>
              <a:defRPr sz="1800" b="0">
                <a:solidFill>
                  <a:schemeClr val="bg1"/>
                </a:solidFill>
              </a:defRPr>
            </a:lvl3pPr>
            <a:lvl4pPr marL="0" indent="0" defTabSz="2155825">
              <a:buFontTx/>
              <a:buNone/>
              <a:tabLst/>
              <a:defRPr sz="1800" b="0">
                <a:solidFill>
                  <a:schemeClr val="bg1"/>
                </a:solidFill>
              </a:defRPr>
            </a:lvl4pPr>
            <a:lvl5pPr marL="1588" indent="0" defTabSz="2155825">
              <a:tabLst/>
              <a:defRPr sz="1800" b="0">
                <a:solidFill>
                  <a:schemeClr val="bg1"/>
                </a:solidFill>
              </a:defRPr>
            </a:lvl5pPr>
            <a:lvl6pPr marL="3175" indent="0">
              <a:defRPr sz="1800">
                <a:solidFill>
                  <a:schemeClr val="bg1"/>
                </a:solidFill>
              </a:defRPr>
            </a:lvl6pPr>
            <a:lvl7pPr marL="0" indent="0">
              <a:defRPr sz="1800">
                <a:solidFill>
                  <a:schemeClr val="bg1"/>
                </a:solidFill>
              </a:defRPr>
            </a:lvl7pPr>
            <a:lvl8pPr>
              <a:defRPr sz="1800">
                <a:solidFill>
                  <a:schemeClr val="bg1"/>
                </a:solidFill>
              </a:defRPr>
            </a:lvl8pPr>
            <a:lvl9pPr>
              <a:defRPr sz="180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cxnSp>
        <p:nvCxnSpPr>
          <p:cNvPr id="13" name="Gerade Verbindung 12"/>
          <p:cNvCxnSpPr/>
          <p:nvPr userDrawn="1"/>
        </p:nvCxnSpPr>
        <p:spPr>
          <a:xfrm>
            <a:off x="323850" y="1062260"/>
            <a:ext cx="8496300" cy="0"/>
          </a:xfrm>
          <a:prstGeom prst="line">
            <a:avLst/>
          </a:prstGeom>
          <a:ln w="19050" cap="flat" cmpd="sng" algn="ctr">
            <a:solidFill>
              <a:srgbClr val="00386A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 userDrawn="1"/>
        </p:nvCxnSpPr>
        <p:spPr>
          <a:xfrm>
            <a:off x="323850" y="6225383"/>
            <a:ext cx="8496300" cy="0"/>
          </a:xfrm>
          <a:prstGeom prst="line">
            <a:avLst/>
          </a:prstGeom>
          <a:ln w="19050" cap="flat" cmpd="sng" algn="ctr">
            <a:solidFill>
              <a:srgbClr val="00386A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Box 21"/>
          <p:cNvSpPr txBox="1">
            <a:spLocks noChangeArrowheads="1"/>
          </p:cNvSpPr>
          <p:nvPr userDrawn="1"/>
        </p:nvSpPr>
        <p:spPr bwMode="auto">
          <a:xfrm>
            <a:off x="5508625" y="6381750"/>
            <a:ext cx="3313013" cy="215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36000" rIns="0" bIns="0">
            <a:noAutofit/>
          </a:bodyPr>
          <a:lstStyle/>
          <a:p>
            <a:pPr algn="r" defTabSz="642938" eaLnBrk="0" hangingPunct="0"/>
            <a:r>
              <a:rPr lang="de-DE" sz="900" dirty="0" smtClean="0">
                <a:solidFill>
                  <a:srgbClr val="00386A"/>
                </a:solidFill>
                <a:ea typeface="ＭＳ Ｐゴシック" pitchFamily="-16" charset="-128"/>
                <a:cs typeface="Verdana"/>
              </a:rPr>
              <a:t>IGES Institut. Ein Unternehmen der IGES Gruppe.</a:t>
            </a:r>
            <a:endParaRPr lang="de-DE" sz="900" dirty="0">
              <a:solidFill>
                <a:srgbClr val="00386A"/>
              </a:solidFill>
              <a:ea typeface="ＭＳ Ｐゴシック" pitchFamily="-16" charset="-128"/>
              <a:cs typeface="Verdana"/>
            </a:endParaRPr>
          </a:p>
        </p:txBody>
      </p:sp>
      <p:sp>
        <p:nvSpPr>
          <p:cNvPr id="15" name="Rectangle 9"/>
          <p:cNvSpPr txBox="1">
            <a:spLocks noChangeArrowheads="1"/>
          </p:cNvSpPr>
          <p:nvPr userDrawn="1"/>
        </p:nvSpPr>
        <p:spPr bwMode="auto">
          <a:xfrm>
            <a:off x="289346" y="749994"/>
            <a:ext cx="3348000" cy="216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spcAft>
                <a:spcPts val="600"/>
              </a:spcAft>
              <a:defRPr sz="1100" b="0" baseline="0">
                <a:solidFill>
                  <a:srgbClr val="00386A"/>
                </a:solidFill>
                <a:latin typeface="Verdana"/>
                <a:cs typeface="Verdana"/>
              </a:defRPr>
            </a:lvl1pPr>
          </a:lstStyle>
          <a:p>
            <a:pPr>
              <a:defRPr/>
            </a:pPr>
            <a:r>
              <a:rPr lang="de-DE" sz="1400" b="0" kern="0" baseline="0" dirty="0" smtClean="0">
                <a:solidFill>
                  <a:srgbClr val="00386A"/>
                </a:solidFill>
              </a:rPr>
              <a:t>| Gesundheit | Mobilität | Bildung |</a:t>
            </a:r>
            <a:endParaRPr lang="de-DE" sz="1400" b="0" kern="0" baseline="0" dirty="0">
              <a:solidFill>
                <a:srgbClr val="00386A"/>
              </a:solidFill>
            </a:endParaRPr>
          </a:p>
        </p:txBody>
      </p:sp>
      <p:pic>
        <p:nvPicPr>
          <p:cNvPr id="17" name="Bild 14" descr="IGES_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740000" y="548680"/>
            <a:ext cx="1077458" cy="381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>
          <a:xfrm>
            <a:off x="323850" y="1268413"/>
            <a:ext cx="8568630" cy="4752975"/>
          </a:xfrm>
        </p:spPr>
        <p:txBody>
          <a:bodyPr/>
          <a:lstStyle>
            <a:lvl1pPr marL="360363" indent="-360363" defTabSz="909638">
              <a:lnSpc>
                <a:spcPct val="100000"/>
              </a:lnSpc>
              <a:spcBef>
                <a:spcPts val="1080"/>
              </a:spcBef>
              <a:buClr>
                <a:schemeClr val="tx1"/>
              </a:buClr>
              <a:buFont typeface="+mj-lt"/>
              <a:buAutoNum type="arabicPeriod"/>
              <a:tabLst>
                <a:tab pos="8523288" algn="r"/>
              </a:tabLst>
              <a:defRPr sz="2200" b="0"/>
            </a:lvl1pPr>
            <a:lvl2pPr marL="719138" indent="-358775" defTabSz="909638">
              <a:buClr>
                <a:schemeClr val="tx1"/>
              </a:buClr>
              <a:buSzPct val="100000"/>
              <a:buFont typeface="+mj-lt"/>
              <a:buAutoNum type="arabicPeriod"/>
              <a:tabLst>
                <a:tab pos="8428038" algn="r"/>
              </a:tabLst>
              <a:defRPr sz="2200" b="0"/>
            </a:lvl2pPr>
            <a:lvl3pPr marL="361950" indent="-361950" defTabSz="909638">
              <a:buClr>
                <a:schemeClr val="tx1"/>
              </a:buClr>
              <a:buFontTx/>
              <a:buNone/>
              <a:tabLst>
                <a:tab pos="8428038" algn="r"/>
              </a:tabLst>
              <a:defRPr sz="2200" b="0"/>
            </a:lvl3pPr>
            <a:lvl4pPr marL="715963" indent="-354013" defTabSz="909638">
              <a:buClr>
                <a:schemeClr val="tx1"/>
              </a:buClr>
              <a:buFontTx/>
              <a:buNone/>
              <a:tabLst>
                <a:tab pos="8428038" algn="r"/>
              </a:tabLst>
              <a:defRPr sz="2200" b="0"/>
            </a:lvl4pPr>
            <a:lvl5pPr marL="0" indent="0" defTabSz="909638">
              <a:buClr>
                <a:schemeClr val="tx1"/>
              </a:buClr>
              <a:buFont typeface="Arial" pitchFamily="34" charset="0"/>
              <a:buNone/>
              <a:tabLst>
                <a:tab pos="8428038" algn="r"/>
              </a:tabLst>
              <a:defRPr sz="2200" b="0"/>
            </a:lvl5pPr>
            <a:lvl6pPr marL="0" indent="0">
              <a:defRPr/>
            </a:lvl6pPr>
            <a:lvl7pPr marL="0" indent="0">
              <a:buNone/>
              <a:defRPr b="0"/>
            </a:lvl7pPr>
            <a:lvl8pPr>
              <a:buNone/>
              <a:defRPr/>
            </a:lvl8pPr>
            <a:lvl9pPr>
              <a:buFontTx/>
              <a:buNone/>
              <a:defRPr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/Untertitel – ganzsei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4000" y="1268413"/>
            <a:ext cx="8496000" cy="360000"/>
          </a:xfrm>
        </p:spPr>
        <p:txBody>
          <a:bodyPr/>
          <a:lstStyle>
            <a:lvl1pPr>
              <a:defRPr sz="2200" b="0">
                <a:solidFill>
                  <a:srgbClr val="00386A"/>
                </a:solidFill>
              </a:defRPr>
            </a:lvl1pPr>
          </a:lstStyle>
          <a:p>
            <a:pPr lvl="0"/>
            <a:r>
              <a:rPr lang="de-DE" dirty="0" smtClean="0"/>
              <a:t>Untertitel durch Klicken bearbeiten</a:t>
            </a: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24000" y="5374800"/>
            <a:ext cx="8496000" cy="360000"/>
          </a:xfrm>
        </p:spPr>
        <p:txBody>
          <a:bodyPr anchor="b"/>
          <a:lstStyle>
            <a:lvl1pPr>
              <a:spcBef>
                <a:spcPts val="300"/>
              </a:spcBef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 smtClean="0"/>
              <a:t>Fußnotenangabe durch Klicken bearbeiten</a:t>
            </a:r>
            <a:endParaRPr lang="de-DE" dirty="0"/>
          </a:p>
        </p:txBody>
      </p:sp>
      <p:sp>
        <p:nvSpPr>
          <p:cNvPr id="14" name="Inhaltsplatzhalter 13"/>
          <p:cNvSpPr>
            <a:spLocks noGrp="1"/>
          </p:cNvSpPr>
          <p:nvPr>
            <p:ph sz="quarter" idx="12" hasCustomPrompt="1"/>
          </p:nvPr>
        </p:nvSpPr>
        <p:spPr>
          <a:xfrm>
            <a:off x="324000" y="5806800"/>
            <a:ext cx="8497887" cy="216000"/>
          </a:xfrm>
        </p:spPr>
        <p:txBody>
          <a:bodyPr anchor="b"/>
          <a:lstStyle>
            <a:lvl1pPr algn="r"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 smtClean="0"/>
              <a:t>Quellenangabe durch Klicken bearbeiten</a:t>
            </a:r>
            <a:endParaRPr lang="de-DE" dirty="0"/>
          </a:p>
        </p:txBody>
      </p:sp>
      <p:sp>
        <p:nvSpPr>
          <p:cNvPr id="16" name="Inhaltsplatzhalter 15"/>
          <p:cNvSpPr>
            <a:spLocks noGrp="1"/>
          </p:cNvSpPr>
          <p:nvPr>
            <p:ph sz="quarter" idx="13"/>
          </p:nvPr>
        </p:nvSpPr>
        <p:spPr>
          <a:xfrm>
            <a:off x="323850" y="1773238"/>
            <a:ext cx="8569325" cy="3455987"/>
          </a:xfrm>
        </p:spPr>
        <p:txBody>
          <a:bodyPr/>
          <a:lstStyle>
            <a:lvl1pPr>
              <a:defRPr sz="2000">
                <a:solidFill>
                  <a:srgbClr val="00386A"/>
                </a:solidFill>
              </a:defRPr>
            </a:lvl1pPr>
            <a:lvl2pPr>
              <a:defRPr sz="2000">
                <a:solidFill>
                  <a:srgbClr val="00386A"/>
                </a:solidFill>
              </a:defRPr>
            </a:lvl2pPr>
            <a:lvl3pPr>
              <a:defRPr sz="2000">
                <a:solidFill>
                  <a:srgbClr val="00386A"/>
                </a:solidFill>
              </a:defRPr>
            </a:lvl3pPr>
            <a:lvl4pPr>
              <a:defRPr sz="2000" b="0">
                <a:solidFill>
                  <a:srgbClr val="00386A"/>
                </a:solidFill>
              </a:defRPr>
            </a:lvl4pPr>
            <a:lvl5pPr>
              <a:buFont typeface="Wingdings 3" pitchFamily="18" charset="2"/>
              <a:buChar char=""/>
              <a:defRPr sz="2000" b="0">
                <a:solidFill>
                  <a:srgbClr val="00386A"/>
                </a:solidFill>
              </a:defRPr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</p:spTree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/Untertitel –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86A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4000" y="1268413"/>
            <a:ext cx="8496000" cy="360000"/>
          </a:xfrm>
        </p:spPr>
        <p:txBody>
          <a:bodyPr/>
          <a:lstStyle>
            <a:lvl1pPr>
              <a:defRPr sz="2200" b="0">
                <a:solidFill>
                  <a:srgbClr val="00386A"/>
                </a:solidFill>
              </a:defRPr>
            </a:lvl1pPr>
          </a:lstStyle>
          <a:p>
            <a:pPr lvl="0"/>
            <a:r>
              <a:rPr lang="de-DE" dirty="0" smtClean="0"/>
              <a:t>Untertitel durch Klicken bearbeiten</a:t>
            </a: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24000" y="5374800"/>
            <a:ext cx="8496000" cy="360000"/>
          </a:xfrm>
        </p:spPr>
        <p:txBody>
          <a:bodyPr anchor="b"/>
          <a:lstStyle>
            <a:lvl1pPr>
              <a:spcBef>
                <a:spcPts val="300"/>
              </a:spcBef>
              <a:defRPr sz="8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 smtClean="0"/>
              <a:t>Fußnotenangabe durch Klicken bearbeiten</a:t>
            </a:r>
            <a:endParaRPr lang="de-DE" dirty="0"/>
          </a:p>
        </p:txBody>
      </p:sp>
      <p:sp>
        <p:nvSpPr>
          <p:cNvPr id="14" name="Inhaltsplatzhalter 13"/>
          <p:cNvSpPr>
            <a:spLocks noGrp="1"/>
          </p:cNvSpPr>
          <p:nvPr>
            <p:ph sz="quarter" idx="12" hasCustomPrompt="1"/>
          </p:nvPr>
        </p:nvSpPr>
        <p:spPr>
          <a:xfrm>
            <a:off x="324000" y="5806800"/>
            <a:ext cx="8497887" cy="216000"/>
          </a:xfrm>
        </p:spPr>
        <p:txBody>
          <a:bodyPr anchor="b"/>
          <a:lstStyle>
            <a:lvl1pPr algn="r">
              <a:defRPr sz="8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 smtClean="0"/>
              <a:t>Quellenangabe durch Klicken bearbeiten</a:t>
            </a:r>
            <a:endParaRPr lang="de-DE" dirty="0"/>
          </a:p>
        </p:txBody>
      </p:sp>
      <p:sp>
        <p:nvSpPr>
          <p:cNvPr id="16" name="Inhaltsplatzhalter 15"/>
          <p:cNvSpPr>
            <a:spLocks noGrp="1"/>
          </p:cNvSpPr>
          <p:nvPr>
            <p:ph sz="quarter" idx="13"/>
          </p:nvPr>
        </p:nvSpPr>
        <p:spPr>
          <a:xfrm>
            <a:off x="323850" y="2060848"/>
            <a:ext cx="4176000" cy="3241952"/>
          </a:xfrm>
        </p:spPr>
        <p:txBody>
          <a:bodyPr/>
          <a:lstStyle>
            <a:lvl1pPr>
              <a:defRPr sz="2000">
                <a:solidFill>
                  <a:srgbClr val="00386A"/>
                </a:solidFill>
              </a:defRPr>
            </a:lvl1pPr>
            <a:lvl2pPr>
              <a:defRPr sz="2000">
                <a:solidFill>
                  <a:srgbClr val="00386A"/>
                </a:solidFill>
              </a:defRPr>
            </a:lvl2pPr>
            <a:lvl3pPr>
              <a:defRPr sz="2000">
                <a:solidFill>
                  <a:srgbClr val="00386A"/>
                </a:solidFill>
              </a:defRPr>
            </a:lvl3pPr>
            <a:lvl4pPr>
              <a:defRPr sz="2000" b="0">
                <a:solidFill>
                  <a:srgbClr val="00386A"/>
                </a:solidFill>
              </a:defRPr>
            </a:lvl4pPr>
            <a:lvl5pPr>
              <a:buFont typeface="Wingdings 3" pitchFamily="18" charset="2"/>
              <a:buChar char=""/>
              <a:defRPr sz="2000" b="0">
                <a:solidFill>
                  <a:srgbClr val="00386A"/>
                </a:solidFill>
              </a:defRPr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Inhaltsplatzhalter 15"/>
          <p:cNvSpPr>
            <a:spLocks noGrp="1"/>
          </p:cNvSpPr>
          <p:nvPr>
            <p:ph sz="quarter" idx="14"/>
          </p:nvPr>
        </p:nvSpPr>
        <p:spPr>
          <a:xfrm>
            <a:off x="4644008" y="2060848"/>
            <a:ext cx="4176000" cy="3239992"/>
          </a:xfrm>
        </p:spPr>
        <p:txBody>
          <a:bodyPr/>
          <a:lstStyle>
            <a:lvl1pPr>
              <a:defRPr sz="2000">
                <a:solidFill>
                  <a:srgbClr val="00386A"/>
                </a:solidFill>
              </a:defRPr>
            </a:lvl1pPr>
            <a:lvl2pPr>
              <a:defRPr sz="2000">
                <a:solidFill>
                  <a:srgbClr val="00386A"/>
                </a:solidFill>
              </a:defRPr>
            </a:lvl2pPr>
            <a:lvl3pPr>
              <a:defRPr sz="2000">
                <a:solidFill>
                  <a:srgbClr val="00386A"/>
                </a:solidFill>
              </a:defRPr>
            </a:lvl3pPr>
            <a:lvl4pPr>
              <a:defRPr sz="2000" b="0">
                <a:solidFill>
                  <a:srgbClr val="00386A"/>
                </a:solidFill>
              </a:defRPr>
            </a:lvl4pPr>
            <a:lvl5pPr>
              <a:buFont typeface="Wingdings 3" pitchFamily="18" charset="2"/>
              <a:buChar char=""/>
              <a:defRPr sz="2000" b="0">
                <a:solidFill>
                  <a:srgbClr val="00386A"/>
                </a:solidFill>
              </a:defRPr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5" hasCustomPrompt="1"/>
          </p:nvPr>
        </p:nvSpPr>
        <p:spPr>
          <a:xfrm>
            <a:off x="323851" y="1700212"/>
            <a:ext cx="4176142" cy="288627"/>
          </a:xfrm>
        </p:spPr>
        <p:txBody>
          <a:bodyPr/>
          <a:lstStyle>
            <a:lvl1pPr>
              <a:defRPr sz="2000" b="1">
                <a:solidFill>
                  <a:srgbClr val="00386A"/>
                </a:solidFill>
              </a:defRPr>
            </a:lvl1pPr>
          </a:lstStyle>
          <a:p>
            <a:pPr lvl="0"/>
            <a:r>
              <a:rPr lang="de-DE" dirty="0" smtClean="0"/>
              <a:t>Klicken für Spaltentitel</a:t>
            </a:r>
            <a:endParaRPr lang="de-DE" dirty="0"/>
          </a:p>
        </p:txBody>
      </p:sp>
      <p:sp>
        <p:nvSpPr>
          <p:cNvPr id="11" name="Inhaltsplatzhalter 8"/>
          <p:cNvSpPr>
            <a:spLocks noGrp="1"/>
          </p:cNvSpPr>
          <p:nvPr>
            <p:ph sz="quarter" idx="16" hasCustomPrompt="1"/>
          </p:nvPr>
        </p:nvSpPr>
        <p:spPr>
          <a:xfrm>
            <a:off x="4644001" y="1699200"/>
            <a:ext cx="4176472" cy="289640"/>
          </a:xfrm>
        </p:spPr>
        <p:txBody>
          <a:bodyPr/>
          <a:lstStyle>
            <a:lvl1pPr>
              <a:defRPr sz="2000">
                <a:solidFill>
                  <a:srgbClr val="00386A"/>
                </a:solidFill>
              </a:defRPr>
            </a:lvl1pPr>
          </a:lstStyle>
          <a:p>
            <a:pPr lvl="0"/>
            <a:r>
              <a:rPr lang="de-DE" dirty="0" smtClean="0"/>
              <a:t>Klicken für Spaltentitel</a:t>
            </a:r>
          </a:p>
          <a:p>
            <a:pPr lvl="0"/>
            <a:endParaRPr lang="de-DE" dirty="0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7343775" cy="791815"/>
          </a:xfrm>
          <a:prstGeom prst="rect">
            <a:avLst/>
          </a:prstGeom>
        </p:spPr>
        <p:txBody>
          <a:bodyPr vert="horz" lIns="0" tIns="0" rIns="0" bIns="10800" rtlCol="0" anchor="b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23850" y="1268413"/>
            <a:ext cx="8496300" cy="44656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cxnSp>
        <p:nvCxnSpPr>
          <p:cNvPr id="7" name="Gerade Verbindung 6"/>
          <p:cNvCxnSpPr/>
          <p:nvPr/>
        </p:nvCxnSpPr>
        <p:spPr>
          <a:xfrm>
            <a:off x="323850" y="1062260"/>
            <a:ext cx="8496300" cy="0"/>
          </a:xfrm>
          <a:prstGeom prst="line">
            <a:avLst/>
          </a:prstGeom>
          <a:ln w="19050" cap="flat" cmpd="sng" algn="ctr">
            <a:solidFill>
              <a:srgbClr val="BFBECA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7"/>
          <p:cNvCxnSpPr/>
          <p:nvPr/>
        </p:nvCxnSpPr>
        <p:spPr>
          <a:xfrm>
            <a:off x="323850" y="6225383"/>
            <a:ext cx="8496300" cy="0"/>
          </a:xfrm>
          <a:prstGeom prst="line">
            <a:avLst/>
          </a:prstGeom>
          <a:ln w="19050" cap="flat" cmpd="sng" algn="ctr">
            <a:solidFill>
              <a:srgbClr val="BFBECA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Datumsplatzhalter 3"/>
          <p:cNvSpPr txBox="1">
            <a:spLocks/>
          </p:cNvSpPr>
          <p:nvPr/>
        </p:nvSpPr>
        <p:spPr>
          <a:xfrm>
            <a:off x="7236296" y="6381328"/>
            <a:ext cx="850305" cy="251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36000" rIns="0" bIns="0"/>
          <a:lstStyle>
            <a:lvl1pPr marL="0" algn="l" defTabSz="642938" rtl="0" eaLnBrk="0" fontAlgn="base" latinLnBrk="0" hangingPunct="0">
              <a:spcBef>
                <a:spcPct val="0"/>
              </a:spcBef>
              <a:spcAft>
                <a:spcPct val="0"/>
              </a:spcAft>
              <a:defRPr lang="de-DE" sz="700" kern="1200" smtClean="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1pPr>
          </a:lstStyle>
          <a:p>
            <a:pPr algn="r">
              <a:defRPr/>
            </a:pPr>
            <a:r>
              <a:rPr sz="900" dirty="0" smtClean="0">
                <a:solidFill>
                  <a:srgbClr val="00386A"/>
                </a:solidFill>
              </a:rPr>
              <a:t>02.11.2015</a:t>
            </a:r>
            <a:endParaRPr sz="900" dirty="0">
              <a:solidFill>
                <a:srgbClr val="00386A"/>
              </a:solidFill>
            </a:endParaRPr>
          </a:p>
        </p:txBody>
      </p:sp>
      <p:sp>
        <p:nvSpPr>
          <p:cNvPr id="15" name="Fußzeilenplatzhalter 4"/>
          <p:cNvSpPr txBox="1">
            <a:spLocks/>
          </p:cNvSpPr>
          <p:nvPr/>
        </p:nvSpPr>
        <p:spPr>
          <a:xfrm>
            <a:off x="322262" y="6381328"/>
            <a:ext cx="460977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36000" rIns="0" bIns="0"/>
          <a:lstStyle>
            <a:lvl1pPr marL="0" algn="r" defTabSz="642938" rtl="0" eaLnBrk="0" fontAlgn="base" latinLnBrk="0" hangingPunct="0">
              <a:spcBef>
                <a:spcPct val="0"/>
              </a:spcBef>
              <a:spcAft>
                <a:spcPct val="0"/>
              </a:spcAft>
              <a:defRPr lang="de-DE" sz="700" kern="1200" smtClean="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1pPr>
          </a:lstStyle>
          <a:p>
            <a:pPr algn="l">
              <a:defRPr/>
            </a:pPr>
            <a:r>
              <a:rPr lang="de-DE" sz="900" dirty="0" smtClean="0"/>
              <a:t>Innovationsfonds – neue Impulse</a:t>
            </a:r>
            <a:r>
              <a:rPr lang="de-DE" sz="900" baseline="0" dirty="0" smtClean="0"/>
              <a:t> für die </a:t>
            </a:r>
            <a:r>
              <a:rPr lang="de-DE" sz="900" baseline="0" dirty="0" err="1" smtClean="0"/>
              <a:t>sektorübergreifende</a:t>
            </a:r>
            <a:r>
              <a:rPr lang="de-DE" sz="900" baseline="0" dirty="0" smtClean="0"/>
              <a:t> Versorgung</a:t>
            </a:r>
            <a:r>
              <a:rPr lang="de-DE" sz="900" dirty="0" smtClean="0"/>
              <a:t>?</a:t>
            </a:r>
            <a:endParaRPr sz="900" dirty="0">
              <a:solidFill>
                <a:srgbClr val="00386A"/>
              </a:solidFill>
            </a:endParaRPr>
          </a:p>
        </p:txBody>
      </p:sp>
      <p:sp>
        <p:nvSpPr>
          <p:cNvPr id="16" name="Foliennummernplatzhalter 5"/>
          <p:cNvSpPr txBox="1">
            <a:spLocks/>
          </p:cNvSpPr>
          <p:nvPr/>
        </p:nvSpPr>
        <p:spPr>
          <a:xfrm>
            <a:off x="8101013" y="6381328"/>
            <a:ext cx="719137" cy="251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36000" rIns="0" bIns="0"/>
          <a:lstStyle>
            <a:lvl1pPr algn="r" defTabSz="642938" rtl="0" eaLnBrk="0" fontAlgn="base" hangingPunct="0">
              <a:spcBef>
                <a:spcPct val="0"/>
              </a:spcBef>
              <a:spcAft>
                <a:spcPct val="0"/>
              </a:spcAft>
              <a:defRPr lang="de-DE" sz="700" kern="1200" smtClean="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1pPr>
          </a:lstStyle>
          <a:p>
            <a:pPr>
              <a:defRPr/>
            </a:pPr>
            <a:r>
              <a:rPr sz="900" dirty="0">
                <a:solidFill>
                  <a:srgbClr val="00386A"/>
                </a:solidFill>
              </a:rPr>
              <a:t>Seite </a:t>
            </a:r>
            <a:fld id="{105231C2-387D-4DE3-A772-81FB32B4F170}" type="slidenum">
              <a:rPr sz="900">
                <a:solidFill>
                  <a:srgbClr val="00386A"/>
                </a:solidFill>
              </a:rPr>
              <a:pPr>
                <a:defRPr/>
              </a:pPr>
              <a:t>‹Nr.›</a:t>
            </a:fld>
            <a:r>
              <a:rPr sz="900" dirty="0">
                <a:solidFill>
                  <a:srgbClr val="00386A"/>
                </a:solidFill>
              </a:rPr>
              <a:t> </a:t>
            </a:r>
          </a:p>
        </p:txBody>
      </p:sp>
      <p:pic>
        <p:nvPicPr>
          <p:cNvPr id="11" name="Bild 14" descr="IGES_RGB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066474" y="638420"/>
            <a:ext cx="763200" cy="2703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703" r:id="rId4"/>
    <p:sldLayoutId id="2147483704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700" r:id="rId11"/>
    <p:sldLayoutId id="2147483702" r:id="rId12"/>
  </p:sldLayoutIdLst>
  <p:transition spd="slow">
    <p:wipe dir="r"/>
  </p:transition>
  <p:hf hdr="0"/>
  <p:txStyles>
    <p:titleStyle>
      <a:lvl1pPr algn="l" defTabSz="914400" rtl="0" eaLnBrk="1" latinLnBrk="0" hangingPunct="1">
        <a:spcBef>
          <a:spcPct val="0"/>
        </a:spcBef>
        <a:buNone/>
        <a:defRPr sz="2400" b="1" kern="1200" baseline="0">
          <a:solidFill>
            <a:srgbClr val="00386A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1080"/>
        </a:spcBef>
        <a:buClr>
          <a:srgbClr val="BFBECA"/>
        </a:buClr>
        <a:buFont typeface="Arial" pitchFamily="34" charset="0"/>
        <a:buNone/>
        <a:defRPr lang="de-DE" sz="2000" b="1" kern="1200" dirty="0" smtClean="0">
          <a:solidFill>
            <a:srgbClr val="00386A"/>
          </a:solidFill>
          <a:latin typeface="+mn-lt"/>
          <a:ea typeface="+mn-ea"/>
          <a:cs typeface="+mn-cs"/>
        </a:defRPr>
      </a:lvl1pPr>
      <a:lvl2pPr marL="447675" indent="-447675" algn="l" defTabSz="914400" rtl="0" eaLnBrk="1" latinLnBrk="0" hangingPunct="1">
        <a:spcBef>
          <a:spcPct val="20000"/>
        </a:spcBef>
        <a:buClr>
          <a:srgbClr val="00386A"/>
        </a:buClr>
        <a:buSzPct val="120000"/>
        <a:buFont typeface="Wingdings" pitchFamily="2" charset="2"/>
        <a:buChar char="§"/>
        <a:defRPr lang="de-DE" sz="2000" b="0" kern="1200" dirty="0">
          <a:solidFill>
            <a:srgbClr val="00386A"/>
          </a:solidFill>
          <a:latin typeface="+mn-lt"/>
          <a:ea typeface="+mn-ea"/>
          <a:cs typeface="+mn-cs"/>
        </a:defRPr>
      </a:lvl2pPr>
      <a:lvl3pPr marL="895350" indent="-447675" algn="l" defTabSz="914400" rtl="0" eaLnBrk="1" latinLnBrk="0" hangingPunct="1">
        <a:spcBef>
          <a:spcPct val="20000"/>
        </a:spcBef>
        <a:buClr>
          <a:srgbClr val="00386A"/>
        </a:buClr>
        <a:buSzPct val="120000"/>
        <a:buFont typeface="Arial" pitchFamily="34" charset="0"/>
        <a:buChar char="•"/>
        <a:defRPr sz="2000" b="0" kern="1200">
          <a:solidFill>
            <a:srgbClr val="00386A"/>
          </a:solidFill>
          <a:latin typeface="+mn-lt"/>
          <a:ea typeface="+mn-ea"/>
          <a:cs typeface="+mn-cs"/>
        </a:defRPr>
      </a:lvl3pPr>
      <a:lvl4pPr marL="1343025" indent="-447675" algn="l" defTabSz="914400" rtl="0" eaLnBrk="1" latinLnBrk="0" hangingPunct="1">
        <a:spcBef>
          <a:spcPts val="480"/>
        </a:spcBef>
        <a:buClr>
          <a:srgbClr val="00386A"/>
        </a:buClr>
        <a:buSzPct val="120000"/>
        <a:buFont typeface="Verdana" pitchFamily="34" charset="0"/>
        <a:buChar char="◦"/>
        <a:defRPr sz="2000" b="0" kern="1200">
          <a:solidFill>
            <a:srgbClr val="00386A"/>
          </a:solidFill>
          <a:latin typeface="+mn-lt"/>
          <a:ea typeface="+mn-ea"/>
          <a:cs typeface="+mn-cs"/>
        </a:defRPr>
      </a:lvl4pPr>
      <a:lvl5pPr marL="447675" indent="-447675" algn="l" defTabSz="914400" rtl="0" eaLnBrk="1" latinLnBrk="0" hangingPunct="1">
        <a:spcBef>
          <a:spcPct val="20000"/>
        </a:spcBef>
        <a:buClr>
          <a:srgbClr val="00386A"/>
        </a:buClr>
        <a:buSzPct val="80000"/>
        <a:buFont typeface="Wingdings 3" pitchFamily="18" charset="2"/>
        <a:buChar char="Ú"/>
        <a:defRPr sz="2000" b="1" kern="1200" baseline="0">
          <a:solidFill>
            <a:srgbClr val="00386A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11" Type="http://schemas.openxmlformats.org/officeDocument/2006/relationships/image" Target="../media/image9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15.emf"/><Relationship Id="rId7" Type="http://schemas.openxmlformats.org/officeDocument/2006/relationships/image" Target="../media/image1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Innovationsfonds – neue Impulse für die </a:t>
            </a:r>
            <a:r>
              <a:rPr lang="de-DE" dirty="0" err="1" smtClean="0"/>
              <a:t>sektorübergreifende</a:t>
            </a:r>
            <a:r>
              <a:rPr lang="de-DE" dirty="0" smtClean="0"/>
              <a:t> Versorgung in Hamburg?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Dr. Karsten Neumann, IGES Institut</a:t>
            </a:r>
          </a:p>
          <a:p>
            <a:r>
              <a:rPr lang="de-DE" b="0" dirty="0" smtClean="0"/>
              <a:t>6. Hamburger Gesundheitstreff</a:t>
            </a:r>
            <a:br>
              <a:rPr lang="de-DE" b="0" dirty="0" smtClean="0"/>
            </a:br>
            <a:r>
              <a:rPr lang="de-DE" b="0" dirty="0" smtClean="0"/>
              <a:t>Hamburg, 2. November 2015</a:t>
            </a:r>
            <a:endParaRPr lang="de-DE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57200" indent="-457200" algn="ctr">
              <a:spcBef>
                <a:spcPts val="1200"/>
              </a:spcBef>
              <a:buClr>
                <a:schemeClr val="tx1"/>
              </a:buClr>
            </a:pPr>
            <a:endParaRPr lang="de-DE" sz="1600" dirty="0" smtClean="0"/>
          </a:p>
          <a:p>
            <a:pPr marL="457200" indent="-457200">
              <a:spcBef>
                <a:spcPts val="1200"/>
              </a:spcBef>
              <a:buClr>
                <a:schemeClr val="tx1"/>
              </a:buClr>
            </a:pPr>
            <a:r>
              <a:rPr lang="de-DE" sz="2200" dirty="0" smtClean="0"/>
              <a:t>Der </a:t>
            </a:r>
            <a:r>
              <a:rPr lang="de-DE" sz="2200" b="1" dirty="0" smtClean="0">
                <a:solidFill>
                  <a:schemeClr val="accent3"/>
                </a:solidFill>
              </a:rPr>
              <a:t>INNOVATIONSFONDS</a:t>
            </a:r>
            <a:r>
              <a:rPr lang="de-DE" sz="2200" dirty="0" smtClean="0">
                <a:solidFill>
                  <a:schemeClr val="accent3"/>
                </a:solidFill>
              </a:rPr>
              <a:t> </a:t>
            </a:r>
            <a:r>
              <a:rPr lang="de-DE" sz="2200" dirty="0" smtClean="0">
                <a:solidFill>
                  <a:schemeClr val="tx1"/>
                </a:solidFill>
              </a:rPr>
              <a:t>fördert</a:t>
            </a:r>
          </a:p>
          <a:p>
            <a:pPr marL="457200" indent="84138">
              <a:spcBef>
                <a:spcPts val="1200"/>
              </a:spcBef>
              <a:buClr>
                <a:schemeClr val="tx1"/>
              </a:buClr>
            </a:pPr>
            <a:r>
              <a:rPr lang="de-DE" sz="2200" b="1" dirty="0" smtClean="0">
                <a:solidFill>
                  <a:schemeClr val="accent3"/>
                </a:solidFill>
              </a:rPr>
              <a:t>PROZESSINNOVATIONEN</a:t>
            </a:r>
            <a:r>
              <a:rPr lang="de-DE" sz="2200" dirty="0" smtClean="0">
                <a:solidFill>
                  <a:schemeClr val="tx1"/>
                </a:solidFill>
              </a:rPr>
              <a:t>, die zur Anwendung </a:t>
            </a:r>
          </a:p>
          <a:p>
            <a:pPr marL="984250" indent="450850">
              <a:spcBef>
                <a:spcPts val="1200"/>
              </a:spcBef>
              <a:buClr>
                <a:schemeClr val="tx1"/>
              </a:buClr>
            </a:pPr>
            <a:r>
              <a:rPr lang="de-DE" sz="2200" dirty="0" smtClean="0">
                <a:solidFill>
                  <a:schemeClr val="tx1"/>
                </a:solidFill>
              </a:rPr>
              <a:t>in der </a:t>
            </a:r>
            <a:r>
              <a:rPr lang="de-DE" sz="2200" b="1" dirty="0" smtClean="0">
                <a:solidFill>
                  <a:schemeClr val="accent3"/>
                </a:solidFill>
              </a:rPr>
              <a:t>REGELVERSORGUNG </a:t>
            </a:r>
            <a:r>
              <a:rPr lang="de-DE" sz="2200" dirty="0" smtClean="0">
                <a:solidFill>
                  <a:schemeClr val="tx1"/>
                </a:solidFill>
              </a:rPr>
              <a:t>geeignet sind.</a:t>
            </a:r>
          </a:p>
          <a:p>
            <a:pPr marL="457200" indent="-457200">
              <a:spcBef>
                <a:spcPts val="1200"/>
              </a:spcBef>
              <a:buClr>
                <a:schemeClr val="tx1"/>
              </a:buClr>
            </a:pPr>
            <a:endParaRPr lang="de-DE" sz="2200" dirty="0" smtClean="0">
              <a:solidFill>
                <a:schemeClr val="tx1"/>
              </a:solidFill>
            </a:endParaRPr>
          </a:p>
          <a:p>
            <a:pPr marL="457200" indent="-11113">
              <a:spcBef>
                <a:spcPts val="1200"/>
              </a:spcBef>
              <a:buClr>
                <a:schemeClr val="tx1"/>
              </a:buClr>
            </a:pPr>
            <a:r>
              <a:rPr lang="de-DE" sz="2200" dirty="0" smtClean="0">
                <a:solidFill>
                  <a:schemeClr val="tx1"/>
                </a:solidFill>
              </a:rPr>
              <a:t>Dazu stehen von 2016 bis 2019 jährlich </a:t>
            </a:r>
          </a:p>
          <a:p>
            <a:pPr marL="900113" indent="-11113">
              <a:spcBef>
                <a:spcPts val="1200"/>
              </a:spcBef>
              <a:buClr>
                <a:schemeClr val="tx1"/>
              </a:buClr>
            </a:pPr>
            <a:r>
              <a:rPr lang="de-DE" sz="2200" b="1" dirty="0" smtClean="0">
                <a:solidFill>
                  <a:schemeClr val="accent3"/>
                </a:solidFill>
              </a:rPr>
              <a:t>300 MIO. € </a:t>
            </a:r>
            <a:r>
              <a:rPr lang="de-DE" sz="2200" dirty="0" smtClean="0">
                <a:solidFill>
                  <a:schemeClr val="tx1"/>
                </a:solidFill>
              </a:rPr>
              <a:t>für </a:t>
            </a:r>
            <a:r>
              <a:rPr lang="de-DE" sz="2200" b="1" dirty="0" smtClean="0">
                <a:solidFill>
                  <a:schemeClr val="accent3"/>
                </a:solidFill>
              </a:rPr>
              <a:t>ZUSATZAUFWÄNDE</a:t>
            </a:r>
            <a:r>
              <a:rPr lang="de-DE" sz="2200" dirty="0" smtClean="0">
                <a:solidFill>
                  <a:schemeClr val="accent3"/>
                </a:solidFill>
              </a:rPr>
              <a:t> </a:t>
            </a:r>
            <a:r>
              <a:rPr lang="de-DE" sz="2200" dirty="0" smtClean="0">
                <a:solidFill>
                  <a:schemeClr val="tx1"/>
                </a:solidFill>
              </a:rPr>
              <a:t>bereit – </a:t>
            </a:r>
          </a:p>
          <a:p>
            <a:pPr marL="1525588" indent="80963">
              <a:spcBef>
                <a:spcPts val="1200"/>
              </a:spcBef>
              <a:buClr>
                <a:schemeClr val="tx1"/>
              </a:buClr>
            </a:pPr>
            <a:r>
              <a:rPr lang="de-DE" sz="2200" dirty="0" smtClean="0">
                <a:solidFill>
                  <a:schemeClr val="tx1"/>
                </a:solidFill>
              </a:rPr>
              <a:t>225 Mio. € für </a:t>
            </a:r>
            <a:r>
              <a:rPr lang="de-DE" sz="2200" b="1" dirty="0" smtClean="0">
                <a:solidFill>
                  <a:schemeClr val="accent3"/>
                </a:solidFill>
              </a:rPr>
              <a:t>VERSORGUNGSPROJEKTE</a:t>
            </a:r>
            <a:r>
              <a:rPr lang="de-DE" sz="2200" dirty="0" smtClean="0">
                <a:solidFill>
                  <a:schemeClr val="accent1"/>
                </a:solidFill>
              </a:rPr>
              <a:t>,</a:t>
            </a:r>
          </a:p>
          <a:p>
            <a:pPr marL="457200" indent="1690688">
              <a:spcBef>
                <a:spcPts val="1200"/>
              </a:spcBef>
              <a:buClr>
                <a:schemeClr val="tx1"/>
              </a:buClr>
            </a:pPr>
            <a:r>
              <a:rPr lang="de-DE" sz="2200" dirty="0" smtClean="0">
                <a:solidFill>
                  <a:schemeClr val="accent1"/>
                </a:solidFill>
              </a:rPr>
              <a:t>75 Mio. € für </a:t>
            </a:r>
            <a:r>
              <a:rPr lang="de-DE" sz="2200" b="1" dirty="0" smtClean="0">
                <a:solidFill>
                  <a:schemeClr val="accent3"/>
                </a:solidFill>
              </a:rPr>
              <a:t>VERSORGUNGSFORSCHUNG</a:t>
            </a:r>
            <a:endParaRPr lang="de-DE" sz="2200" b="1" dirty="0"/>
          </a:p>
        </p:txBody>
      </p:sp>
      <p:sp>
        <p:nvSpPr>
          <p:cNvPr id="5" name="Rechteck 4"/>
          <p:cNvSpPr/>
          <p:nvPr/>
        </p:nvSpPr>
        <p:spPr>
          <a:xfrm>
            <a:off x="107504" y="548680"/>
            <a:ext cx="4680520" cy="432048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 err="1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feld 16"/>
          <p:cNvSpPr txBox="1"/>
          <p:nvPr/>
        </p:nvSpPr>
        <p:spPr>
          <a:xfrm>
            <a:off x="2555776" y="4991887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accent1"/>
                </a:solidFill>
              </a:rPr>
              <a:t>0,8 Mio. €</a:t>
            </a:r>
          </a:p>
        </p:txBody>
      </p:sp>
      <p:graphicFrame>
        <p:nvGraphicFramePr>
          <p:cNvPr id="18" name="Diagramm 17"/>
          <p:cNvGraphicFramePr>
            <a:graphicFrameLocks noChangeAspect="1"/>
          </p:cNvGraphicFramePr>
          <p:nvPr/>
        </p:nvGraphicFramePr>
        <p:xfrm>
          <a:off x="108000" y="4102479"/>
          <a:ext cx="2353666" cy="1412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Der Fonds soll der Entwicklung von Prozessinnovationen dienen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Bedarf: Besser abgestimmte Versorgungsprozesse – an den Schnittstellen und innerhalb der Versorgung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/>
          </p:nvPr>
        </p:nvSpPr>
        <p:spPr>
          <a:xfrm>
            <a:off x="324000" y="5589280"/>
            <a:ext cx="8496000" cy="360000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16" name="Inhaltsplatzhalter 15" descr="Geldsack_Euro_Icon_TS.jpg"/>
          <p:cNvPicPr>
            <a:picLocks noGrp="1" noChangeAspect="1"/>
          </p:cNvPicPr>
          <p:nvPr>
            <p:ph sz="quarter" idx="12"/>
          </p:nvPr>
        </p:nvPicPr>
        <p:blipFill>
          <a:blip r:embed="rId3" cstate="print"/>
          <a:stretch>
            <a:fillRect/>
          </a:stretch>
        </p:blipFill>
        <p:spPr>
          <a:xfrm>
            <a:off x="2267744" y="4919150"/>
            <a:ext cx="266299" cy="322035"/>
          </a:xfrm>
        </p:spPr>
      </p:pic>
      <p:sp>
        <p:nvSpPr>
          <p:cNvPr id="9" name="Inhaltsplatzhalter 8"/>
          <p:cNvSpPr>
            <a:spLocks noGrp="1"/>
          </p:cNvSpPr>
          <p:nvPr>
            <p:ph sz="quarter" idx="13"/>
          </p:nvPr>
        </p:nvSpPr>
        <p:spPr>
          <a:xfrm>
            <a:off x="323850" y="2275328"/>
            <a:ext cx="4176000" cy="1080120"/>
          </a:xfrm>
        </p:spPr>
        <p:txBody>
          <a:bodyPr/>
          <a:lstStyle/>
          <a:p>
            <a:r>
              <a:rPr lang="de-DE" dirty="0" smtClean="0"/>
              <a:t>STATUS QUO</a:t>
            </a:r>
          </a:p>
          <a:p>
            <a:pPr lvl="1"/>
            <a:r>
              <a:rPr lang="de-DE" dirty="0" smtClean="0"/>
              <a:t>Bisherige Förderansätze hatten wenig Effekt</a:t>
            </a:r>
            <a:endParaRPr lang="de-DE" dirty="0"/>
          </a:p>
        </p:txBody>
      </p:sp>
      <p:sp>
        <p:nvSpPr>
          <p:cNvPr id="10" name="Inhaltsplatzhalter 9"/>
          <p:cNvSpPr>
            <a:spLocks noGrp="1"/>
          </p:cNvSpPr>
          <p:nvPr>
            <p:ph sz="quarter" idx="14"/>
          </p:nvPr>
        </p:nvSpPr>
        <p:spPr>
          <a:xfrm>
            <a:off x="4644008" y="2275328"/>
            <a:ext cx="4176000" cy="3239992"/>
          </a:xfrm>
        </p:spPr>
        <p:txBody>
          <a:bodyPr/>
          <a:lstStyle/>
          <a:p>
            <a:r>
              <a:rPr lang="de-DE" dirty="0" smtClean="0"/>
              <a:t>ZIEL</a:t>
            </a:r>
          </a:p>
          <a:p>
            <a:pPr lvl="1"/>
            <a:r>
              <a:rPr lang="de-DE" dirty="0" smtClean="0"/>
              <a:t>Prozessinnovationen durch neue finanzielle Anreize fördern</a:t>
            </a:r>
          </a:p>
          <a:p>
            <a:pPr lvl="1"/>
            <a:r>
              <a:rPr lang="de-DE" dirty="0" smtClean="0"/>
              <a:t>Hürden der Akteure überwinden, insbesondere Investitionsrisiken und Transaktionskosten</a:t>
            </a:r>
            <a:endParaRPr lang="de-DE" dirty="0"/>
          </a:p>
        </p:txBody>
      </p:sp>
      <p:sp>
        <p:nvSpPr>
          <p:cNvPr id="13" name="Textfeld 12"/>
          <p:cNvSpPr txBox="1"/>
          <p:nvPr/>
        </p:nvSpPr>
        <p:spPr>
          <a:xfrm>
            <a:off x="323528" y="3355449"/>
            <a:ext cx="1800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accent1"/>
                </a:solidFill>
              </a:rPr>
              <a:t>Nur 0,7% des GKV-Budgets in Selektivverträgen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2195936" y="3355448"/>
            <a:ext cx="180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accent1"/>
                </a:solidFill>
              </a:rPr>
              <a:t>Viele kleinteilige Verträge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2195736" y="4344396"/>
            <a:ext cx="180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accent1"/>
                </a:solidFill>
              </a:rPr>
              <a:t>Volumen je Vertrag und Jahr</a:t>
            </a:r>
          </a:p>
        </p:txBody>
      </p:sp>
      <p:cxnSp>
        <p:nvCxnSpPr>
          <p:cNvPr id="20" name="Gerade Verbindung 19"/>
          <p:cNvCxnSpPr/>
          <p:nvPr/>
        </p:nvCxnSpPr>
        <p:spPr>
          <a:xfrm>
            <a:off x="2267744" y="5268491"/>
            <a:ext cx="1260000" cy="0"/>
          </a:xfrm>
          <a:prstGeom prst="line">
            <a:avLst/>
          </a:prstGeom>
          <a:ln w="12700">
            <a:solidFill>
              <a:schemeClr val="accent3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98646063"/>
              </p:ext>
            </p:extLst>
          </p:nvPr>
        </p:nvGraphicFramePr>
        <p:xfrm>
          <a:off x="1465" y="1589"/>
          <a:ext cx="146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1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5" y="1589"/>
                        <a:ext cx="1465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frame 18"/>
          <p:cNvSpPr txBox="1"/>
          <p:nvPr/>
        </p:nvSpPr>
        <p:spPr>
          <a:xfrm>
            <a:off x="323526" y="1268760"/>
            <a:ext cx="2736305" cy="30155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71882" rtlCol="0">
            <a:spAutoFit/>
          </a:bodyPr>
          <a:lstStyle/>
          <a:p>
            <a:pPr>
              <a:lnSpc>
                <a:spcPct val="93000"/>
              </a:lnSpc>
              <a:buClr>
                <a:schemeClr val="tx1"/>
              </a:buClr>
              <a:buSzPct val="100000"/>
            </a:pPr>
            <a:r>
              <a:rPr lang="de-DE" sz="1600" b="1" dirty="0" smtClean="0">
                <a:solidFill>
                  <a:schemeClr val="accent3"/>
                </a:solidFill>
                <a:cs typeface="Arial" pitchFamily="34" charset="0"/>
              </a:rPr>
              <a:t>Offene Fragestellung</a:t>
            </a:r>
          </a:p>
        </p:txBody>
      </p:sp>
      <p:sp>
        <p:nvSpPr>
          <p:cNvPr id="26" name="Textframe 18"/>
          <p:cNvSpPr txBox="1"/>
          <p:nvPr/>
        </p:nvSpPr>
        <p:spPr>
          <a:xfrm>
            <a:off x="3960734" y="1268760"/>
            <a:ext cx="1647624" cy="30155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71882" rtlCol="0">
            <a:spAutoFit/>
          </a:bodyPr>
          <a:lstStyle/>
          <a:p>
            <a:pPr>
              <a:lnSpc>
                <a:spcPct val="93000"/>
              </a:lnSpc>
              <a:buClr>
                <a:schemeClr val="tx1"/>
              </a:buClr>
              <a:buSzPct val="100000"/>
            </a:pPr>
            <a:r>
              <a:rPr lang="de-DE" sz="1600" b="1" dirty="0" smtClean="0"/>
              <a:t>Tendenz</a:t>
            </a:r>
            <a:endParaRPr lang="de-DE" sz="1600" b="1" dirty="0" smtClean="0">
              <a:cs typeface="Arial" pitchFamily="34" charset="0"/>
            </a:endParaRPr>
          </a:p>
        </p:txBody>
      </p:sp>
      <p:sp>
        <p:nvSpPr>
          <p:cNvPr id="15" name="RbLeanShape Left U-Shape 15"/>
          <p:cNvSpPr/>
          <p:nvPr/>
        </p:nvSpPr>
        <p:spPr>
          <a:xfrm>
            <a:off x="323528" y="1556018"/>
            <a:ext cx="3456384" cy="4500000"/>
          </a:xfrm>
          <a:custGeom>
            <a:avLst/>
            <a:gdLst>
              <a:gd name="connsiteX0" fmla="*/ 0 w 1270000"/>
              <a:gd name="connsiteY0" fmla="*/ 0 h 3175000"/>
              <a:gd name="connsiteX1" fmla="*/ 1270000 w 1270000"/>
              <a:gd name="connsiteY1" fmla="*/ 0 h 3175000"/>
              <a:gd name="connsiteX2" fmla="*/ 1270000 w 1270000"/>
              <a:gd name="connsiteY2" fmla="*/ 3175000 h 3175000"/>
              <a:gd name="connsiteX3" fmla="*/ 0 w 1270000"/>
              <a:gd name="connsiteY3" fmla="*/ 3175000 h 31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0000" h="3175000">
                <a:moveTo>
                  <a:pt x="0" y="0"/>
                </a:moveTo>
                <a:lnTo>
                  <a:pt x="1270000" y="0"/>
                </a:lnTo>
                <a:lnTo>
                  <a:pt x="1270000" y="3175000"/>
                </a:lnTo>
                <a:lnTo>
                  <a:pt x="0" y="3175000"/>
                </a:lnTo>
              </a:path>
            </a:pathLst>
          </a:custGeom>
          <a:ln w="22225"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0" tIns="89999" rIns="0" bIns="0" rtlCol="0" anchor="t" anchorCtr="0">
            <a:noAutofit/>
          </a:bodyPr>
          <a:lstStyle/>
          <a:p>
            <a:pPr fontAlgn="ctr">
              <a:lnSpc>
                <a:spcPct val="90000"/>
              </a:lnSpc>
            </a:pPr>
            <a:endParaRPr lang="de-DE" sz="1600" dirty="0"/>
          </a:p>
        </p:txBody>
      </p:sp>
      <p:cxnSp>
        <p:nvCxnSpPr>
          <p:cNvPr id="24" name="LeanLine Vertical 635271181790895481"/>
          <p:cNvCxnSpPr/>
          <p:nvPr/>
        </p:nvCxnSpPr>
        <p:spPr>
          <a:xfrm>
            <a:off x="3923928" y="1554272"/>
            <a:ext cx="4896000" cy="0"/>
          </a:xfrm>
          <a:prstGeom prst="line">
            <a:avLst/>
          </a:prstGeom>
          <a:ln w="22225" cmpd="sng"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de-DE" dirty="0" smtClean="0"/>
              <a:t>Zahlreiche Fragen zur Ausgestaltung werden zur Zeit noch diskutiert</a:t>
            </a:r>
            <a:endParaRPr lang="de-DE" dirty="0"/>
          </a:p>
        </p:txBody>
      </p:sp>
      <p:grpSp>
        <p:nvGrpSpPr>
          <p:cNvPr id="2" name="Gruppieren 66"/>
          <p:cNvGrpSpPr/>
          <p:nvPr/>
        </p:nvGrpSpPr>
        <p:grpSpPr>
          <a:xfrm>
            <a:off x="323528" y="1597626"/>
            <a:ext cx="8537322" cy="447469"/>
            <a:chOff x="323528" y="1597626"/>
            <a:chExt cx="8537322" cy="447469"/>
          </a:xfrm>
        </p:grpSpPr>
        <p:sp>
          <p:nvSpPr>
            <p:cNvPr id="38" name="Textframe 36"/>
            <p:cNvSpPr txBox="1">
              <a:spLocks/>
            </p:cNvSpPr>
            <p:nvPr/>
          </p:nvSpPr>
          <p:spPr>
            <a:xfrm>
              <a:off x="611896" y="1601897"/>
              <a:ext cx="3024000" cy="22159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ct val="90000"/>
                </a:lnSpc>
                <a:spcBef>
                  <a:spcPts val="200"/>
                </a:spcBef>
                <a:spcAft>
                  <a:spcPts val="0"/>
                </a:spcAft>
                <a:buSzPct val="100000"/>
              </a:pPr>
              <a:r>
                <a:rPr lang="de-DE" sz="1600" dirty="0" smtClean="0"/>
                <a:t>Organisation</a:t>
              </a:r>
              <a:endParaRPr lang="de-DE" sz="1600" dirty="0" smtClean="0">
                <a:cs typeface="Arial" pitchFamily="34" charset="0"/>
              </a:endParaRPr>
            </a:p>
          </p:txBody>
        </p:sp>
        <p:sp>
          <p:nvSpPr>
            <p:cNvPr id="44" name="Textframe 18"/>
            <p:cNvSpPr txBox="1">
              <a:spLocks/>
            </p:cNvSpPr>
            <p:nvPr/>
          </p:nvSpPr>
          <p:spPr>
            <a:xfrm>
              <a:off x="3964850" y="1601897"/>
              <a:ext cx="4896000" cy="443198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0" lvl="1">
                <a:lnSpc>
                  <a:spcPct val="90000"/>
                </a:lnSpc>
                <a:spcBef>
                  <a:spcPts val="200"/>
                </a:spcBef>
                <a:buSzPct val="100000"/>
              </a:pPr>
              <a:r>
                <a:rPr lang="de-DE" sz="1600" dirty="0" smtClean="0"/>
                <a:t>Aufbau größtenteils geklärt – Verfahrensordnung noch offen</a:t>
              </a:r>
              <a:endParaRPr lang="de-DE" sz="1600" dirty="0" smtClean="0">
                <a:cs typeface="Arial" pitchFamily="34" charset="0"/>
              </a:endParaRPr>
            </a:p>
          </p:txBody>
        </p:sp>
        <p:sp>
          <p:nvSpPr>
            <p:cNvPr id="53" name="Rectangle 52"/>
            <p:cNvSpPr>
              <a:spLocks noChangeArrowheads="1"/>
            </p:cNvSpPr>
            <p:nvPr/>
          </p:nvSpPr>
          <p:spPr bwMode="auto">
            <a:xfrm>
              <a:off x="323528" y="1597626"/>
              <a:ext cx="166154" cy="396000"/>
            </a:xfrm>
            <a:prstGeom prst="rect">
              <a:avLst/>
            </a:prstGeom>
            <a:solidFill>
              <a:srgbClr val="BFBECA"/>
            </a:solidFill>
            <a:ln w="2857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algn="ctr">
                <a:buClr>
                  <a:schemeClr val="tx1"/>
                </a:buClr>
                <a:buSzPct val="100000"/>
              </a:pPr>
              <a:r>
                <a:rPr kumimoji="1" lang="de-DE" sz="1600" b="1" dirty="0" smtClean="0">
                  <a:solidFill>
                    <a:srgbClr val="00386A"/>
                  </a:solidFill>
                </a:rPr>
                <a:t>1</a:t>
              </a:r>
              <a:endParaRPr kumimoji="1" lang="de-DE" sz="1600" b="1" dirty="0">
                <a:solidFill>
                  <a:srgbClr val="00386A"/>
                </a:solidFill>
              </a:endParaRPr>
            </a:p>
          </p:txBody>
        </p:sp>
      </p:grpSp>
      <p:grpSp>
        <p:nvGrpSpPr>
          <p:cNvPr id="80" name="Gruppieren 79"/>
          <p:cNvGrpSpPr/>
          <p:nvPr/>
        </p:nvGrpSpPr>
        <p:grpSpPr>
          <a:xfrm>
            <a:off x="323528" y="3543560"/>
            <a:ext cx="8537322" cy="504787"/>
            <a:chOff x="323528" y="3543560"/>
            <a:chExt cx="8537322" cy="504787"/>
          </a:xfrm>
        </p:grpSpPr>
        <p:cxnSp>
          <p:nvCxnSpPr>
            <p:cNvPr id="36" name="LeanLine Vertical 635271181790895481"/>
            <p:cNvCxnSpPr>
              <a:cxnSpLocks/>
            </p:cNvCxnSpPr>
            <p:nvPr/>
          </p:nvCxnSpPr>
          <p:spPr>
            <a:xfrm>
              <a:off x="324820" y="3543560"/>
              <a:ext cx="8496000" cy="0"/>
            </a:xfrm>
            <a:prstGeom prst="line">
              <a:avLst/>
            </a:prstGeom>
            <a:ln w="9525" cmpd="sng">
              <a:solidFill>
                <a:schemeClr val="accent3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uppieren 70"/>
            <p:cNvGrpSpPr/>
            <p:nvPr/>
          </p:nvGrpSpPr>
          <p:grpSpPr>
            <a:xfrm>
              <a:off x="323528" y="3600878"/>
              <a:ext cx="8537322" cy="447469"/>
              <a:chOff x="323528" y="3633517"/>
              <a:chExt cx="8537322" cy="447469"/>
            </a:xfrm>
          </p:grpSpPr>
          <p:sp>
            <p:nvSpPr>
              <p:cNvPr id="42" name="Textframe 36"/>
              <p:cNvSpPr txBox="1">
                <a:spLocks/>
              </p:cNvSpPr>
              <p:nvPr/>
            </p:nvSpPr>
            <p:spPr>
              <a:xfrm>
                <a:off x="611896" y="3637788"/>
                <a:ext cx="3024000" cy="4431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ts val="200"/>
                  </a:spcBef>
                  <a:spcAft>
                    <a:spcPts val="0"/>
                  </a:spcAft>
                  <a:buSzPct val="100000"/>
                </a:pPr>
                <a:r>
                  <a:rPr lang="de-DE" sz="1600" dirty="0" smtClean="0"/>
                  <a:t>Förderungswürdige Leistungen?</a:t>
                </a:r>
                <a:endParaRPr lang="de-DE" sz="1600" dirty="0" smtClean="0">
                  <a:cs typeface="Arial" pitchFamily="34" charset="0"/>
                </a:endParaRPr>
              </a:p>
            </p:txBody>
          </p:sp>
          <p:sp>
            <p:nvSpPr>
              <p:cNvPr id="48" name="Textframe 18"/>
              <p:cNvSpPr txBox="1">
                <a:spLocks/>
              </p:cNvSpPr>
              <p:nvPr/>
            </p:nvSpPr>
            <p:spPr>
              <a:xfrm>
                <a:off x="3964850" y="3637788"/>
                <a:ext cx="4896000" cy="4431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>
                <a:spAutoFit/>
              </a:bodyPr>
              <a:lstStyle/>
              <a:p>
                <a:pPr marL="0" lvl="1">
                  <a:lnSpc>
                    <a:spcPct val="90000"/>
                  </a:lnSpc>
                  <a:spcBef>
                    <a:spcPts val="200"/>
                  </a:spcBef>
                  <a:buSzPct val="100000"/>
                </a:pPr>
                <a:r>
                  <a:rPr lang="de-DE" sz="1600" dirty="0" smtClean="0"/>
                  <a:t>Overhead ja - zusätzliche Leistungen in Krankenversorgung noch unklar</a:t>
                </a:r>
              </a:p>
            </p:txBody>
          </p:sp>
          <p:sp>
            <p:nvSpPr>
              <p:cNvPr id="57" name="Rectangle 56"/>
              <p:cNvSpPr>
                <a:spLocks noChangeArrowheads="1"/>
              </p:cNvSpPr>
              <p:nvPr/>
            </p:nvSpPr>
            <p:spPr bwMode="auto">
              <a:xfrm>
                <a:off x="323528" y="3633517"/>
                <a:ext cx="166154" cy="396000"/>
              </a:xfrm>
              <a:prstGeom prst="rect">
                <a:avLst/>
              </a:prstGeom>
              <a:solidFill>
                <a:srgbClr val="BFBECA"/>
              </a:solidFill>
              <a:ln w="2857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pPr algn="ctr">
                  <a:buClr>
                    <a:schemeClr val="tx1"/>
                  </a:buClr>
                  <a:buSzPct val="100000"/>
                </a:pPr>
                <a:r>
                  <a:rPr kumimoji="1" lang="de-DE" sz="1600" b="1" dirty="0" smtClean="0">
                    <a:solidFill>
                      <a:srgbClr val="00386A"/>
                    </a:solidFill>
                  </a:rPr>
                  <a:t>5</a:t>
                </a:r>
                <a:endParaRPr kumimoji="1" lang="de-DE" sz="1600" b="1" dirty="0">
                  <a:solidFill>
                    <a:srgbClr val="00386A"/>
                  </a:solidFill>
                </a:endParaRPr>
              </a:p>
            </p:txBody>
          </p:sp>
        </p:grpSp>
      </p:grpSp>
      <p:grpSp>
        <p:nvGrpSpPr>
          <p:cNvPr id="78" name="Gruppieren 77"/>
          <p:cNvGrpSpPr/>
          <p:nvPr/>
        </p:nvGrpSpPr>
        <p:grpSpPr>
          <a:xfrm>
            <a:off x="323528" y="4581128"/>
            <a:ext cx="8537322" cy="446818"/>
            <a:chOff x="323528" y="4581128"/>
            <a:chExt cx="8537322" cy="446818"/>
          </a:xfrm>
        </p:grpSpPr>
        <p:cxnSp>
          <p:nvCxnSpPr>
            <p:cNvPr id="31" name="LeanLine Vertical 635271181790895481"/>
            <p:cNvCxnSpPr>
              <a:cxnSpLocks/>
            </p:cNvCxnSpPr>
            <p:nvPr/>
          </p:nvCxnSpPr>
          <p:spPr>
            <a:xfrm>
              <a:off x="324820" y="4581128"/>
              <a:ext cx="8496000" cy="0"/>
            </a:xfrm>
            <a:prstGeom prst="line">
              <a:avLst/>
            </a:prstGeom>
            <a:ln w="9525" cmpd="sng">
              <a:solidFill>
                <a:schemeClr val="accent3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uppieren 72"/>
            <p:cNvGrpSpPr/>
            <p:nvPr/>
          </p:nvGrpSpPr>
          <p:grpSpPr>
            <a:xfrm>
              <a:off x="323528" y="4631946"/>
              <a:ext cx="8537322" cy="396000"/>
              <a:chOff x="323528" y="4606462"/>
              <a:chExt cx="8537322" cy="396000"/>
            </a:xfrm>
          </p:grpSpPr>
          <p:sp>
            <p:nvSpPr>
              <p:cNvPr id="32" name="Textframe 36"/>
              <p:cNvSpPr txBox="1">
                <a:spLocks/>
              </p:cNvSpPr>
              <p:nvPr/>
            </p:nvSpPr>
            <p:spPr>
              <a:xfrm>
                <a:off x="611896" y="4610734"/>
                <a:ext cx="3024000" cy="2215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ts val="200"/>
                  </a:spcBef>
                  <a:spcAft>
                    <a:spcPts val="0"/>
                  </a:spcAft>
                  <a:buSzPct val="100000"/>
                </a:pPr>
                <a:r>
                  <a:rPr lang="de-DE" sz="1600" dirty="0" smtClean="0"/>
                  <a:t>Größe der Projekte</a:t>
                </a:r>
                <a:endParaRPr lang="de-DE" sz="1600" dirty="0" smtClean="0">
                  <a:cs typeface="Arial" pitchFamily="34" charset="0"/>
                </a:endParaRPr>
              </a:p>
            </p:txBody>
          </p:sp>
          <p:sp>
            <p:nvSpPr>
              <p:cNvPr id="51" name="Textframe 18"/>
              <p:cNvSpPr txBox="1">
                <a:spLocks/>
              </p:cNvSpPr>
              <p:nvPr/>
            </p:nvSpPr>
            <p:spPr>
              <a:xfrm>
                <a:off x="3964850" y="4610734"/>
                <a:ext cx="4896000" cy="2215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>
                <a:spAutoFit/>
              </a:bodyPr>
              <a:lstStyle/>
              <a:p>
                <a:pPr marL="0" lvl="1">
                  <a:lnSpc>
                    <a:spcPct val="90000"/>
                  </a:lnSpc>
                  <a:spcBef>
                    <a:spcPts val="200"/>
                  </a:spcBef>
                  <a:buSzPct val="100000"/>
                </a:pPr>
                <a:r>
                  <a:rPr lang="de-DE" sz="1600" dirty="0" smtClean="0"/>
                  <a:t>Umstritten – Kassen fordern Flexibilität</a:t>
                </a:r>
                <a:endParaRPr lang="de-DE" sz="1600" b="0" dirty="0" smtClean="0">
                  <a:cs typeface="Arial" pitchFamily="34" charset="0"/>
                </a:endParaRPr>
              </a:p>
            </p:txBody>
          </p:sp>
          <p:sp>
            <p:nvSpPr>
              <p:cNvPr id="52" name="Rectangle 57"/>
              <p:cNvSpPr>
                <a:spLocks noChangeArrowheads="1"/>
              </p:cNvSpPr>
              <p:nvPr/>
            </p:nvSpPr>
            <p:spPr bwMode="auto">
              <a:xfrm>
                <a:off x="323528" y="4606462"/>
                <a:ext cx="166154" cy="396000"/>
              </a:xfrm>
              <a:prstGeom prst="rect">
                <a:avLst/>
              </a:prstGeom>
              <a:solidFill>
                <a:srgbClr val="BFBECA"/>
              </a:solidFill>
              <a:ln w="2857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pPr algn="ctr">
                  <a:buClr>
                    <a:schemeClr val="tx1"/>
                  </a:buClr>
                  <a:buSzPct val="100000"/>
                </a:pPr>
                <a:r>
                  <a:rPr kumimoji="1" lang="de-DE" sz="1600" b="1" dirty="0" smtClean="0">
                    <a:solidFill>
                      <a:srgbClr val="00386A"/>
                    </a:solidFill>
                  </a:rPr>
                  <a:t>7</a:t>
                </a:r>
                <a:endParaRPr kumimoji="1" lang="de-DE" sz="1600" b="1" dirty="0">
                  <a:solidFill>
                    <a:srgbClr val="00386A"/>
                  </a:solidFill>
                </a:endParaRPr>
              </a:p>
            </p:txBody>
          </p:sp>
        </p:grpSp>
      </p:grpSp>
      <p:grpSp>
        <p:nvGrpSpPr>
          <p:cNvPr id="82" name="Gruppieren 81"/>
          <p:cNvGrpSpPr/>
          <p:nvPr/>
        </p:nvGrpSpPr>
        <p:grpSpPr>
          <a:xfrm>
            <a:off x="323528" y="2554513"/>
            <a:ext cx="8537322" cy="454653"/>
            <a:chOff x="323528" y="2554513"/>
            <a:chExt cx="8537322" cy="454653"/>
          </a:xfrm>
        </p:grpSpPr>
        <p:cxnSp>
          <p:nvCxnSpPr>
            <p:cNvPr id="34" name="LeanLine Vertical 635271181790895481"/>
            <p:cNvCxnSpPr>
              <a:cxnSpLocks/>
            </p:cNvCxnSpPr>
            <p:nvPr/>
          </p:nvCxnSpPr>
          <p:spPr>
            <a:xfrm>
              <a:off x="324820" y="2554513"/>
              <a:ext cx="8496000" cy="0"/>
            </a:xfrm>
            <a:prstGeom prst="line">
              <a:avLst/>
            </a:prstGeom>
            <a:ln w="9525" cmpd="sng">
              <a:solidFill>
                <a:schemeClr val="accent3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uppieren 68"/>
            <p:cNvGrpSpPr/>
            <p:nvPr/>
          </p:nvGrpSpPr>
          <p:grpSpPr>
            <a:xfrm>
              <a:off x="323528" y="2613166"/>
              <a:ext cx="8537322" cy="396000"/>
              <a:chOff x="323528" y="2740167"/>
              <a:chExt cx="8537322" cy="396000"/>
            </a:xfrm>
          </p:grpSpPr>
          <p:sp>
            <p:nvSpPr>
              <p:cNvPr id="40" name="Textframe 36"/>
              <p:cNvSpPr txBox="1">
                <a:spLocks/>
              </p:cNvSpPr>
              <p:nvPr/>
            </p:nvSpPr>
            <p:spPr>
              <a:xfrm>
                <a:off x="611896" y="2744438"/>
                <a:ext cx="3024000" cy="2215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ts val="200"/>
                  </a:spcBef>
                  <a:spcAft>
                    <a:spcPts val="0"/>
                  </a:spcAft>
                  <a:buSzPct val="100000"/>
                </a:pPr>
                <a:r>
                  <a:rPr lang="de-DE" sz="1600" dirty="0" smtClean="0"/>
                  <a:t>Übertragbarkeit der Mittel</a:t>
                </a:r>
                <a:endParaRPr lang="de-DE" sz="1600" dirty="0" smtClean="0">
                  <a:cs typeface="Arial" pitchFamily="34" charset="0"/>
                </a:endParaRPr>
              </a:p>
            </p:txBody>
          </p:sp>
          <p:sp>
            <p:nvSpPr>
              <p:cNvPr id="46" name="Textframe 18"/>
              <p:cNvSpPr txBox="1">
                <a:spLocks/>
              </p:cNvSpPr>
              <p:nvPr/>
            </p:nvSpPr>
            <p:spPr>
              <a:xfrm>
                <a:off x="3964850" y="2744438"/>
                <a:ext cx="4896000" cy="2215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>
                <a:spAutoFit/>
              </a:bodyPr>
              <a:lstStyle/>
              <a:p>
                <a:pPr marL="0" lvl="1">
                  <a:lnSpc>
                    <a:spcPct val="90000"/>
                  </a:lnSpc>
                  <a:spcBef>
                    <a:spcPts val="200"/>
                  </a:spcBef>
                  <a:buSzPct val="100000"/>
                </a:pPr>
                <a:r>
                  <a:rPr lang="de-DE" sz="1600" dirty="0" smtClean="0"/>
                  <a:t>Kritisch, ggf. hohes Fördervolumen in Jahr 1!</a:t>
                </a:r>
                <a:endParaRPr lang="de-DE" sz="1600" dirty="0" smtClean="0">
                  <a:cs typeface="Arial" pitchFamily="34" charset="0"/>
                </a:endParaRPr>
              </a:p>
            </p:txBody>
          </p:sp>
          <p:sp>
            <p:nvSpPr>
              <p:cNvPr id="55" name="Rectangle 54"/>
              <p:cNvSpPr>
                <a:spLocks noChangeArrowheads="1"/>
              </p:cNvSpPr>
              <p:nvPr/>
            </p:nvSpPr>
            <p:spPr bwMode="auto">
              <a:xfrm>
                <a:off x="323528" y="2740167"/>
                <a:ext cx="166154" cy="396000"/>
              </a:xfrm>
              <a:prstGeom prst="rect">
                <a:avLst/>
              </a:prstGeom>
              <a:solidFill>
                <a:srgbClr val="BFBECA"/>
              </a:solidFill>
              <a:ln w="2857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pPr algn="ctr">
                  <a:buClr>
                    <a:schemeClr val="tx1"/>
                  </a:buClr>
                  <a:buSzPct val="100000"/>
                </a:pPr>
                <a:r>
                  <a:rPr kumimoji="1" lang="de-DE" sz="1600" b="1" dirty="0" smtClean="0">
                    <a:solidFill>
                      <a:srgbClr val="00386A"/>
                    </a:solidFill>
                  </a:rPr>
                  <a:t>3</a:t>
                </a:r>
                <a:endParaRPr kumimoji="1" lang="de-DE" sz="1600" b="1" dirty="0">
                  <a:solidFill>
                    <a:srgbClr val="00386A"/>
                  </a:solidFill>
                </a:endParaRPr>
              </a:p>
            </p:txBody>
          </p:sp>
        </p:grpSp>
        <p:pic>
          <p:nvPicPr>
            <p:cNvPr id="67" name="Grafik 66" descr="Geldsack_Euro_Icon_TS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15733" y="2689900"/>
              <a:ext cx="192405" cy="234315"/>
            </a:xfrm>
            <a:prstGeom prst="rect">
              <a:avLst/>
            </a:prstGeom>
          </p:spPr>
        </p:pic>
      </p:grpSp>
      <p:grpSp>
        <p:nvGrpSpPr>
          <p:cNvPr id="77" name="Gruppieren 76"/>
          <p:cNvGrpSpPr/>
          <p:nvPr/>
        </p:nvGrpSpPr>
        <p:grpSpPr>
          <a:xfrm>
            <a:off x="323528" y="5065517"/>
            <a:ext cx="8537322" cy="507755"/>
            <a:chOff x="323528" y="5065517"/>
            <a:chExt cx="8537322" cy="507755"/>
          </a:xfrm>
        </p:grpSpPr>
        <p:cxnSp>
          <p:nvCxnSpPr>
            <p:cNvPr id="59" name="LeanLine Vertical 635271181790895481"/>
            <p:cNvCxnSpPr>
              <a:cxnSpLocks/>
            </p:cNvCxnSpPr>
            <p:nvPr/>
          </p:nvCxnSpPr>
          <p:spPr>
            <a:xfrm>
              <a:off x="324820" y="5065517"/>
              <a:ext cx="8496000" cy="0"/>
            </a:xfrm>
            <a:prstGeom prst="line">
              <a:avLst/>
            </a:prstGeom>
            <a:ln w="9525" cmpd="sng">
              <a:solidFill>
                <a:schemeClr val="accent3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uppieren 73"/>
            <p:cNvGrpSpPr/>
            <p:nvPr/>
          </p:nvGrpSpPr>
          <p:grpSpPr>
            <a:xfrm>
              <a:off x="323528" y="5125802"/>
              <a:ext cx="8537322" cy="447470"/>
              <a:chOff x="323528" y="5065244"/>
              <a:chExt cx="8537322" cy="447470"/>
            </a:xfrm>
          </p:grpSpPr>
          <p:sp>
            <p:nvSpPr>
              <p:cNvPr id="60" name="Textframe 36"/>
              <p:cNvSpPr txBox="1">
                <a:spLocks/>
              </p:cNvSpPr>
              <p:nvPr/>
            </p:nvSpPr>
            <p:spPr>
              <a:xfrm>
                <a:off x="611896" y="5069516"/>
                <a:ext cx="3024000" cy="2215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ts val="200"/>
                  </a:spcBef>
                  <a:spcAft>
                    <a:spcPts val="0"/>
                  </a:spcAft>
                  <a:buSzPct val="100000"/>
                </a:pPr>
                <a:r>
                  <a:rPr lang="de-DE" sz="1600" dirty="0" smtClean="0"/>
                  <a:t>Versorgungsforschung</a:t>
                </a:r>
                <a:endParaRPr lang="de-DE" sz="1600" dirty="0" smtClean="0">
                  <a:cs typeface="Arial" pitchFamily="34" charset="0"/>
                </a:endParaRPr>
              </a:p>
            </p:txBody>
          </p:sp>
          <p:sp>
            <p:nvSpPr>
              <p:cNvPr id="61" name="Textframe 18"/>
              <p:cNvSpPr txBox="1">
                <a:spLocks/>
              </p:cNvSpPr>
              <p:nvPr/>
            </p:nvSpPr>
            <p:spPr>
              <a:xfrm>
                <a:off x="3964850" y="5069516"/>
                <a:ext cx="4896000" cy="4431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>
                <a:spAutoFit/>
              </a:bodyPr>
              <a:lstStyle/>
              <a:p>
                <a:pPr marL="0" lvl="1">
                  <a:lnSpc>
                    <a:spcPct val="90000"/>
                  </a:lnSpc>
                  <a:spcBef>
                    <a:spcPts val="200"/>
                  </a:spcBef>
                  <a:buSzPct val="100000"/>
                </a:pPr>
                <a:r>
                  <a:rPr lang="de-DE" sz="1600" dirty="0" smtClean="0"/>
                  <a:t>Außer gesetzlich definierten Schwerpunkten noch wenig bekannt</a:t>
                </a:r>
                <a:endParaRPr lang="de-DE" sz="1600" dirty="0" smtClean="0">
                  <a:cs typeface="Arial" pitchFamily="34" charset="0"/>
                </a:endParaRPr>
              </a:p>
            </p:txBody>
          </p:sp>
          <p:sp>
            <p:nvSpPr>
              <p:cNvPr id="62" name="Rectangle 57"/>
              <p:cNvSpPr>
                <a:spLocks noChangeArrowheads="1"/>
              </p:cNvSpPr>
              <p:nvPr/>
            </p:nvSpPr>
            <p:spPr bwMode="auto">
              <a:xfrm>
                <a:off x="323528" y="5065244"/>
                <a:ext cx="166154" cy="396000"/>
              </a:xfrm>
              <a:prstGeom prst="rect">
                <a:avLst/>
              </a:prstGeom>
              <a:solidFill>
                <a:srgbClr val="BFBECA"/>
              </a:solidFill>
              <a:ln w="2857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pPr algn="ctr">
                  <a:buClr>
                    <a:schemeClr val="tx1"/>
                  </a:buClr>
                  <a:buSzPct val="100000"/>
                </a:pPr>
                <a:r>
                  <a:rPr kumimoji="1" lang="de-DE" sz="1600" b="1" dirty="0" smtClean="0">
                    <a:solidFill>
                      <a:srgbClr val="00386A"/>
                    </a:solidFill>
                  </a:rPr>
                  <a:t>8</a:t>
                </a:r>
                <a:endParaRPr kumimoji="1" lang="de-DE" sz="1600" b="1" dirty="0">
                  <a:solidFill>
                    <a:srgbClr val="00386A"/>
                  </a:solidFill>
                </a:endParaRPr>
              </a:p>
            </p:txBody>
          </p:sp>
        </p:grpSp>
        <p:pic>
          <p:nvPicPr>
            <p:cNvPr id="68" name="Grafik 67" descr="Personen-Konferenz1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47864" y="5161528"/>
              <a:ext cx="360274" cy="360274"/>
            </a:xfrm>
            <a:prstGeom prst="rect">
              <a:avLst/>
            </a:prstGeom>
          </p:spPr>
        </p:pic>
      </p:grpSp>
      <p:grpSp>
        <p:nvGrpSpPr>
          <p:cNvPr id="81" name="Gruppieren 80"/>
          <p:cNvGrpSpPr/>
          <p:nvPr/>
        </p:nvGrpSpPr>
        <p:grpSpPr>
          <a:xfrm>
            <a:off x="323528" y="3060992"/>
            <a:ext cx="8537322" cy="493499"/>
            <a:chOff x="323528" y="3060992"/>
            <a:chExt cx="8537322" cy="493499"/>
          </a:xfrm>
        </p:grpSpPr>
        <p:cxnSp>
          <p:nvCxnSpPr>
            <p:cNvPr id="35" name="LeanLine Vertical 635271181790895481"/>
            <p:cNvCxnSpPr>
              <a:cxnSpLocks/>
            </p:cNvCxnSpPr>
            <p:nvPr/>
          </p:nvCxnSpPr>
          <p:spPr>
            <a:xfrm>
              <a:off x="324820" y="3060992"/>
              <a:ext cx="8496000" cy="0"/>
            </a:xfrm>
            <a:prstGeom prst="line">
              <a:avLst/>
            </a:prstGeom>
            <a:ln w="9525" cmpd="sng">
              <a:solidFill>
                <a:schemeClr val="accent3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uppieren 69"/>
            <p:cNvGrpSpPr/>
            <p:nvPr/>
          </p:nvGrpSpPr>
          <p:grpSpPr>
            <a:xfrm>
              <a:off x="323528" y="3107022"/>
              <a:ext cx="8537322" cy="447469"/>
              <a:chOff x="323528" y="3172215"/>
              <a:chExt cx="8537322" cy="447469"/>
            </a:xfrm>
          </p:grpSpPr>
          <p:sp>
            <p:nvSpPr>
              <p:cNvPr id="41" name="Textframe 36"/>
              <p:cNvSpPr txBox="1">
                <a:spLocks/>
              </p:cNvSpPr>
              <p:nvPr/>
            </p:nvSpPr>
            <p:spPr>
              <a:xfrm>
                <a:off x="611896" y="3176486"/>
                <a:ext cx="3024000" cy="2215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ts val="200"/>
                  </a:spcBef>
                  <a:spcAft>
                    <a:spcPts val="0"/>
                  </a:spcAft>
                  <a:buSzPct val="100000"/>
                </a:pPr>
                <a:r>
                  <a:rPr lang="de-DE" sz="1600" dirty="0" smtClean="0"/>
                  <a:t>Vorauswahl Themen?</a:t>
                </a:r>
                <a:endParaRPr lang="de-DE" sz="1600" dirty="0" smtClean="0">
                  <a:cs typeface="Arial" pitchFamily="34" charset="0"/>
                </a:endParaRPr>
              </a:p>
            </p:txBody>
          </p:sp>
          <p:sp>
            <p:nvSpPr>
              <p:cNvPr id="47" name="Textframe 18"/>
              <p:cNvSpPr txBox="1">
                <a:spLocks/>
              </p:cNvSpPr>
              <p:nvPr/>
            </p:nvSpPr>
            <p:spPr>
              <a:xfrm>
                <a:off x="3964850" y="3176486"/>
                <a:ext cx="4896000" cy="4431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>
                <a:spAutoFit/>
              </a:bodyPr>
              <a:lstStyle/>
              <a:p>
                <a:pPr marL="0" lvl="1">
                  <a:lnSpc>
                    <a:spcPct val="90000"/>
                  </a:lnSpc>
                  <a:spcBef>
                    <a:spcPts val="200"/>
                  </a:spcBef>
                  <a:buSzPct val="100000"/>
                </a:pPr>
                <a:r>
                  <a:rPr lang="de-DE" sz="1600" dirty="0" smtClean="0"/>
                  <a:t>Umstritten (GBA/GKV) – sollte nicht zu eng gefasst sein</a:t>
                </a:r>
                <a:endParaRPr lang="de-DE" sz="1600" dirty="0" smtClean="0">
                  <a:cs typeface="Arial" pitchFamily="34" charset="0"/>
                </a:endParaRPr>
              </a:p>
            </p:txBody>
          </p:sp>
          <p:sp>
            <p:nvSpPr>
              <p:cNvPr id="56" name="Rectangle 55"/>
              <p:cNvSpPr>
                <a:spLocks noChangeArrowheads="1"/>
              </p:cNvSpPr>
              <p:nvPr/>
            </p:nvSpPr>
            <p:spPr bwMode="auto">
              <a:xfrm>
                <a:off x="323528" y="3172215"/>
                <a:ext cx="166154" cy="396000"/>
              </a:xfrm>
              <a:prstGeom prst="rect">
                <a:avLst/>
              </a:prstGeom>
              <a:solidFill>
                <a:srgbClr val="BFBECA"/>
              </a:solidFill>
              <a:ln w="2857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pPr algn="ctr">
                  <a:buClr>
                    <a:schemeClr val="tx1"/>
                  </a:buClr>
                  <a:buSzPct val="100000"/>
                </a:pPr>
                <a:r>
                  <a:rPr kumimoji="1" lang="de-DE" sz="1600" b="1" dirty="0" smtClean="0">
                    <a:solidFill>
                      <a:srgbClr val="00386A"/>
                    </a:solidFill>
                  </a:rPr>
                  <a:t>4</a:t>
                </a:r>
                <a:endParaRPr kumimoji="1" lang="de-DE" sz="1600" b="1" dirty="0">
                  <a:solidFill>
                    <a:srgbClr val="00386A"/>
                  </a:solidFill>
                </a:endParaRPr>
              </a:p>
            </p:txBody>
          </p:sp>
        </p:grpSp>
        <p:pic>
          <p:nvPicPr>
            <p:cNvPr id="69" name="Grafik 68" descr="Mann-Haken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31840" y="3179576"/>
              <a:ext cx="270206" cy="270206"/>
            </a:xfrm>
            <a:prstGeom prst="rect">
              <a:avLst/>
            </a:prstGeom>
          </p:spPr>
        </p:pic>
        <p:pic>
          <p:nvPicPr>
            <p:cNvPr id="70" name="Grafik 69" descr="Mann-Kreuz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37932" y="3179576"/>
              <a:ext cx="270206" cy="270206"/>
            </a:xfrm>
            <a:prstGeom prst="rect">
              <a:avLst/>
            </a:prstGeom>
          </p:spPr>
        </p:pic>
      </p:grpSp>
      <p:grpSp>
        <p:nvGrpSpPr>
          <p:cNvPr id="79" name="Gruppieren 78"/>
          <p:cNvGrpSpPr/>
          <p:nvPr/>
        </p:nvGrpSpPr>
        <p:grpSpPr>
          <a:xfrm>
            <a:off x="323528" y="4039628"/>
            <a:ext cx="8537322" cy="451106"/>
            <a:chOff x="323528" y="4039628"/>
            <a:chExt cx="8537322" cy="451106"/>
          </a:xfrm>
        </p:grpSpPr>
        <p:cxnSp>
          <p:nvCxnSpPr>
            <p:cNvPr id="37" name="LeanLine Vertical 635271181790895481"/>
            <p:cNvCxnSpPr>
              <a:cxnSpLocks/>
            </p:cNvCxnSpPr>
            <p:nvPr/>
          </p:nvCxnSpPr>
          <p:spPr>
            <a:xfrm>
              <a:off x="324820" y="4039628"/>
              <a:ext cx="8496000" cy="0"/>
            </a:xfrm>
            <a:prstGeom prst="line">
              <a:avLst/>
            </a:prstGeom>
            <a:ln w="9525" cmpd="sng">
              <a:solidFill>
                <a:schemeClr val="accent3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uppieren 71"/>
            <p:cNvGrpSpPr/>
            <p:nvPr/>
          </p:nvGrpSpPr>
          <p:grpSpPr>
            <a:xfrm>
              <a:off x="323528" y="4094734"/>
              <a:ext cx="8537322" cy="396000"/>
              <a:chOff x="323528" y="4108318"/>
              <a:chExt cx="8537322" cy="396000"/>
            </a:xfrm>
          </p:grpSpPr>
          <p:sp>
            <p:nvSpPr>
              <p:cNvPr id="43" name="Textframe 36"/>
              <p:cNvSpPr txBox="1">
                <a:spLocks/>
              </p:cNvSpPr>
              <p:nvPr/>
            </p:nvSpPr>
            <p:spPr>
              <a:xfrm>
                <a:off x="611896" y="4112590"/>
                <a:ext cx="3024000" cy="2215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ts val="200"/>
                  </a:spcBef>
                  <a:spcAft>
                    <a:spcPts val="0"/>
                  </a:spcAft>
                  <a:buSzPct val="100000"/>
                </a:pPr>
                <a:r>
                  <a:rPr lang="de-DE" sz="1600" dirty="0" smtClean="0"/>
                  <a:t>Rolle von </a:t>
                </a:r>
                <a:r>
                  <a:rPr lang="de-DE" sz="1600" dirty="0" err="1" smtClean="0"/>
                  <a:t>Telematik</a:t>
                </a:r>
                <a:r>
                  <a:rPr lang="de-DE" sz="1600" dirty="0" smtClean="0"/>
                  <a:t>?</a:t>
                </a:r>
                <a:endParaRPr lang="de-DE" sz="1600" dirty="0" smtClean="0">
                  <a:cs typeface="Arial" pitchFamily="34" charset="0"/>
                </a:endParaRPr>
              </a:p>
            </p:txBody>
          </p:sp>
          <p:sp>
            <p:nvSpPr>
              <p:cNvPr id="49" name="Textframe 18"/>
              <p:cNvSpPr txBox="1">
                <a:spLocks/>
              </p:cNvSpPr>
              <p:nvPr/>
            </p:nvSpPr>
            <p:spPr>
              <a:xfrm>
                <a:off x="3964850" y="4112590"/>
                <a:ext cx="4896000" cy="2215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>
                <a:spAutoFit/>
              </a:bodyPr>
              <a:lstStyle/>
              <a:p>
                <a:pPr marL="0" lvl="1">
                  <a:lnSpc>
                    <a:spcPct val="90000"/>
                  </a:lnSpc>
                  <a:spcBef>
                    <a:spcPts val="200"/>
                  </a:spcBef>
                  <a:buSzPct val="100000"/>
                </a:pPr>
                <a:r>
                  <a:rPr lang="de-DE" sz="1600" dirty="0" smtClean="0"/>
                  <a:t>Anwendung ja, keine Produktentwicklung</a:t>
                </a:r>
                <a:endParaRPr lang="de-DE" sz="1600" dirty="0" smtClean="0">
                  <a:cs typeface="Arial" pitchFamily="34" charset="0"/>
                </a:endParaRPr>
              </a:p>
            </p:txBody>
          </p:sp>
          <p:sp>
            <p:nvSpPr>
              <p:cNvPr id="58" name="Rectangle 57"/>
              <p:cNvSpPr>
                <a:spLocks noChangeArrowheads="1"/>
              </p:cNvSpPr>
              <p:nvPr/>
            </p:nvSpPr>
            <p:spPr bwMode="auto">
              <a:xfrm>
                <a:off x="323528" y="4108318"/>
                <a:ext cx="166154" cy="396000"/>
              </a:xfrm>
              <a:prstGeom prst="rect">
                <a:avLst/>
              </a:prstGeom>
              <a:solidFill>
                <a:srgbClr val="BFBECA"/>
              </a:solidFill>
              <a:ln w="2857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pPr algn="ctr">
                  <a:buClr>
                    <a:schemeClr val="tx1"/>
                  </a:buClr>
                  <a:buSzPct val="100000"/>
                </a:pPr>
                <a:r>
                  <a:rPr kumimoji="1" lang="de-DE" sz="1600" b="1" dirty="0" smtClean="0">
                    <a:solidFill>
                      <a:srgbClr val="00386A"/>
                    </a:solidFill>
                  </a:rPr>
                  <a:t>6</a:t>
                </a:r>
                <a:endParaRPr kumimoji="1" lang="de-DE" sz="1600" b="1" dirty="0">
                  <a:solidFill>
                    <a:srgbClr val="00386A"/>
                  </a:solidFill>
                </a:endParaRPr>
              </a:p>
            </p:txBody>
          </p:sp>
        </p:grpSp>
        <p:pic>
          <p:nvPicPr>
            <p:cNvPr id="71" name="Grafik 70" descr="Tablet-Finger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37933" y="4182416"/>
              <a:ext cx="270206" cy="270206"/>
            </a:xfrm>
            <a:prstGeom prst="rect">
              <a:avLst/>
            </a:prstGeom>
          </p:spPr>
        </p:pic>
      </p:grpSp>
      <p:grpSp>
        <p:nvGrpSpPr>
          <p:cNvPr id="83" name="Gruppieren 82"/>
          <p:cNvGrpSpPr/>
          <p:nvPr/>
        </p:nvGrpSpPr>
        <p:grpSpPr>
          <a:xfrm>
            <a:off x="323528" y="2039582"/>
            <a:ext cx="8537322" cy="499369"/>
            <a:chOff x="323528" y="2039582"/>
            <a:chExt cx="8537322" cy="499369"/>
          </a:xfrm>
        </p:grpSpPr>
        <p:cxnSp>
          <p:nvCxnSpPr>
            <p:cNvPr id="33" name="LeanLine Vertical 635271181790895481"/>
            <p:cNvCxnSpPr>
              <a:cxnSpLocks/>
            </p:cNvCxnSpPr>
            <p:nvPr/>
          </p:nvCxnSpPr>
          <p:spPr>
            <a:xfrm>
              <a:off x="324820" y="2039582"/>
              <a:ext cx="8496000" cy="0"/>
            </a:xfrm>
            <a:prstGeom prst="line">
              <a:avLst/>
            </a:prstGeom>
            <a:ln w="9525" cmpd="sng">
              <a:solidFill>
                <a:schemeClr val="accent3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uppieren 67"/>
            <p:cNvGrpSpPr/>
            <p:nvPr/>
          </p:nvGrpSpPr>
          <p:grpSpPr>
            <a:xfrm>
              <a:off x="323528" y="2091482"/>
              <a:ext cx="8537322" cy="447469"/>
              <a:chOff x="323528" y="2248218"/>
              <a:chExt cx="8537322" cy="447469"/>
            </a:xfrm>
          </p:grpSpPr>
          <p:sp>
            <p:nvSpPr>
              <p:cNvPr id="39" name="Textframe 36"/>
              <p:cNvSpPr txBox="1">
                <a:spLocks/>
              </p:cNvSpPr>
              <p:nvPr/>
            </p:nvSpPr>
            <p:spPr>
              <a:xfrm>
                <a:off x="611896" y="2252489"/>
                <a:ext cx="3024000" cy="2215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ts val="200"/>
                  </a:spcBef>
                  <a:spcAft>
                    <a:spcPts val="0"/>
                  </a:spcAft>
                  <a:buSzPct val="100000"/>
                </a:pPr>
                <a:r>
                  <a:rPr lang="de-DE" sz="1600" dirty="0" smtClean="0"/>
                  <a:t>Zeitplan</a:t>
                </a:r>
                <a:endParaRPr lang="de-DE" sz="1600" dirty="0" smtClean="0">
                  <a:cs typeface="Arial" pitchFamily="34" charset="0"/>
                </a:endParaRPr>
              </a:p>
            </p:txBody>
          </p:sp>
          <p:sp>
            <p:nvSpPr>
              <p:cNvPr id="45" name="Textframe 18"/>
              <p:cNvSpPr txBox="1">
                <a:spLocks/>
              </p:cNvSpPr>
              <p:nvPr/>
            </p:nvSpPr>
            <p:spPr>
              <a:xfrm>
                <a:off x="3964850" y="2252489"/>
                <a:ext cx="4896000" cy="4431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>
                <a:spAutoFit/>
              </a:bodyPr>
              <a:lstStyle/>
              <a:p>
                <a:pPr marL="0" lvl="1">
                  <a:lnSpc>
                    <a:spcPct val="90000"/>
                  </a:lnSpc>
                  <a:spcBef>
                    <a:spcPts val="200"/>
                  </a:spcBef>
                  <a:buSzPct val="100000"/>
                </a:pPr>
                <a:r>
                  <a:rPr lang="de-DE" sz="1600" dirty="0" smtClean="0"/>
                  <a:t>Förderbekanntmachung bis Dezember – danach von Ausschreibungsrecht abhängig</a:t>
                </a:r>
                <a:endParaRPr lang="de-DE" sz="1600" dirty="0" smtClean="0">
                  <a:cs typeface="Arial" pitchFamily="34" charset="0"/>
                </a:endParaRPr>
              </a:p>
            </p:txBody>
          </p:sp>
          <p:sp>
            <p:nvSpPr>
              <p:cNvPr id="54" name="Rectangle 53"/>
              <p:cNvSpPr>
                <a:spLocks noChangeArrowheads="1"/>
              </p:cNvSpPr>
              <p:nvPr/>
            </p:nvSpPr>
            <p:spPr bwMode="auto">
              <a:xfrm>
                <a:off x="323528" y="2248218"/>
                <a:ext cx="166154" cy="396000"/>
              </a:xfrm>
              <a:prstGeom prst="rect">
                <a:avLst/>
              </a:prstGeom>
              <a:solidFill>
                <a:srgbClr val="BFBECA"/>
              </a:solidFill>
              <a:ln w="2857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pPr algn="ctr">
                  <a:buClr>
                    <a:schemeClr val="tx1"/>
                  </a:buClr>
                  <a:buSzPct val="100000"/>
                </a:pPr>
                <a:r>
                  <a:rPr kumimoji="1" lang="de-DE" sz="1600" b="1" dirty="0" smtClean="0">
                    <a:solidFill>
                      <a:srgbClr val="00386A"/>
                    </a:solidFill>
                  </a:rPr>
                  <a:t>2</a:t>
                </a:r>
                <a:endParaRPr kumimoji="1" lang="de-DE" sz="1600" b="1" dirty="0">
                  <a:solidFill>
                    <a:srgbClr val="00386A"/>
                  </a:solidFill>
                </a:endParaRPr>
              </a:p>
            </p:txBody>
          </p:sp>
        </p:grpSp>
        <p:pic>
          <p:nvPicPr>
            <p:cNvPr id="72" name="Grafik 71" descr="Sanduhr.jpg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28867" y="2154826"/>
              <a:ext cx="341617" cy="332656"/>
            </a:xfrm>
            <a:prstGeom prst="rect">
              <a:avLst/>
            </a:prstGeom>
          </p:spPr>
        </p:pic>
      </p:grpSp>
      <p:grpSp>
        <p:nvGrpSpPr>
          <p:cNvPr id="73" name="Gruppieren 72"/>
          <p:cNvGrpSpPr/>
          <p:nvPr/>
        </p:nvGrpSpPr>
        <p:grpSpPr>
          <a:xfrm>
            <a:off x="323528" y="5565676"/>
            <a:ext cx="8537322" cy="501456"/>
            <a:chOff x="323528" y="5565676"/>
            <a:chExt cx="8537322" cy="501456"/>
          </a:xfrm>
        </p:grpSpPr>
        <p:cxnSp>
          <p:nvCxnSpPr>
            <p:cNvPr id="63" name="LeanLine Vertical 635271181790895481"/>
            <p:cNvCxnSpPr>
              <a:cxnSpLocks/>
            </p:cNvCxnSpPr>
            <p:nvPr/>
          </p:nvCxnSpPr>
          <p:spPr>
            <a:xfrm>
              <a:off x="324820" y="5565676"/>
              <a:ext cx="8496000" cy="0"/>
            </a:xfrm>
            <a:prstGeom prst="line">
              <a:avLst/>
            </a:prstGeom>
            <a:ln w="9525" cmpd="sng">
              <a:solidFill>
                <a:schemeClr val="accent3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uppieren 74"/>
            <p:cNvGrpSpPr/>
            <p:nvPr/>
          </p:nvGrpSpPr>
          <p:grpSpPr>
            <a:xfrm>
              <a:off x="323528" y="5619662"/>
              <a:ext cx="8537322" cy="447470"/>
              <a:chOff x="323528" y="5548478"/>
              <a:chExt cx="8537322" cy="447470"/>
            </a:xfrm>
          </p:grpSpPr>
          <p:sp>
            <p:nvSpPr>
              <p:cNvPr id="64" name="Textframe 36"/>
              <p:cNvSpPr txBox="1">
                <a:spLocks/>
              </p:cNvSpPr>
              <p:nvPr/>
            </p:nvSpPr>
            <p:spPr>
              <a:xfrm>
                <a:off x="611896" y="5552750"/>
                <a:ext cx="3024000" cy="2215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ts val="200"/>
                  </a:spcBef>
                  <a:spcAft>
                    <a:spcPts val="0"/>
                  </a:spcAft>
                  <a:buSzPct val="100000"/>
                </a:pPr>
                <a:r>
                  <a:rPr lang="de-DE" sz="1600" dirty="0" smtClean="0"/>
                  <a:t>Auswahlkriterien</a:t>
                </a:r>
                <a:endParaRPr lang="de-DE" sz="1600" dirty="0" smtClean="0">
                  <a:cs typeface="Arial" pitchFamily="34" charset="0"/>
                </a:endParaRPr>
              </a:p>
            </p:txBody>
          </p:sp>
          <p:sp>
            <p:nvSpPr>
              <p:cNvPr id="65" name="Textframe 18"/>
              <p:cNvSpPr txBox="1">
                <a:spLocks/>
              </p:cNvSpPr>
              <p:nvPr/>
            </p:nvSpPr>
            <p:spPr>
              <a:xfrm>
                <a:off x="3964850" y="5552750"/>
                <a:ext cx="4896000" cy="4431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>
                <a:spAutoFit/>
              </a:bodyPr>
              <a:lstStyle/>
              <a:p>
                <a:pPr marL="0" lvl="1">
                  <a:lnSpc>
                    <a:spcPct val="90000"/>
                  </a:lnSpc>
                  <a:spcBef>
                    <a:spcPts val="200"/>
                  </a:spcBef>
                  <a:buSzPct val="100000"/>
                </a:pPr>
                <a:r>
                  <a:rPr lang="de-DE" sz="1600" dirty="0" smtClean="0"/>
                  <a:t>Vor allem: Klar definierter Patientennutzen in Regelversorgung</a:t>
                </a:r>
                <a:endParaRPr lang="de-DE" sz="1600" b="0" dirty="0" smtClean="0">
                  <a:cs typeface="Arial" pitchFamily="34" charset="0"/>
                </a:endParaRPr>
              </a:p>
            </p:txBody>
          </p:sp>
          <p:sp>
            <p:nvSpPr>
              <p:cNvPr id="66" name="Rectangle 57"/>
              <p:cNvSpPr>
                <a:spLocks noChangeArrowheads="1"/>
              </p:cNvSpPr>
              <p:nvPr/>
            </p:nvSpPr>
            <p:spPr bwMode="auto">
              <a:xfrm>
                <a:off x="323528" y="5548478"/>
                <a:ext cx="166154" cy="396000"/>
              </a:xfrm>
              <a:prstGeom prst="rect">
                <a:avLst/>
              </a:prstGeom>
              <a:solidFill>
                <a:srgbClr val="BFBECA"/>
              </a:solidFill>
              <a:ln w="2857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pPr algn="ctr">
                  <a:buClr>
                    <a:schemeClr val="tx1"/>
                  </a:buClr>
                  <a:buSzPct val="100000"/>
                </a:pPr>
                <a:r>
                  <a:rPr kumimoji="1" lang="de-DE" sz="1600" b="1" dirty="0" smtClean="0">
                    <a:solidFill>
                      <a:srgbClr val="00386A"/>
                    </a:solidFill>
                  </a:rPr>
                  <a:t>9</a:t>
                </a:r>
                <a:endParaRPr kumimoji="1" lang="de-DE" sz="1600" b="1" dirty="0">
                  <a:solidFill>
                    <a:srgbClr val="00386A"/>
                  </a:solidFill>
                </a:endParaRPr>
              </a:p>
            </p:txBody>
          </p:sp>
        </p:grpSp>
        <p:pic>
          <p:nvPicPr>
            <p:cNvPr id="74" name="Grafik 73" descr="Trichter_blau.jp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05289" y="5655359"/>
              <a:ext cx="302849" cy="304312"/>
            </a:xfrm>
            <a:prstGeom prst="rect">
              <a:avLst/>
            </a:prstGeom>
            <a:solidFill>
              <a:schemeClr val="bg1"/>
            </a:solidFill>
          </p:spPr>
        </p:pic>
      </p:grpSp>
      <p:pic>
        <p:nvPicPr>
          <p:cNvPr id="75" name="Grafik 74" descr="Bild1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59832" y="1744247"/>
            <a:ext cx="663251" cy="150864"/>
          </a:xfrm>
          <a:prstGeom prst="rect">
            <a:avLst/>
          </a:prstGeom>
        </p:spPr>
      </p:pic>
      <p:sp>
        <p:nvSpPr>
          <p:cNvPr id="76" name="Textfeld 75"/>
          <p:cNvSpPr txBox="1"/>
          <p:nvPr/>
        </p:nvSpPr>
        <p:spPr>
          <a:xfrm>
            <a:off x="323851" y="5897669"/>
            <a:ext cx="8493125" cy="360425"/>
          </a:xfrm>
          <a:prstGeom prst="rect">
            <a:avLst/>
          </a:prstGeom>
          <a:noFill/>
        </p:spPr>
        <p:txBody>
          <a:bodyPr vert="horz" wrap="square" lIns="0" tIns="12700" rIns="0" bIns="0" rtlCol="0">
            <a:no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</a:pPr>
            <a:endParaRPr lang="de-DE" sz="800" dirty="0" smtClean="0">
              <a:latin typeface="Verdana"/>
            </a:endParaRPr>
          </a:p>
          <a:p>
            <a:pPr>
              <a:spcBef>
                <a:spcPct val="50000"/>
              </a:spcBef>
              <a:spcAft>
                <a:spcPct val="0"/>
              </a:spcAft>
            </a:pPr>
            <a:r>
              <a:rPr lang="de-DE" sz="800" dirty="0" smtClean="0">
                <a:latin typeface="Verdana"/>
              </a:rPr>
              <a:t>Icons</a:t>
            </a:r>
            <a:r>
              <a:rPr lang="de-DE" sz="800" dirty="0" smtClean="0"/>
              <a:t>: Copyright © Matthias Enter - Fotolia.com</a:t>
            </a:r>
            <a:endParaRPr lang="de-DE" sz="800" dirty="0" smtClean="0"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59308588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Antragsteller müssen sich auf ein stark formalisiertes Verfahren einstellen</a:t>
            </a:r>
            <a:endParaRPr lang="de-DE" dirty="0"/>
          </a:p>
        </p:txBody>
      </p:sp>
      <p:pic>
        <p:nvPicPr>
          <p:cNvPr id="34" name="Inhaltsplatzhalter 33" descr="Politik_Bundesadler_FL_29377393_S_Inhalt.jpg"/>
          <p:cNvPicPr>
            <a:picLocks noGrp="1" noChangeAspect="1"/>
          </p:cNvPicPr>
          <p:nvPr>
            <p:ph sz="quarter" idx="12"/>
          </p:nvPr>
        </p:nvPicPr>
        <p:blipFill>
          <a:blip r:embed="rId2" cstate="print"/>
          <a:stretch>
            <a:fillRect/>
          </a:stretch>
        </p:blipFill>
        <p:spPr>
          <a:xfrm>
            <a:off x="2483768" y="1854526"/>
            <a:ext cx="400050" cy="215900"/>
          </a:xfrm>
        </p:spPr>
      </p:pic>
      <p:grpSp>
        <p:nvGrpSpPr>
          <p:cNvPr id="79" name="Gruppieren 78"/>
          <p:cNvGrpSpPr/>
          <p:nvPr/>
        </p:nvGrpSpPr>
        <p:grpSpPr>
          <a:xfrm>
            <a:off x="6624247" y="1556792"/>
            <a:ext cx="2268233" cy="3862596"/>
            <a:chOff x="6624247" y="1556792"/>
            <a:chExt cx="2268233" cy="3862596"/>
          </a:xfrm>
        </p:grpSpPr>
        <p:sp>
          <p:nvSpPr>
            <p:cNvPr id="11" name="Textfeld 10"/>
            <p:cNvSpPr txBox="1"/>
            <p:nvPr/>
          </p:nvSpPr>
          <p:spPr>
            <a:xfrm>
              <a:off x="6876256" y="1556792"/>
              <a:ext cx="2016224" cy="3862596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174625" indent="-174625">
                <a:spcBef>
                  <a:spcPts val="600"/>
                </a:spcBef>
                <a:buFont typeface="Wingdings" pitchFamily="2" charset="2"/>
                <a:buChar char="§"/>
              </a:pPr>
              <a:r>
                <a:rPr lang="de-DE" sz="1600" dirty="0" smtClean="0">
                  <a:solidFill>
                    <a:schemeClr val="accent1"/>
                  </a:solidFill>
                </a:rPr>
                <a:t>Starke Bürokratisierung zeichnet sich ab  (dezentrale Lösung wäre zu bevorzugen)</a:t>
              </a:r>
            </a:p>
            <a:p>
              <a:pPr marL="174625" indent="-174625">
                <a:spcBef>
                  <a:spcPts val="600"/>
                </a:spcBef>
                <a:buFont typeface="Wingdings" pitchFamily="2" charset="2"/>
                <a:buChar char="§"/>
              </a:pPr>
              <a:r>
                <a:rPr lang="de-DE" sz="1600" dirty="0" smtClean="0">
                  <a:solidFill>
                    <a:schemeClr val="accent1"/>
                  </a:solidFill>
                </a:rPr>
                <a:t>Erfüllung von formalen Kriterien wird daher für jeden Antrag zur notwendigen Bedingung für den Erfolg</a:t>
              </a:r>
            </a:p>
            <a:p>
              <a:endParaRPr lang="de-DE" sz="1600" dirty="0" smtClean="0">
                <a:solidFill>
                  <a:schemeClr val="accent1"/>
                </a:solidFill>
              </a:endParaRPr>
            </a:p>
          </p:txBody>
        </p:sp>
        <p:sp>
          <p:nvSpPr>
            <p:cNvPr id="23" name="Gleichschenkliges Dreieck 22"/>
            <p:cNvSpPr/>
            <p:nvPr/>
          </p:nvSpPr>
          <p:spPr>
            <a:xfrm rot="5400000">
              <a:off x="5310247" y="3302840"/>
              <a:ext cx="2808000" cy="180000"/>
            </a:xfrm>
            <a:prstGeom prst="triangl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 dirty="0" err="1" smtClean="0">
                <a:solidFill>
                  <a:schemeClr val="accent1"/>
                </a:solidFill>
              </a:endParaRPr>
            </a:p>
          </p:txBody>
        </p:sp>
      </p:grpSp>
      <p:grpSp>
        <p:nvGrpSpPr>
          <p:cNvPr id="80" name="Gruppieren 79"/>
          <p:cNvGrpSpPr/>
          <p:nvPr/>
        </p:nvGrpSpPr>
        <p:grpSpPr>
          <a:xfrm>
            <a:off x="611560" y="5456257"/>
            <a:ext cx="2664296" cy="276999"/>
            <a:chOff x="611560" y="5456257"/>
            <a:chExt cx="2664296" cy="276999"/>
          </a:xfrm>
        </p:grpSpPr>
        <p:sp>
          <p:nvSpPr>
            <p:cNvPr id="36" name="Rechteck 35"/>
            <p:cNvSpPr/>
            <p:nvPr/>
          </p:nvSpPr>
          <p:spPr>
            <a:xfrm>
              <a:off x="611560" y="5518970"/>
              <a:ext cx="180000" cy="18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 dirty="0" err="1" smtClean="0">
                <a:solidFill>
                  <a:schemeClr val="accent1"/>
                </a:solidFill>
              </a:endParaRPr>
            </a:p>
          </p:txBody>
        </p:sp>
        <p:sp>
          <p:nvSpPr>
            <p:cNvPr id="38" name="Textfeld 37"/>
            <p:cNvSpPr txBox="1"/>
            <p:nvPr/>
          </p:nvSpPr>
          <p:spPr>
            <a:xfrm>
              <a:off x="791672" y="5456257"/>
              <a:ext cx="24841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smtClean="0">
                  <a:solidFill>
                    <a:schemeClr val="accent1"/>
                  </a:solidFill>
                </a:rPr>
                <a:t>= zu Lasten des Fonds</a:t>
              </a:r>
            </a:p>
          </p:txBody>
        </p:sp>
      </p:grpSp>
      <p:sp>
        <p:nvSpPr>
          <p:cNvPr id="39" name="Rechteck 38"/>
          <p:cNvSpPr/>
          <p:nvPr/>
        </p:nvSpPr>
        <p:spPr>
          <a:xfrm>
            <a:off x="3275984" y="4787274"/>
            <a:ext cx="3204000" cy="5760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i="1" dirty="0" smtClean="0">
                <a:solidFill>
                  <a:schemeClr val="accent1"/>
                </a:solidFill>
              </a:rPr>
              <a:t>Zusätzlich: Arbeitsgremien der Akteure (z.B. GKV)</a:t>
            </a:r>
          </a:p>
        </p:txBody>
      </p:sp>
      <p:grpSp>
        <p:nvGrpSpPr>
          <p:cNvPr id="78" name="Gruppieren 77"/>
          <p:cNvGrpSpPr/>
          <p:nvPr/>
        </p:nvGrpSpPr>
        <p:grpSpPr>
          <a:xfrm>
            <a:off x="1763624" y="1690930"/>
            <a:ext cx="4104520" cy="1404156"/>
            <a:chOff x="1763624" y="1690930"/>
            <a:chExt cx="4104520" cy="1404156"/>
          </a:xfrm>
        </p:grpSpPr>
        <p:grpSp>
          <p:nvGrpSpPr>
            <p:cNvPr id="74" name="Gruppieren 73"/>
            <p:cNvGrpSpPr/>
            <p:nvPr/>
          </p:nvGrpSpPr>
          <p:grpSpPr>
            <a:xfrm>
              <a:off x="1763624" y="1690930"/>
              <a:ext cx="1512232" cy="1404156"/>
              <a:chOff x="1763624" y="1690930"/>
              <a:chExt cx="1512232" cy="1404156"/>
            </a:xfrm>
          </p:grpSpPr>
          <p:cxnSp>
            <p:nvCxnSpPr>
              <p:cNvPr id="29" name="Gerade Verbindung 28"/>
              <p:cNvCxnSpPr/>
              <p:nvPr/>
            </p:nvCxnSpPr>
            <p:spPr>
              <a:xfrm flipH="1">
                <a:off x="1763624" y="2627034"/>
                <a:ext cx="64" cy="468052"/>
              </a:xfrm>
              <a:prstGeom prst="line">
                <a:avLst/>
              </a:prstGeom>
              <a:ln w="12700">
                <a:solidFill>
                  <a:schemeClr val="accent4">
                    <a:lumMod val="75000"/>
                  </a:schemeClr>
                </a:solidFill>
                <a:prstDash val="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Gerade Verbindung 30"/>
              <p:cNvCxnSpPr/>
              <p:nvPr/>
            </p:nvCxnSpPr>
            <p:spPr>
              <a:xfrm>
                <a:off x="3275856" y="2627034"/>
                <a:ext cx="0" cy="468000"/>
              </a:xfrm>
              <a:prstGeom prst="line">
                <a:avLst/>
              </a:prstGeom>
              <a:ln w="12700">
                <a:solidFill>
                  <a:schemeClr val="accent4">
                    <a:lumMod val="75000"/>
                  </a:schemeClr>
                </a:solidFill>
                <a:prstDash val="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1" name="Gruppieren 70"/>
              <p:cNvGrpSpPr/>
              <p:nvPr/>
            </p:nvGrpSpPr>
            <p:grpSpPr>
              <a:xfrm>
                <a:off x="1763688" y="1690930"/>
                <a:ext cx="1512000" cy="936104"/>
                <a:chOff x="1763688" y="1690930"/>
                <a:chExt cx="1512000" cy="936104"/>
              </a:xfrm>
            </p:grpSpPr>
            <p:sp>
              <p:nvSpPr>
                <p:cNvPr id="12" name="Rechteck 11"/>
                <p:cNvSpPr/>
                <p:nvPr/>
              </p:nvSpPr>
              <p:spPr>
                <a:xfrm>
                  <a:off x="1907832" y="1690930"/>
                  <a:ext cx="1152000" cy="576064"/>
                </a:xfrm>
                <a:prstGeom prst="rect">
                  <a:avLst/>
                </a:prstGeom>
                <a:noFill/>
                <a:ln w="12700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de-DE" sz="1200" dirty="0" smtClean="0">
                      <a:solidFill>
                        <a:schemeClr val="accent1"/>
                      </a:solidFill>
                    </a:rPr>
                    <a:t> BMG</a:t>
                  </a:r>
                </a:p>
              </p:txBody>
            </p:sp>
            <p:cxnSp>
              <p:nvCxnSpPr>
                <p:cNvPr id="27" name="Gerade Verbindung 26"/>
                <p:cNvCxnSpPr/>
                <p:nvPr/>
              </p:nvCxnSpPr>
              <p:spPr>
                <a:xfrm>
                  <a:off x="1763688" y="2627034"/>
                  <a:ext cx="1512000" cy="0"/>
                </a:xfrm>
                <a:prstGeom prst="line">
                  <a:avLst/>
                </a:prstGeom>
                <a:ln w="12700">
                  <a:solidFill>
                    <a:schemeClr val="accent4">
                      <a:lumMod val="75000"/>
                    </a:schemeClr>
                  </a:solidFill>
                  <a:prstDash val="das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7" name="Gruppieren 76"/>
            <p:cNvGrpSpPr/>
            <p:nvPr/>
          </p:nvGrpSpPr>
          <p:grpSpPr>
            <a:xfrm>
              <a:off x="2483768" y="1978962"/>
              <a:ext cx="3384376" cy="648072"/>
              <a:chOff x="2483768" y="1978962"/>
              <a:chExt cx="3384376" cy="648072"/>
            </a:xfrm>
          </p:grpSpPr>
          <p:grpSp>
            <p:nvGrpSpPr>
              <p:cNvPr id="75" name="Gruppieren 74"/>
              <p:cNvGrpSpPr/>
              <p:nvPr/>
            </p:nvGrpSpPr>
            <p:grpSpPr>
              <a:xfrm>
                <a:off x="3972018" y="1978962"/>
                <a:ext cx="1886398" cy="576064"/>
                <a:chOff x="3972018" y="1978962"/>
                <a:chExt cx="1886398" cy="576064"/>
              </a:xfrm>
            </p:grpSpPr>
            <p:sp>
              <p:nvSpPr>
                <p:cNvPr id="19" name="Rechteck 18"/>
                <p:cNvSpPr/>
                <p:nvPr/>
              </p:nvSpPr>
              <p:spPr>
                <a:xfrm>
                  <a:off x="3972018" y="1978962"/>
                  <a:ext cx="1152000" cy="576064"/>
                </a:xfrm>
                <a:prstGeom prst="rect">
                  <a:avLst/>
                </a:prstGeom>
                <a:noFill/>
                <a:ln w="12700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200" dirty="0" smtClean="0">
                      <a:solidFill>
                        <a:schemeClr val="accent1"/>
                      </a:solidFill>
                    </a:rPr>
                    <a:t>Sozial-</a:t>
                  </a:r>
                  <a:r>
                    <a:rPr lang="de-DE" sz="1200" dirty="0" err="1" smtClean="0">
                      <a:solidFill>
                        <a:schemeClr val="accent1"/>
                      </a:solidFill>
                    </a:rPr>
                    <a:t>gerichts</a:t>
                  </a:r>
                  <a:r>
                    <a:rPr lang="de-DE" sz="1200" dirty="0" smtClean="0">
                      <a:solidFill>
                        <a:schemeClr val="accent1"/>
                      </a:solidFill>
                    </a:rPr>
                    <a:t>-</a:t>
                  </a:r>
                  <a:r>
                    <a:rPr lang="de-DE" sz="1200" dirty="0" err="1" smtClean="0">
                      <a:solidFill>
                        <a:schemeClr val="accent1"/>
                      </a:solidFill>
                    </a:rPr>
                    <a:t>barkeit</a:t>
                  </a:r>
                  <a:endParaRPr lang="de-DE" sz="1200" dirty="0" smtClean="0">
                    <a:solidFill>
                      <a:schemeClr val="accent1"/>
                    </a:solidFill>
                  </a:endParaRPr>
                </a:p>
              </p:txBody>
            </p:sp>
            <p:cxnSp>
              <p:nvCxnSpPr>
                <p:cNvPr id="41" name="Gerade Verbindung mit Pfeil 40"/>
                <p:cNvCxnSpPr/>
                <p:nvPr/>
              </p:nvCxnSpPr>
              <p:spPr>
                <a:xfrm flipH="1">
                  <a:off x="5138336" y="2050970"/>
                  <a:ext cx="720080" cy="0"/>
                </a:xfrm>
                <a:prstGeom prst="straightConnector1">
                  <a:avLst/>
                </a:prstGeom>
                <a:ln w="12700">
                  <a:solidFill>
                    <a:schemeClr val="accent4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6" name="Gruppieren 75"/>
              <p:cNvGrpSpPr/>
              <p:nvPr/>
            </p:nvGrpSpPr>
            <p:grpSpPr>
              <a:xfrm>
                <a:off x="2483768" y="2050970"/>
                <a:ext cx="3384376" cy="576064"/>
                <a:chOff x="2483768" y="2050970"/>
                <a:chExt cx="3384376" cy="576064"/>
              </a:xfrm>
            </p:grpSpPr>
            <p:cxnSp>
              <p:nvCxnSpPr>
                <p:cNvPr id="25" name="Gerade Verbindung 24"/>
                <p:cNvCxnSpPr>
                  <a:stCxn id="12" idx="2"/>
                </p:cNvCxnSpPr>
                <p:nvPr/>
              </p:nvCxnSpPr>
              <p:spPr>
                <a:xfrm flipH="1">
                  <a:off x="2483768" y="2266994"/>
                  <a:ext cx="64" cy="360040"/>
                </a:xfrm>
                <a:prstGeom prst="line">
                  <a:avLst/>
                </a:prstGeom>
                <a:ln w="12700">
                  <a:solidFill>
                    <a:schemeClr val="accent4">
                      <a:lumMod val="75000"/>
                    </a:schemeClr>
                  </a:solidFill>
                  <a:prstDash val="das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Gerade Verbindung mit Pfeil 42"/>
                <p:cNvCxnSpPr/>
                <p:nvPr/>
              </p:nvCxnSpPr>
              <p:spPr>
                <a:xfrm>
                  <a:off x="5868144" y="2050970"/>
                  <a:ext cx="0" cy="216000"/>
                </a:xfrm>
                <a:prstGeom prst="straightConnector1">
                  <a:avLst/>
                </a:prstGeom>
                <a:ln w="12700">
                  <a:solidFill>
                    <a:schemeClr val="accent4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61" name="Textfeld 60"/>
          <p:cNvSpPr txBox="1"/>
          <p:nvPr/>
        </p:nvSpPr>
        <p:spPr>
          <a:xfrm>
            <a:off x="323851" y="5660863"/>
            <a:ext cx="8493125" cy="360425"/>
          </a:xfrm>
          <a:prstGeom prst="rect">
            <a:avLst/>
          </a:prstGeom>
          <a:noFill/>
        </p:spPr>
        <p:txBody>
          <a:bodyPr vert="horz" wrap="square" lIns="0" tIns="12700" rIns="0" bIns="0" rtlCol="0">
            <a:no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</a:pPr>
            <a:endParaRPr lang="de-DE" sz="800" dirty="0" smtClean="0">
              <a:latin typeface="Verdana"/>
            </a:endParaRPr>
          </a:p>
          <a:p>
            <a:pPr>
              <a:spcBef>
                <a:spcPct val="50000"/>
              </a:spcBef>
              <a:spcAft>
                <a:spcPct val="0"/>
              </a:spcAft>
            </a:pPr>
            <a:r>
              <a:rPr lang="de-DE" sz="800" dirty="0" smtClean="0">
                <a:latin typeface="Verdana"/>
              </a:rPr>
              <a:t>Darstellung nach </a:t>
            </a:r>
            <a:r>
              <a:rPr lang="de-DE" sz="800" dirty="0" err="1" smtClean="0">
                <a:latin typeface="Verdana"/>
              </a:rPr>
              <a:t>Cassel</a:t>
            </a:r>
            <a:r>
              <a:rPr lang="de-DE" sz="800" dirty="0" smtClean="0">
                <a:latin typeface="Verdana"/>
              </a:rPr>
              <a:t>/Jacobs, Med. Versorgungsinnovationen – aber wie? In: RPG 3/15</a:t>
            </a:r>
          </a:p>
        </p:txBody>
      </p:sp>
      <p:sp>
        <p:nvSpPr>
          <p:cNvPr id="69" name="Textfeld 68"/>
          <p:cNvSpPr txBox="1"/>
          <p:nvPr/>
        </p:nvSpPr>
        <p:spPr>
          <a:xfrm>
            <a:off x="323851" y="1268413"/>
            <a:ext cx="8493125" cy="360425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</a:pPr>
            <a:r>
              <a:rPr lang="de-DE" sz="1600" dirty="0" smtClean="0">
                <a:solidFill>
                  <a:srgbClr val="00386A"/>
                </a:solidFill>
                <a:latin typeface="Verdana"/>
              </a:rPr>
              <a:t>Geplante Förderumgebung (ungefährer Diskussionsstand)</a:t>
            </a:r>
          </a:p>
        </p:txBody>
      </p:sp>
      <p:grpSp>
        <p:nvGrpSpPr>
          <p:cNvPr id="66" name="Gruppieren 65"/>
          <p:cNvGrpSpPr/>
          <p:nvPr/>
        </p:nvGrpSpPr>
        <p:grpSpPr>
          <a:xfrm>
            <a:off x="300160" y="3671150"/>
            <a:ext cx="6216056" cy="958420"/>
            <a:chOff x="300160" y="3671150"/>
            <a:chExt cx="6216056" cy="958420"/>
          </a:xfrm>
        </p:grpSpPr>
        <p:pic>
          <p:nvPicPr>
            <p:cNvPr id="33794" name="Picture 2" descr="P:\Bereich_Consulting\Materialien, Vorlagen, Bilder, CVs_etc\Bilder\BVA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22868" y="3923246"/>
              <a:ext cx="716756" cy="397669"/>
            </a:xfrm>
            <a:prstGeom prst="rect">
              <a:avLst/>
            </a:prstGeom>
            <a:noFill/>
          </p:spPr>
        </p:pic>
        <p:sp>
          <p:nvSpPr>
            <p:cNvPr id="16" name="Rechteck 15"/>
            <p:cNvSpPr/>
            <p:nvPr/>
          </p:nvSpPr>
          <p:spPr>
            <a:xfrm>
              <a:off x="1187624" y="3923178"/>
              <a:ext cx="1152000" cy="57606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1200" dirty="0" smtClean="0">
                  <a:solidFill>
                    <a:schemeClr val="accent1"/>
                  </a:solidFill>
                </a:rPr>
                <a:t>BVA</a:t>
              </a:r>
            </a:p>
          </p:txBody>
        </p:sp>
        <p:sp>
          <p:nvSpPr>
            <p:cNvPr id="17" name="Rechteck 16"/>
            <p:cNvSpPr/>
            <p:nvPr/>
          </p:nvSpPr>
          <p:spPr>
            <a:xfrm>
              <a:off x="3275984" y="3923178"/>
              <a:ext cx="1152000" cy="576064"/>
            </a:xfrm>
            <a:prstGeom prst="rect">
              <a:avLst/>
            </a:prstGeom>
            <a:noFill/>
            <a:ln w="127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 smtClean="0">
                  <a:solidFill>
                    <a:schemeClr val="accent1"/>
                  </a:solidFill>
                </a:rPr>
                <a:t>G-BA</a:t>
              </a:r>
            </a:p>
          </p:txBody>
        </p:sp>
        <p:sp>
          <p:nvSpPr>
            <p:cNvPr id="18" name="Rechteck 17"/>
            <p:cNvSpPr/>
            <p:nvPr/>
          </p:nvSpPr>
          <p:spPr>
            <a:xfrm>
              <a:off x="5364216" y="3923178"/>
              <a:ext cx="1152000" cy="576064"/>
            </a:xfrm>
            <a:prstGeom prst="rect">
              <a:avLst/>
            </a:prstGeom>
            <a:noFill/>
            <a:ln w="127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 err="1" smtClean="0">
                  <a:solidFill>
                    <a:schemeClr val="accent1"/>
                  </a:solidFill>
                </a:rPr>
                <a:t>IQWiG</a:t>
              </a:r>
              <a:r>
                <a:rPr lang="de-DE" sz="1200" dirty="0" smtClean="0">
                  <a:solidFill>
                    <a:schemeClr val="accent1"/>
                  </a:solidFill>
                </a:rPr>
                <a:t>/</a:t>
              </a:r>
              <a:br>
                <a:rPr lang="de-DE" sz="1200" dirty="0" smtClean="0">
                  <a:solidFill>
                    <a:schemeClr val="accent1"/>
                  </a:solidFill>
                </a:rPr>
              </a:br>
              <a:r>
                <a:rPr lang="de-DE" sz="1200" dirty="0" err="1" smtClean="0">
                  <a:solidFill>
                    <a:schemeClr val="accent1"/>
                  </a:solidFill>
                </a:rPr>
                <a:t>IQTiG</a:t>
              </a:r>
              <a:endParaRPr lang="de-DE" sz="1200" dirty="0" smtClean="0">
                <a:solidFill>
                  <a:schemeClr val="accent1"/>
                </a:solidFill>
              </a:endParaRPr>
            </a:p>
          </p:txBody>
        </p:sp>
        <p:sp>
          <p:nvSpPr>
            <p:cNvPr id="37" name="Textfeld 36"/>
            <p:cNvSpPr txBox="1"/>
            <p:nvPr/>
          </p:nvSpPr>
          <p:spPr>
            <a:xfrm>
              <a:off x="300160" y="4037577"/>
              <a:ext cx="828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smtClean="0">
                  <a:solidFill>
                    <a:schemeClr val="accent1"/>
                  </a:solidFill>
                </a:rPr>
                <a:t>Projekte</a:t>
              </a:r>
            </a:p>
          </p:txBody>
        </p:sp>
        <p:cxnSp>
          <p:nvCxnSpPr>
            <p:cNvPr id="48" name="Gerade Verbindung 47"/>
            <p:cNvCxnSpPr/>
            <p:nvPr/>
          </p:nvCxnSpPr>
          <p:spPr>
            <a:xfrm>
              <a:off x="1043608" y="4197570"/>
              <a:ext cx="108000" cy="0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rade Verbindung 58"/>
            <p:cNvCxnSpPr>
              <a:stCxn id="17" idx="3"/>
              <a:endCxn id="18" idx="1"/>
            </p:cNvCxnSpPr>
            <p:nvPr/>
          </p:nvCxnSpPr>
          <p:spPr>
            <a:xfrm>
              <a:off x="4427984" y="4211210"/>
              <a:ext cx="936232" cy="0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 Verbindung 62"/>
            <p:cNvCxnSpPr/>
            <p:nvPr/>
          </p:nvCxnSpPr>
          <p:spPr>
            <a:xfrm>
              <a:off x="1763624" y="3671150"/>
              <a:ext cx="64" cy="144000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 Verbindung 63"/>
            <p:cNvCxnSpPr/>
            <p:nvPr/>
          </p:nvCxnSpPr>
          <p:spPr>
            <a:xfrm>
              <a:off x="3131776" y="3671150"/>
              <a:ext cx="64" cy="144000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Gerade Verbindung 64"/>
            <p:cNvCxnSpPr/>
            <p:nvPr/>
          </p:nvCxnSpPr>
          <p:spPr>
            <a:xfrm>
              <a:off x="4499992" y="3671150"/>
              <a:ext cx="64" cy="14400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 Verbindung 66"/>
            <p:cNvCxnSpPr/>
            <p:nvPr/>
          </p:nvCxnSpPr>
          <p:spPr>
            <a:xfrm>
              <a:off x="1763688" y="3831714"/>
              <a:ext cx="2736304" cy="0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 Verbindung 67"/>
            <p:cNvCxnSpPr/>
            <p:nvPr/>
          </p:nvCxnSpPr>
          <p:spPr>
            <a:xfrm>
              <a:off x="3851856" y="3823550"/>
              <a:ext cx="64" cy="108000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 Verbindung 50"/>
            <p:cNvCxnSpPr/>
            <p:nvPr/>
          </p:nvCxnSpPr>
          <p:spPr>
            <a:xfrm>
              <a:off x="1096160" y="4197570"/>
              <a:ext cx="0" cy="432000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 Verbindung 52"/>
            <p:cNvCxnSpPr/>
            <p:nvPr/>
          </p:nvCxnSpPr>
          <p:spPr>
            <a:xfrm>
              <a:off x="1096160" y="4629570"/>
              <a:ext cx="4824536" cy="0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Gerade Verbindung 56"/>
            <p:cNvCxnSpPr/>
            <p:nvPr/>
          </p:nvCxnSpPr>
          <p:spPr>
            <a:xfrm>
              <a:off x="5920632" y="4521570"/>
              <a:ext cx="64" cy="108000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pieren 69"/>
          <p:cNvGrpSpPr/>
          <p:nvPr/>
        </p:nvGrpSpPr>
        <p:grpSpPr>
          <a:xfrm>
            <a:off x="296544" y="2266994"/>
            <a:ext cx="6219672" cy="1426520"/>
            <a:chOff x="296544" y="2266994"/>
            <a:chExt cx="6219672" cy="1426520"/>
          </a:xfrm>
        </p:grpSpPr>
        <p:sp>
          <p:nvSpPr>
            <p:cNvPr id="13" name="Rechteck 12"/>
            <p:cNvSpPr/>
            <p:nvPr/>
          </p:nvSpPr>
          <p:spPr>
            <a:xfrm>
              <a:off x="1187624" y="3095086"/>
              <a:ext cx="1152000" cy="57606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 smtClean="0">
                  <a:solidFill>
                    <a:schemeClr val="accent1"/>
                  </a:solidFill>
                </a:rPr>
                <a:t>Geschäfts-stelle</a:t>
              </a:r>
            </a:p>
          </p:txBody>
        </p:sp>
        <p:sp>
          <p:nvSpPr>
            <p:cNvPr id="14" name="Rechteck 13"/>
            <p:cNvSpPr/>
            <p:nvPr/>
          </p:nvSpPr>
          <p:spPr>
            <a:xfrm>
              <a:off x="2579821" y="3095086"/>
              <a:ext cx="1152000" cy="57606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 smtClean="0">
                  <a:solidFill>
                    <a:schemeClr val="accent1"/>
                  </a:solidFill>
                </a:rPr>
                <a:t>Projekt-träger</a:t>
              </a:r>
            </a:p>
          </p:txBody>
        </p:sp>
        <p:sp>
          <p:nvSpPr>
            <p:cNvPr id="15" name="Rechteck 14"/>
            <p:cNvSpPr/>
            <p:nvPr/>
          </p:nvSpPr>
          <p:spPr>
            <a:xfrm>
              <a:off x="3972018" y="3095086"/>
              <a:ext cx="1152000" cy="57606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 smtClean="0">
                  <a:solidFill>
                    <a:schemeClr val="accent1"/>
                  </a:solidFill>
                </a:rPr>
                <a:t>Experten-</a:t>
              </a:r>
              <a:r>
                <a:rPr lang="de-DE" sz="1200" dirty="0" err="1" smtClean="0">
                  <a:solidFill>
                    <a:schemeClr val="accent1"/>
                  </a:solidFill>
                </a:rPr>
                <a:t>beirat</a:t>
              </a:r>
              <a:endParaRPr lang="de-DE" sz="1200" dirty="0" smtClean="0">
                <a:solidFill>
                  <a:schemeClr val="accent1"/>
                </a:solidFill>
              </a:endParaRPr>
            </a:p>
          </p:txBody>
        </p:sp>
        <p:sp>
          <p:nvSpPr>
            <p:cNvPr id="20" name="Rechteck 19"/>
            <p:cNvSpPr/>
            <p:nvPr/>
          </p:nvSpPr>
          <p:spPr>
            <a:xfrm>
              <a:off x="5364216" y="2266994"/>
              <a:ext cx="1152000" cy="57606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 smtClean="0">
                  <a:solidFill>
                    <a:schemeClr val="accent1"/>
                  </a:solidFill>
                </a:rPr>
                <a:t>Innovations-</a:t>
              </a:r>
              <a:r>
                <a:rPr lang="de-DE" sz="1200" dirty="0" err="1" smtClean="0">
                  <a:solidFill>
                    <a:schemeClr val="accent1"/>
                  </a:solidFill>
                </a:rPr>
                <a:t>ausschuss</a:t>
              </a:r>
              <a:endParaRPr lang="de-DE" sz="1200" dirty="0" smtClean="0">
                <a:solidFill>
                  <a:schemeClr val="accent1"/>
                </a:solidFill>
              </a:endParaRPr>
            </a:p>
          </p:txBody>
        </p:sp>
        <p:sp>
          <p:nvSpPr>
            <p:cNvPr id="21" name="Rechteck 20"/>
            <p:cNvSpPr/>
            <p:nvPr/>
          </p:nvSpPr>
          <p:spPr>
            <a:xfrm>
              <a:off x="5364216" y="3095086"/>
              <a:ext cx="1152000" cy="57606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 smtClean="0">
                  <a:solidFill>
                    <a:schemeClr val="accent1"/>
                  </a:solidFill>
                </a:rPr>
                <a:t>Arbeits-</a:t>
              </a:r>
              <a:r>
                <a:rPr lang="de-DE" sz="1200" dirty="0" err="1" smtClean="0">
                  <a:solidFill>
                    <a:schemeClr val="accent1"/>
                  </a:solidFill>
                </a:rPr>
                <a:t>ausschuss</a:t>
              </a:r>
              <a:endParaRPr lang="de-DE" sz="1200" dirty="0" smtClean="0">
                <a:solidFill>
                  <a:schemeClr val="accent1"/>
                </a:solidFill>
              </a:endParaRPr>
            </a:p>
          </p:txBody>
        </p:sp>
        <p:sp>
          <p:nvSpPr>
            <p:cNvPr id="22" name="Textfeld 21"/>
            <p:cNvSpPr txBox="1"/>
            <p:nvPr/>
          </p:nvSpPr>
          <p:spPr>
            <a:xfrm>
              <a:off x="296544" y="3231849"/>
              <a:ext cx="828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smtClean="0">
                  <a:solidFill>
                    <a:schemeClr val="accent1"/>
                  </a:solidFill>
                </a:rPr>
                <a:t>Anträge</a:t>
              </a:r>
            </a:p>
          </p:txBody>
        </p:sp>
        <p:cxnSp>
          <p:nvCxnSpPr>
            <p:cNvPr id="47" name="Gerade Verbindung 46"/>
            <p:cNvCxnSpPr/>
            <p:nvPr/>
          </p:nvCxnSpPr>
          <p:spPr>
            <a:xfrm>
              <a:off x="1043608" y="3389938"/>
              <a:ext cx="108000" cy="0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 Verbindung 48"/>
            <p:cNvCxnSpPr/>
            <p:nvPr/>
          </p:nvCxnSpPr>
          <p:spPr>
            <a:xfrm>
              <a:off x="2382576" y="3389938"/>
              <a:ext cx="180000" cy="0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 Verbindung 49"/>
            <p:cNvCxnSpPr/>
            <p:nvPr/>
          </p:nvCxnSpPr>
          <p:spPr>
            <a:xfrm>
              <a:off x="3786752" y="3389938"/>
              <a:ext cx="180000" cy="0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uppieren 55"/>
            <p:cNvGrpSpPr/>
            <p:nvPr/>
          </p:nvGrpSpPr>
          <p:grpSpPr>
            <a:xfrm>
              <a:off x="5148064" y="2627034"/>
              <a:ext cx="216000" cy="1002045"/>
              <a:chOff x="5184088" y="2007543"/>
              <a:chExt cx="180000" cy="1328918"/>
            </a:xfrm>
          </p:grpSpPr>
          <p:cxnSp>
            <p:nvCxnSpPr>
              <p:cNvPr id="54" name="Gewinkelte Verbindung 53"/>
              <p:cNvCxnSpPr/>
              <p:nvPr/>
            </p:nvCxnSpPr>
            <p:spPr>
              <a:xfrm>
                <a:off x="5184088" y="2763540"/>
                <a:ext cx="180000" cy="572921"/>
              </a:xfrm>
              <a:prstGeom prst="bentConnector3">
                <a:avLst>
                  <a:gd name="adj1" fmla="val 50000"/>
                </a:avLst>
              </a:prstGeom>
              <a:ln w="9525">
                <a:solidFill>
                  <a:schemeClr val="accent4">
                    <a:lumMod val="75000"/>
                  </a:schemeClr>
                </a:solidFill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Gewinkelte Verbindung 54"/>
              <p:cNvCxnSpPr/>
              <p:nvPr/>
            </p:nvCxnSpPr>
            <p:spPr>
              <a:xfrm rot="10800000" flipH="1">
                <a:off x="5184088" y="2007543"/>
                <a:ext cx="180000" cy="756000"/>
              </a:xfrm>
              <a:prstGeom prst="bentConnector3">
                <a:avLst>
                  <a:gd name="adj1" fmla="val 50000"/>
                </a:avLst>
              </a:prstGeom>
              <a:ln w="9525">
                <a:solidFill>
                  <a:schemeClr val="accent4">
                    <a:lumMod val="75000"/>
                  </a:schemeClr>
                </a:solidFill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0" name="Gerade Verbindung mit Pfeil 59"/>
            <p:cNvCxnSpPr>
              <a:stCxn id="21" idx="0"/>
              <a:endCxn id="20" idx="2"/>
            </p:cNvCxnSpPr>
            <p:nvPr/>
          </p:nvCxnSpPr>
          <p:spPr>
            <a:xfrm flipV="1">
              <a:off x="5940216" y="2843058"/>
              <a:ext cx="0" cy="252028"/>
            </a:xfrm>
            <a:prstGeom prst="straightConnector1">
              <a:avLst/>
            </a:prstGeom>
            <a:ln w="1270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2" name="Gewinkelte Verbindung 81"/>
          <p:cNvCxnSpPr>
            <a:stCxn id="37" idx="3"/>
          </p:cNvCxnSpPr>
          <p:nvPr/>
        </p:nvCxnSpPr>
        <p:spPr>
          <a:xfrm flipV="1">
            <a:off x="1128160" y="3861048"/>
            <a:ext cx="635528" cy="315029"/>
          </a:xfrm>
          <a:prstGeom prst="bentConnector3">
            <a:avLst>
              <a:gd name="adj1" fmla="val -3125"/>
            </a:avLst>
          </a:prstGeom>
          <a:ln w="127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7343775" cy="791815"/>
          </a:xfrm>
        </p:spPr>
        <p:txBody>
          <a:bodyPr/>
          <a:lstStyle/>
          <a:p>
            <a:r>
              <a:rPr lang="de-DE" dirty="0" smtClean="0"/>
              <a:t>Echte Innovation entsteht am Ende eines langen Prozesses</a:t>
            </a:r>
            <a:endParaRPr lang="de-DE" dirty="0"/>
          </a:p>
        </p:txBody>
      </p:sp>
      <p:pic>
        <p:nvPicPr>
          <p:cNvPr id="5" name="Bild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358" y="3266860"/>
            <a:ext cx="576064" cy="666197"/>
          </a:xfrm>
          <a:prstGeom prst="rect">
            <a:avLst/>
          </a:prstGeom>
        </p:spPr>
      </p:pic>
      <p:pic>
        <p:nvPicPr>
          <p:cNvPr id="6" name="Bild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29982" y="3319054"/>
            <a:ext cx="865845" cy="561808"/>
          </a:xfrm>
          <a:prstGeom prst="rect">
            <a:avLst/>
          </a:prstGeom>
        </p:spPr>
      </p:pic>
      <p:pic>
        <p:nvPicPr>
          <p:cNvPr id="7" name="Bild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58651" y="3296805"/>
            <a:ext cx="738266" cy="606306"/>
          </a:xfrm>
          <a:prstGeom prst="rect">
            <a:avLst/>
          </a:prstGeom>
        </p:spPr>
      </p:pic>
      <p:pic>
        <p:nvPicPr>
          <p:cNvPr id="8" name="Bild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28056" y="3315618"/>
            <a:ext cx="583832" cy="597900"/>
          </a:xfrm>
          <a:prstGeom prst="rect">
            <a:avLst/>
          </a:prstGeom>
        </p:spPr>
      </p:pic>
      <p:pic>
        <p:nvPicPr>
          <p:cNvPr id="9" name="Bild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971073" y="3326536"/>
            <a:ext cx="586230" cy="576064"/>
          </a:xfrm>
          <a:prstGeom prst="rect">
            <a:avLst/>
          </a:prstGeom>
        </p:spPr>
      </p:pic>
      <p:pic>
        <p:nvPicPr>
          <p:cNvPr id="10" name="Bild 1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721286" y="3327048"/>
            <a:ext cx="470180" cy="575041"/>
          </a:xfrm>
          <a:prstGeom prst="rect">
            <a:avLst/>
          </a:prstGeom>
        </p:spPr>
      </p:pic>
      <p:grpSp>
        <p:nvGrpSpPr>
          <p:cNvPr id="3" name="Gruppieren 41"/>
          <p:cNvGrpSpPr/>
          <p:nvPr/>
        </p:nvGrpSpPr>
        <p:grpSpPr>
          <a:xfrm>
            <a:off x="323850" y="1844824"/>
            <a:ext cx="8856662" cy="864096"/>
            <a:chOff x="323850" y="2102375"/>
            <a:chExt cx="8856662" cy="864096"/>
          </a:xfrm>
        </p:grpSpPr>
        <p:grpSp>
          <p:nvGrpSpPr>
            <p:cNvPr id="4" name="Gruppieren 28"/>
            <p:cNvGrpSpPr/>
            <p:nvPr/>
          </p:nvGrpSpPr>
          <p:grpSpPr>
            <a:xfrm>
              <a:off x="323850" y="2102375"/>
              <a:ext cx="8532118" cy="864096"/>
              <a:chOff x="323850" y="1742336"/>
              <a:chExt cx="8532118" cy="864096"/>
            </a:xfrm>
          </p:grpSpPr>
          <p:sp>
            <p:nvSpPr>
              <p:cNvPr id="28" name="Pfeil nach rechts 27"/>
              <p:cNvSpPr/>
              <p:nvPr/>
            </p:nvSpPr>
            <p:spPr>
              <a:xfrm>
                <a:off x="8460432" y="1742336"/>
                <a:ext cx="395536" cy="864096"/>
              </a:xfrm>
              <a:prstGeom prst="rightArrow">
                <a:avLst/>
              </a:prstGeom>
              <a:solidFill>
                <a:schemeClr val="accent4">
                  <a:alpha val="4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2000" dirty="0" err="1" smtClean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6" name="Rechteck 25"/>
              <p:cNvSpPr/>
              <p:nvPr/>
            </p:nvSpPr>
            <p:spPr>
              <a:xfrm>
                <a:off x="323850" y="1958360"/>
                <a:ext cx="8136904" cy="432048"/>
              </a:xfrm>
              <a:prstGeom prst="rect">
                <a:avLst/>
              </a:prstGeom>
              <a:solidFill>
                <a:schemeClr val="accent4">
                  <a:alpha val="4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2000" dirty="0" err="1" smtClean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11" name="Textfeld 10"/>
            <p:cNvSpPr txBox="1"/>
            <p:nvPr/>
          </p:nvSpPr>
          <p:spPr>
            <a:xfrm>
              <a:off x="463352" y="2348878"/>
              <a:ext cx="25922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>
                  <a:solidFill>
                    <a:schemeClr val="accent1"/>
                  </a:solidFill>
                </a:rPr>
                <a:t>Projektantrag </a:t>
              </a:r>
            </a:p>
          </p:txBody>
        </p:sp>
        <p:sp>
          <p:nvSpPr>
            <p:cNvPr id="12" name="Textfeld 11"/>
            <p:cNvSpPr txBox="1"/>
            <p:nvPr/>
          </p:nvSpPr>
          <p:spPr>
            <a:xfrm>
              <a:off x="3059832" y="2348878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>
                  <a:solidFill>
                    <a:schemeClr val="accent1"/>
                  </a:solidFill>
                </a:rPr>
                <a:t>Durchführung </a:t>
              </a: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5076056" y="2348878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>
                  <a:solidFill>
                    <a:schemeClr val="accent1"/>
                  </a:solidFill>
                </a:rPr>
                <a:t>Evaluation  </a:t>
              </a:r>
            </a:p>
          </p:txBody>
        </p:sp>
        <p:sp>
          <p:nvSpPr>
            <p:cNvPr id="14" name="Textfeld 13"/>
            <p:cNvSpPr txBox="1"/>
            <p:nvPr/>
          </p:nvSpPr>
          <p:spPr>
            <a:xfrm>
              <a:off x="6732240" y="2348878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err="1" smtClean="0">
                  <a:solidFill>
                    <a:schemeClr val="accent1"/>
                  </a:solidFill>
                </a:rPr>
                <a:t>Rollout</a:t>
              </a:r>
              <a:r>
                <a:rPr lang="de-DE" dirty="0" smtClean="0">
                  <a:solidFill>
                    <a:schemeClr val="accent1"/>
                  </a:solidFill>
                </a:rPr>
                <a:t>  </a:t>
              </a:r>
            </a:p>
          </p:txBody>
        </p:sp>
      </p:grpSp>
      <p:sp>
        <p:nvSpPr>
          <p:cNvPr id="17" name="Textfeld 16"/>
          <p:cNvSpPr txBox="1"/>
          <p:nvPr/>
        </p:nvSpPr>
        <p:spPr>
          <a:xfrm>
            <a:off x="35496" y="2852936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 smtClean="0">
                <a:solidFill>
                  <a:schemeClr val="accent1"/>
                </a:solidFill>
              </a:rPr>
              <a:t>Idee 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914832" y="2852936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 smtClean="0">
                <a:solidFill>
                  <a:schemeClr val="accent1"/>
                </a:solidFill>
              </a:rPr>
              <a:t>Projektierung 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1979712" y="2852936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 smtClean="0">
                <a:solidFill>
                  <a:schemeClr val="accent1"/>
                </a:solidFill>
              </a:rPr>
              <a:t>Beantragung 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3419872" y="285293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 smtClean="0">
                <a:solidFill>
                  <a:schemeClr val="accent1"/>
                </a:solidFill>
              </a:rPr>
              <a:t>Projektmanagement 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5364088" y="285293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 smtClean="0">
                <a:solidFill>
                  <a:schemeClr val="accent1"/>
                </a:solidFill>
              </a:rPr>
              <a:t>Evaluation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7056276" y="2863969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 smtClean="0">
                <a:solidFill>
                  <a:schemeClr val="accent1"/>
                </a:solidFill>
              </a:rPr>
              <a:t>Flächendeckende </a:t>
            </a:r>
            <a:br>
              <a:rPr lang="de-DE" sz="1200" dirty="0" smtClean="0">
                <a:solidFill>
                  <a:schemeClr val="accent1"/>
                </a:solidFill>
              </a:rPr>
            </a:br>
            <a:r>
              <a:rPr lang="de-DE" sz="1200" dirty="0" smtClean="0">
                <a:solidFill>
                  <a:schemeClr val="accent1"/>
                </a:solidFill>
              </a:rPr>
              <a:t>Implementierung</a:t>
            </a:r>
          </a:p>
        </p:txBody>
      </p:sp>
      <p:sp>
        <p:nvSpPr>
          <p:cNvPr id="24" name="Geschweifte Klammer rechts 23"/>
          <p:cNvSpPr/>
          <p:nvPr/>
        </p:nvSpPr>
        <p:spPr>
          <a:xfrm rot="5400000">
            <a:off x="4441600" y="153109"/>
            <a:ext cx="216024" cy="8496000"/>
          </a:xfrm>
          <a:prstGeom prst="rightBrace">
            <a:avLst/>
          </a:prstGeom>
          <a:ln w="127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Textfeld 24"/>
          <p:cNvSpPr txBox="1"/>
          <p:nvPr/>
        </p:nvSpPr>
        <p:spPr>
          <a:xfrm>
            <a:off x="323850" y="1268413"/>
            <a:ext cx="8493125" cy="360425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</a:pPr>
            <a:r>
              <a:rPr lang="de-DE" sz="1600" dirty="0" smtClean="0">
                <a:solidFill>
                  <a:srgbClr val="00386A"/>
                </a:solidFill>
                <a:latin typeface="Verdana"/>
              </a:rPr>
              <a:t>Schritte in der Entwicklung eines Projekts im Innovationsfonds</a:t>
            </a:r>
          </a:p>
        </p:txBody>
      </p:sp>
      <p:pic>
        <p:nvPicPr>
          <p:cNvPr id="3074" name="Picture 2" descr="N:\Bilddatenbank\XX ICONs\ACHTUNG COPYRIGHTpflichtig - Rücksprache Dar - spiralmedia Fotolia\Checkliste1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55922" y="4766673"/>
            <a:ext cx="653058" cy="653058"/>
          </a:xfrm>
          <a:prstGeom prst="rect">
            <a:avLst/>
          </a:prstGeom>
          <a:noFill/>
        </p:spPr>
      </p:pic>
      <p:sp>
        <p:nvSpPr>
          <p:cNvPr id="27" name="Textfeld 26"/>
          <p:cNvSpPr txBox="1"/>
          <p:nvPr/>
        </p:nvSpPr>
        <p:spPr>
          <a:xfrm>
            <a:off x="2964964" y="4766673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solidFill>
                  <a:schemeClr val="accent1"/>
                </a:solidFill>
              </a:rPr>
              <a:t>Inhaltliche Weiterentwicklung </a:t>
            </a:r>
          </a:p>
        </p:txBody>
      </p:sp>
      <p:sp>
        <p:nvSpPr>
          <p:cNvPr id="30" name="Rechteck 29"/>
          <p:cNvSpPr/>
          <p:nvPr/>
        </p:nvSpPr>
        <p:spPr>
          <a:xfrm>
            <a:off x="251520" y="1988840"/>
            <a:ext cx="2952328" cy="2160240"/>
          </a:xfrm>
          <a:prstGeom prst="rect">
            <a:avLst/>
          </a:prstGeom>
          <a:noFill/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 err="1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Die Antragstellung für ein Versorgungs-projekt sollte strukturiert erfolgen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plit 55635042968021051681"/>
          <p:cNvSpPr txBox="1">
            <a:spLocks noGrp="1"/>
          </p:cNvSpPr>
          <p:nvPr>
            <p:ph idx="1"/>
          </p:nvPr>
        </p:nvSpPr>
        <p:spPr>
          <a:xfrm>
            <a:off x="323850" y="1268413"/>
            <a:ext cx="4176713" cy="191058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174625" lvl="1" indent="-174625">
              <a:lnSpc>
                <a:spcPct val="93000"/>
              </a:lnSpc>
              <a:spcBef>
                <a:spcPts val="0"/>
              </a:spcBef>
              <a:spcAft>
                <a:spcPts val="600"/>
              </a:spcAft>
              <a:buClr>
                <a:srgbClr val="014586"/>
              </a:buClr>
              <a:buSzPct val="115000"/>
              <a:buNone/>
            </a:pPr>
            <a:r>
              <a:rPr lang="de-DE" sz="1600" b="1" dirty="0" smtClean="0"/>
              <a:t>Ideenfindung &amp; -validierung </a:t>
            </a:r>
            <a:r>
              <a:rPr lang="de-DE" sz="1600" dirty="0" smtClean="0"/>
              <a:t/>
            </a:r>
            <a:br>
              <a:rPr lang="de-DE" sz="1600" dirty="0" smtClean="0"/>
            </a:br>
            <a:endParaRPr lang="de-DE" sz="1600" dirty="0" smtClean="0"/>
          </a:p>
          <a:p>
            <a:pPr marL="174625" lvl="1" indent="-174625">
              <a:lnSpc>
                <a:spcPct val="93000"/>
              </a:lnSpc>
              <a:spcBef>
                <a:spcPts val="0"/>
              </a:spcBef>
              <a:spcAft>
                <a:spcPts val="600"/>
              </a:spcAft>
              <a:buClr>
                <a:srgbClr val="014586"/>
              </a:buClr>
              <a:buSzPct val="115000"/>
            </a:pPr>
            <a:r>
              <a:rPr lang="de-DE" sz="1600" dirty="0" smtClean="0"/>
              <a:t>Neue Projekte/bestehende Projekte</a:t>
            </a:r>
          </a:p>
          <a:p>
            <a:pPr marL="174625" lvl="1" indent="-174625">
              <a:lnSpc>
                <a:spcPct val="93000"/>
              </a:lnSpc>
              <a:spcBef>
                <a:spcPts val="0"/>
              </a:spcBef>
              <a:spcAft>
                <a:spcPts val="600"/>
              </a:spcAft>
              <a:buClr>
                <a:srgbClr val="014586"/>
              </a:buClr>
              <a:buSzPct val="115000"/>
            </a:pPr>
            <a:r>
              <a:rPr lang="de-DE" sz="1600" dirty="0" smtClean="0"/>
              <a:t>Recherchen</a:t>
            </a:r>
          </a:p>
          <a:p>
            <a:pPr marL="174625" lvl="1" indent="-174625">
              <a:lnSpc>
                <a:spcPct val="93000"/>
              </a:lnSpc>
              <a:spcBef>
                <a:spcPts val="0"/>
              </a:spcBef>
              <a:spcAft>
                <a:spcPts val="600"/>
              </a:spcAft>
              <a:buClr>
                <a:srgbClr val="014586"/>
              </a:buClr>
              <a:buSzPct val="115000"/>
            </a:pPr>
            <a:r>
              <a:rPr lang="de-DE" sz="1600" dirty="0" smtClean="0"/>
              <a:t>Qualitätscheck: Überprüfung Innovationspotenzial</a:t>
            </a:r>
          </a:p>
          <a:p>
            <a:pPr marL="174625" lvl="1" indent="-174625">
              <a:lnSpc>
                <a:spcPct val="93000"/>
              </a:lnSpc>
              <a:spcBef>
                <a:spcPts val="0"/>
              </a:spcBef>
              <a:spcAft>
                <a:spcPts val="600"/>
              </a:spcAft>
              <a:buClr>
                <a:srgbClr val="014586"/>
              </a:buClr>
              <a:buSzPct val="115000"/>
            </a:pPr>
            <a:r>
              <a:rPr lang="de-DE" sz="1600" dirty="0" smtClean="0"/>
              <a:t>Bewertung und Auswahl der Ideen</a:t>
            </a:r>
          </a:p>
        </p:txBody>
      </p:sp>
      <p:pic>
        <p:nvPicPr>
          <p:cNvPr id="7" name="Bild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95936" y="1268413"/>
            <a:ext cx="428983" cy="496274"/>
          </a:xfrm>
          <a:prstGeom prst="rect">
            <a:avLst/>
          </a:prstGeom>
        </p:spPr>
      </p:pic>
      <p:pic>
        <p:nvPicPr>
          <p:cNvPr id="8" name="Bild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07904" y="3861048"/>
            <a:ext cx="696960" cy="453120"/>
          </a:xfrm>
          <a:prstGeom prst="rect">
            <a:avLst/>
          </a:prstGeom>
        </p:spPr>
      </p:pic>
      <p:pic>
        <p:nvPicPr>
          <p:cNvPr id="9" name="Bild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44408" y="3861048"/>
            <a:ext cx="524800" cy="431543"/>
          </a:xfrm>
          <a:prstGeom prst="rect">
            <a:avLst/>
          </a:prstGeom>
        </p:spPr>
      </p:pic>
      <p:pic>
        <p:nvPicPr>
          <p:cNvPr id="10" name="Picture 2" descr="N:\Bilddatenbank\XX ICONs\ACHTUNG COPYRIGHTpflichtig - Rücksprache Dar - spiralmedia Fotolia\Checkliste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37240" y="1268413"/>
            <a:ext cx="482910" cy="482910"/>
          </a:xfrm>
          <a:prstGeom prst="rect">
            <a:avLst/>
          </a:prstGeom>
          <a:noFill/>
        </p:spPr>
      </p:pic>
      <p:sp>
        <p:nvSpPr>
          <p:cNvPr id="11" name="Split 55635042968021051681"/>
          <p:cNvSpPr txBox="1">
            <a:spLocks/>
          </p:cNvSpPr>
          <p:nvPr/>
        </p:nvSpPr>
        <p:spPr>
          <a:xfrm>
            <a:off x="4643438" y="1268413"/>
            <a:ext cx="4176712" cy="213956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174625" marR="0" lvl="1" indent="-174625" algn="l" defTabSz="9144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600"/>
              </a:spcAft>
              <a:buClr>
                <a:srgbClr val="014586"/>
              </a:buClr>
              <a:buSzPct val="115000"/>
              <a:tabLst/>
              <a:defRPr/>
            </a:pPr>
            <a:r>
              <a:rPr kumimoji="0" lang="de-DE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86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Erstellung Konzept</a:t>
            </a:r>
          </a:p>
          <a:p>
            <a:pPr marL="165100" lvl="1" indent="-174625">
              <a:lnSpc>
                <a:spcPct val="93000"/>
              </a:lnSpc>
              <a:spcAft>
                <a:spcPts val="600"/>
              </a:spcAft>
              <a:buClr>
                <a:srgbClr val="014586"/>
              </a:buClr>
              <a:buSzPct val="115000"/>
              <a:buFont typeface="Wingdings" pitchFamily="2" charset="2"/>
              <a:buChar char="§"/>
            </a:pPr>
            <a:r>
              <a:rPr kumimoji="0" lang="de-DE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86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Scoping</a:t>
            </a:r>
            <a:r>
              <a:rPr kumimoji="0" lang="de-DE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86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lang="de-DE" sz="1600" dirty="0" smtClean="0">
                <a:solidFill>
                  <a:srgbClr val="00386A"/>
                </a:solidFill>
              </a:rPr>
              <a:t>Region, Indikationen, </a:t>
            </a:r>
            <a:br>
              <a:rPr lang="de-DE" sz="1600" dirty="0" smtClean="0">
                <a:solidFill>
                  <a:srgbClr val="00386A"/>
                </a:solidFill>
              </a:rPr>
            </a:br>
            <a:r>
              <a:rPr lang="de-DE" sz="1600" dirty="0" smtClean="0">
                <a:solidFill>
                  <a:srgbClr val="00386A"/>
                </a:solidFill>
              </a:rPr>
              <a:t>Patientengruppen, Akteure)</a:t>
            </a:r>
          </a:p>
          <a:p>
            <a:pPr marL="165100" lvl="1" indent="-174625">
              <a:lnSpc>
                <a:spcPct val="93000"/>
              </a:lnSpc>
              <a:spcAft>
                <a:spcPts val="600"/>
              </a:spcAft>
              <a:buClr>
                <a:srgbClr val="014586"/>
              </a:buClr>
              <a:buSzPct val="115000"/>
              <a:buFont typeface="Wingdings" pitchFamily="2" charset="2"/>
              <a:buChar char="§"/>
            </a:pPr>
            <a:r>
              <a:rPr kumimoji="0" lang="de-DE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86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Präzise</a:t>
            </a:r>
            <a:r>
              <a:rPr kumimoji="0" lang="de-DE" sz="1600" b="0" i="0" u="none" strike="noStrike" kern="1200" cap="none" spc="0" normalizeH="0" noProof="0" dirty="0" smtClean="0">
                <a:ln>
                  <a:noFill/>
                </a:ln>
                <a:solidFill>
                  <a:srgbClr val="00386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Definition Versorgungsdefizit/ Ziele der Versorgungsverbesserung</a:t>
            </a:r>
          </a:p>
          <a:p>
            <a:pPr marL="165100" lvl="1" indent="-174625">
              <a:lnSpc>
                <a:spcPct val="93000"/>
              </a:lnSpc>
              <a:spcAft>
                <a:spcPts val="600"/>
              </a:spcAft>
              <a:buClr>
                <a:srgbClr val="014586"/>
              </a:buClr>
              <a:buSzPct val="115000"/>
              <a:buFont typeface="Wingdings" pitchFamily="2" charset="2"/>
              <a:buChar char="§"/>
            </a:pPr>
            <a:r>
              <a:rPr lang="de-DE" sz="1600" baseline="0" dirty="0" smtClean="0">
                <a:solidFill>
                  <a:srgbClr val="00386A"/>
                </a:solidFill>
              </a:rPr>
              <a:t>Erstellung</a:t>
            </a:r>
            <a:r>
              <a:rPr lang="de-DE" sz="1600" dirty="0" smtClean="0">
                <a:solidFill>
                  <a:srgbClr val="00386A"/>
                </a:solidFill>
              </a:rPr>
              <a:t> Mengengerüste; Kosten-Nutzen-Betrachtung</a:t>
            </a:r>
          </a:p>
          <a:p>
            <a:pPr marL="165100" lvl="1" indent="-174625">
              <a:lnSpc>
                <a:spcPct val="93000"/>
              </a:lnSpc>
              <a:spcAft>
                <a:spcPts val="600"/>
              </a:spcAft>
              <a:buClr>
                <a:srgbClr val="014586"/>
              </a:buClr>
              <a:buSzPct val="115000"/>
              <a:buFont typeface="Wingdings" pitchFamily="2" charset="2"/>
              <a:buChar char="§"/>
            </a:pPr>
            <a:r>
              <a:rPr lang="de-DE" sz="1600" dirty="0" smtClean="0">
                <a:solidFill>
                  <a:srgbClr val="00386A"/>
                </a:solidFill>
              </a:rPr>
              <a:t>Evaluationskonzept</a:t>
            </a:r>
          </a:p>
        </p:txBody>
      </p:sp>
      <p:sp>
        <p:nvSpPr>
          <p:cNvPr id="12" name="Split 55635042968021051681"/>
          <p:cNvSpPr txBox="1">
            <a:spLocks/>
          </p:cNvSpPr>
          <p:nvPr/>
        </p:nvSpPr>
        <p:spPr>
          <a:xfrm>
            <a:off x="323850" y="3747584"/>
            <a:ext cx="4248150" cy="183364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174625" marR="0" lvl="1" indent="-174625" algn="l" defTabSz="9144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600"/>
              </a:spcAft>
              <a:buClr>
                <a:srgbClr val="014586"/>
              </a:buClr>
              <a:buSzPct val="115000"/>
              <a:tabLst/>
              <a:defRPr/>
            </a:pPr>
            <a:r>
              <a:rPr kumimoji="0" lang="de-DE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86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Organisation</a:t>
            </a:r>
          </a:p>
          <a:p>
            <a:pPr marL="174625" marR="0" lvl="1" indent="-174625" algn="l" defTabSz="9144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600"/>
              </a:spcAft>
              <a:buClr>
                <a:srgbClr val="014586"/>
              </a:buClr>
              <a:buSzPct val="115000"/>
              <a:buFont typeface="Wingdings" pitchFamily="2" charset="2"/>
              <a:buChar char="§"/>
              <a:tabLst/>
              <a:defRPr/>
            </a:pPr>
            <a:r>
              <a:rPr kumimoji="0" lang="de-DE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86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Partner vermutlich</a:t>
            </a:r>
            <a:r>
              <a:rPr kumimoji="0" lang="de-DE" sz="1600" b="0" i="0" u="none" strike="noStrike" kern="1200" cap="none" spc="0" normalizeH="0" noProof="0" dirty="0" smtClean="0">
                <a:ln>
                  <a:noFill/>
                </a:ln>
                <a:solidFill>
                  <a:srgbClr val="00386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vorab</a:t>
            </a:r>
            <a:br>
              <a:rPr kumimoji="0" lang="de-DE" sz="1600" b="0" i="0" u="none" strike="noStrike" kern="1200" cap="none" spc="0" normalizeH="0" noProof="0" dirty="0" smtClean="0">
                <a:ln>
                  <a:noFill/>
                </a:ln>
                <a:solidFill>
                  <a:srgbClr val="00386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de-DE" sz="1600" b="0" i="0" u="none" strike="noStrike" kern="1200" cap="none" spc="0" normalizeH="0" noProof="0" dirty="0" smtClean="0">
                <a:ln>
                  <a:noFill/>
                </a:ln>
                <a:solidFill>
                  <a:srgbClr val="00386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auszuwählen</a:t>
            </a:r>
          </a:p>
          <a:p>
            <a:pPr marL="174625" marR="0" lvl="1" indent="-174625" algn="l" defTabSz="9144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600"/>
              </a:spcAft>
              <a:buClr>
                <a:srgbClr val="014586"/>
              </a:buClr>
              <a:buSzPct val="115000"/>
              <a:buFont typeface="Wingdings" pitchFamily="2" charset="2"/>
              <a:buChar char="§"/>
              <a:tabLst/>
              <a:defRPr/>
            </a:pPr>
            <a:r>
              <a:rPr lang="de-DE" sz="1600" baseline="0" dirty="0" smtClean="0">
                <a:solidFill>
                  <a:srgbClr val="00386A"/>
                </a:solidFill>
              </a:rPr>
              <a:t>Konsortien</a:t>
            </a:r>
            <a:r>
              <a:rPr lang="de-DE" sz="1600" dirty="0" smtClean="0">
                <a:solidFill>
                  <a:srgbClr val="00386A"/>
                </a:solidFill>
              </a:rPr>
              <a:t> aus Kasse(n) und Leistungserbringern, ggf. weitere Partner</a:t>
            </a:r>
          </a:p>
          <a:p>
            <a:pPr marL="174625" marR="0" lvl="1" indent="-174625" algn="l" defTabSz="9144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600"/>
              </a:spcAft>
              <a:buClr>
                <a:srgbClr val="014586"/>
              </a:buClr>
              <a:buSzPct val="115000"/>
              <a:buFont typeface="Wingdings" pitchFamily="2" charset="2"/>
              <a:buChar char="§"/>
              <a:tabLst/>
              <a:defRPr/>
            </a:pPr>
            <a:r>
              <a:rPr kumimoji="0" lang="de-DE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86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Governan</a:t>
            </a:r>
            <a:r>
              <a:rPr lang="de-DE" sz="1600" dirty="0" err="1" smtClean="0">
                <a:solidFill>
                  <a:srgbClr val="00386A"/>
                </a:solidFill>
              </a:rPr>
              <a:t>ce</a:t>
            </a:r>
            <a:r>
              <a:rPr lang="de-DE" sz="1600" dirty="0" smtClean="0">
                <a:solidFill>
                  <a:srgbClr val="00386A"/>
                </a:solidFill>
              </a:rPr>
              <a:t> und Zeitplan</a:t>
            </a:r>
            <a:endParaRPr kumimoji="0" lang="de-DE" sz="1600" b="0" i="0" u="none" strike="noStrike" kern="1200" cap="none" spc="0" normalizeH="0" baseline="0" noProof="0" dirty="0" smtClean="0">
              <a:ln>
                <a:noFill/>
              </a:ln>
              <a:solidFill>
                <a:srgbClr val="00386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Split 55635042968021051681"/>
          <p:cNvSpPr txBox="1">
            <a:spLocks/>
          </p:cNvSpPr>
          <p:nvPr/>
        </p:nvSpPr>
        <p:spPr>
          <a:xfrm>
            <a:off x="4643438" y="3789040"/>
            <a:ext cx="4176712" cy="106978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174625" marR="0" lvl="1" indent="-174625" algn="l" defTabSz="9144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600"/>
              </a:spcAft>
              <a:buClr>
                <a:srgbClr val="014586"/>
              </a:buClr>
              <a:buSzPct val="115000"/>
              <a:tabLst/>
              <a:defRPr/>
            </a:pPr>
            <a:r>
              <a:rPr kumimoji="0" lang="de-DE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86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Antragstellung</a:t>
            </a:r>
          </a:p>
          <a:p>
            <a:pPr marL="165100" lvl="1" indent="-174625">
              <a:lnSpc>
                <a:spcPct val="93000"/>
              </a:lnSpc>
              <a:spcAft>
                <a:spcPts val="600"/>
              </a:spcAft>
              <a:buClr>
                <a:srgbClr val="014586"/>
              </a:buClr>
              <a:buSzPct val="115000"/>
              <a:buFont typeface="Wingdings" pitchFamily="2" charset="2"/>
              <a:buChar char="§"/>
            </a:pPr>
            <a:r>
              <a:rPr kumimoji="0" lang="de-DE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86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Beachtung formaler </a:t>
            </a:r>
            <a:br>
              <a:rPr kumimoji="0" lang="de-DE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86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de-DE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86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Kriterien &amp; Antragsfristen</a:t>
            </a:r>
          </a:p>
          <a:p>
            <a:pPr marL="165100" lvl="1" indent="-174625">
              <a:lnSpc>
                <a:spcPct val="93000"/>
              </a:lnSpc>
              <a:spcAft>
                <a:spcPts val="600"/>
              </a:spcAft>
              <a:buClr>
                <a:srgbClr val="014586"/>
              </a:buClr>
              <a:buSzPct val="115000"/>
              <a:buFont typeface="Wingdings" pitchFamily="2" charset="2"/>
              <a:buChar char="§"/>
            </a:pPr>
            <a:r>
              <a:rPr kumimoji="0" lang="de-DE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86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Qualitätssicherung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98646063"/>
              </p:ext>
            </p:extLst>
          </p:nvPr>
        </p:nvGraphicFramePr>
        <p:xfrm>
          <a:off x="1465" y="1589"/>
          <a:ext cx="146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27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5" y="1589"/>
                        <a:ext cx="1465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de-DE" dirty="0" smtClean="0"/>
              <a:t>Gute Ideen stehen vor mehreren Herausforderungen</a:t>
            </a:r>
            <a:endParaRPr lang="de-DE" dirty="0"/>
          </a:p>
        </p:txBody>
      </p:sp>
      <p:sp>
        <p:nvSpPr>
          <p:cNvPr id="25" name="Textframe 18"/>
          <p:cNvSpPr txBox="1"/>
          <p:nvPr/>
        </p:nvSpPr>
        <p:spPr>
          <a:xfrm>
            <a:off x="323528" y="1268760"/>
            <a:ext cx="2736304" cy="33021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71882" rtlCol="0">
            <a:spAutoFit/>
          </a:bodyPr>
          <a:lstStyle/>
          <a:p>
            <a:pPr>
              <a:lnSpc>
                <a:spcPct val="93000"/>
              </a:lnSpc>
              <a:buClr>
                <a:schemeClr val="tx1"/>
              </a:buClr>
              <a:buSzPct val="100000"/>
            </a:pPr>
            <a:r>
              <a:rPr lang="de-DE" b="1" dirty="0" smtClean="0">
                <a:solidFill>
                  <a:schemeClr val="accent3"/>
                </a:solidFill>
                <a:cs typeface="Arial" pitchFamily="34" charset="0"/>
              </a:rPr>
              <a:t>Herausforderungen</a:t>
            </a:r>
          </a:p>
        </p:txBody>
      </p:sp>
      <p:sp>
        <p:nvSpPr>
          <p:cNvPr id="15" name="RbLeanShape Left U-Shape 15"/>
          <p:cNvSpPr/>
          <p:nvPr/>
        </p:nvSpPr>
        <p:spPr>
          <a:xfrm>
            <a:off x="323528" y="1556018"/>
            <a:ext cx="3960440" cy="4414954"/>
          </a:xfrm>
          <a:custGeom>
            <a:avLst/>
            <a:gdLst>
              <a:gd name="connsiteX0" fmla="*/ 0 w 1270000"/>
              <a:gd name="connsiteY0" fmla="*/ 0 h 3175000"/>
              <a:gd name="connsiteX1" fmla="*/ 1270000 w 1270000"/>
              <a:gd name="connsiteY1" fmla="*/ 0 h 3175000"/>
              <a:gd name="connsiteX2" fmla="*/ 1270000 w 1270000"/>
              <a:gd name="connsiteY2" fmla="*/ 3175000 h 3175000"/>
              <a:gd name="connsiteX3" fmla="*/ 0 w 1270000"/>
              <a:gd name="connsiteY3" fmla="*/ 3175000 h 31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0000" h="3175000">
                <a:moveTo>
                  <a:pt x="0" y="0"/>
                </a:moveTo>
                <a:lnTo>
                  <a:pt x="1270000" y="0"/>
                </a:lnTo>
                <a:lnTo>
                  <a:pt x="1270000" y="3175000"/>
                </a:lnTo>
                <a:lnTo>
                  <a:pt x="0" y="3175000"/>
                </a:lnTo>
              </a:path>
            </a:pathLst>
          </a:custGeom>
          <a:ln w="22225"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0" tIns="89999" rIns="0" bIns="0" rtlCol="0" anchor="t" anchorCtr="0">
            <a:noAutofit/>
          </a:bodyPr>
          <a:lstStyle/>
          <a:p>
            <a:pPr fontAlgn="ctr">
              <a:lnSpc>
                <a:spcPct val="90000"/>
              </a:lnSpc>
            </a:pPr>
            <a:endParaRPr lang="de-DE" sz="1600" dirty="0"/>
          </a:p>
        </p:txBody>
      </p:sp>
      <p:cxnSp>
        <p:nvCxnSpPr>
          <p:cNvPr id="24" name="LeanLine Vertical 635271181790895481"/>
          <p:cNvCxnSpPr/>
          <p:nvPr/>
        </p:nvCxnSpPr>
        <p:spPr>
          <a:xfrm>
            <a:off x="2227594" y="1554272"/>
            <a:ext cx="5981538" cy="0"/>
          </a:xfrm>
          <a:prstGeom prst="line">
            <a:avLst/>
          </a:prstGeom>
          <a:ln w="22225" cmpd="sng"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LeanLine Vertical 635271181790895481"/>
          <p:cNvCxnSpPr>
            <a:cxnSpLocks/>
          </p:cNvCxnSpPr>
          <p:nvPr/>
        </p:nvCxnSpPr>
        <p:spPr>
          <a:xfrm>
            <a:off x="324821" y="2288979"/>
            <a:ext cx="7884311" cy="0"/>
          </a:xfrm>
          <a:prstGeom prst="line">
            <a:avLst/>
          </a:prstGeom>
          <a:ln w="9525" cmpd="sng">
            <a:solidFill>
              <a:schemeClr val="accent3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LeanLine Vertical 635271181790895481"/>
          <p:cNvCxnSpPr>
            <a:cxnSpLocks/>
          </p:cNvCxnSpPr>
          <p:nvPr/>
        </p:nvCxnSpPr>
        <p:spPr>
          <a:xfrm>
            <a:off x="324821" y="3023686"/>
            <a:ext cx="7884311" cy="0"/>
          </a:xfrm>
          <a:prstGeom prst="line">
            <a:avLst/>
          </a:prstGeom>
          <a:ln w="9525" cmpd="sng">
            <a:solidFill>
              <a:schemeClr val="accent3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LeanLine Vertical 635271181790895481"/>
          <p:cNvCxnSpPr>
            <a:cxnSpLocks/>
          </p:cNvCxnSpPr>
          <p:nvPr/>
        </p:nvCxnSpPr>
        <p:spPr>
          <a:xfrm>
            <a:off x="324821" y="3758393"/>
            <a:ext cx="7884311" cy="0"/>
          </a:xfrm>
          <a:prstGeom prst="line">
            <a:avLst/>
          </a:prstGeom>
          <a:ln w="9525" cmpd="sng">
            <a:solidFill>
              <a:schemeClr val="accent3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LeanLine Vertical 635271181790895481"/>
          <p:cNvCxnSpPr>
            <a:cxnSpLocks/>
          </p:cNvCxnSpPr>
          <p:nvPr/>
        </p:nvCxnSpPr>
        <p:spPr>
          <a:xfrm>
            <a:off x="324821" y="4493100"/>
            <a:ext cx="7884311" cy="0"/>
          </a:xfrm>
          <a:prstGeom prst="line">
            <a:avLst/>
          </a:prstGeom>
          <a:ln w="9525" cmpd="sng">
            <a:solidFill>
              <a:schemeClr val="accent3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LeanLine Vertical 635271181790895481"/>
          <p:cNvCxnSpPr>
            <a:cxnSpLocks/>
          </p:cNvCxnSpPr>
          <p:nvPr/>
        </p:nvCxnSpPr>
        <p:spPr>
          <a:xfrm>
            <a:off x="324821" y="5227807"/>
            <a:ext cx="7884311" cy="0"/>
          </a:xfrm>
          <a:prstGeom prst="line">
            <a:avLst/>
          </a:prstGeom>
          <a:ln w="9525" cmpd="sng">
            <a:solidFill>
              <a:schemeClr val="accent3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frame 36"/>
          <p:cNvSpPr txBox="1">
            <a:spLocks/>
          </p:cNvSpPr>
          <p:nvPr/>
        </p:nvSpPr>
        <p:spPr>
          <a:xfrm>
            <a:off x="525752" y="1601897"/>
            <a:ext cx="3614200" cy="49859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0" lvl="1">
              <a:lnSpc>
                <a:spcPct val="90000"/>
              </a:lnSpc>
              <a:spcBef>
                <a:spcPts val="600"/>
              </a:spcBef>
              <a:buSzPct val="100000"/>
            </a:pPr>
            <a:r>
              <a:rPr lang="de-DE" dirty="0" smtClean="0">
                <a:cs typeface="Arial Narrow" pitchFamily="34" charset="0"/>
              </a:rPr>
              <a:t>Klar definierte und messbare Versorgungsverbesserungen</a:t>
            </a:r>
          </a:p>
        </p:txBody>
      </p:sp>
      <p:sp>
        <p:nvSpPr>
          <p:cNvPr id="39" name="Textframe 36"/>
          <p:cNvSpPr txBox="1">
            <a:spLocks/>
          </p:cNvSpPr>
          <p:nvPr/>
        </p:nvSpPr>
        <p:spPr>
          <a:xfrm>
            <a:off x="525752" y="2336604"/>
            <a:ext cx="3542192" cy="24929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0" lvl="1">
              <a:lnSpc>
                <a:spcPct val="90000"/>
              </a:lnSpc>
              <a:spcBef>
                <a:spcPts val="200"/>
              </a:spcBef>
              <a:buSzPct val="100000"/>
            </a:pPr>
            <a:r>
              <a:rPr lang="de-DE" dirty="0" smtClean="0">
                <a:cs typeface="Arial Narrow" pitchFamily="34" charset="0"/>
              </a:rPr>
              <a:t>Ausreichende Projektgröße</a:t>
            </a:r>
            <a:endParaRPr lang="de-DE" dirty="0" smtClean="0">
              <a:cs typeface="Arial" pitchFamily="34" charset="0"/>
            </a:endParaRPr>
          </a:p>
        </p:txBody>
      </p:sp>
      <p:sp>
        <p:nvSpPr>
          <p:cNvPr id="40" name="Textframe 36"/>
          <p:cNvSpPr txBox="1">
            <a:spLocks/>
          </p:cNvSpPr>
          <p:nvPr/>
        </p:nvSpPr>
        <p:spPr>
          <a:xfrm>
            <a:off x="525752" y="3071311"/>
            <a:ext cx="3542192" cy="49859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0" lvl="1">
              <a:lnSpc>
                <a:spcPct val="90000"/>
              </a:lnSpc>
              <a:spcBef>
                <a:spcPts val="200"/>
              </a:spcBef>
              <a:buSzPct val="100000"/>
            </a:pPr>
            <a:r>
              <a:rPr lang="de-DE" dirty="0" smtClean="0">
                <a:cs typeface="Arial Narrow" pitchFamily="34" charset="0"/>
              </a:rPr>
              <a:t>Berücksichtigung des finanziellen Nutzens</a:t>
            </a:r>
          </a:p>
        </p:txBody>
      </p:sp>
      <p:sp>
        <p:nvSpPr>
          <p:cNvPr id="41" name="Textframe 36"/>
          <p:cNvSpPr txBox="1">
            <a:spLocks/>
          </p:cNvSpPr>
          <p:nvPr/>
        </p:nvSpPr>
        <p:spPr>
          <a:xfrm>
            <a:off x="525752" y="3806018"/>
            <a:ext cx="3542192" cy="49859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200"/>
              </a:spcBef>
              <a:buSzPct val="100000"/>
            </a:pPr>
            <a:r>
              <a:rPr lang="de-DE" dirty="0" smtClean="0">
                <a:cs typeface="Arial Narrow" pitchFamily="34" charset="0"/>
              </a:rPr>
              <a:t>Komplexe Verhandlungen mit zahlreichen Partnern</a:t>
            </a:r>
            <a:endParaRPr lang="de-DE" dirty="0" smtClean="0">
              <a:cs typeface="Arial" pitchFamily="34" charset="0"/>
            </a:endParaRPr>
          </a:p>
        </p:txBody>
      </p:sp>
      <p:sp>
        <p:nvSpPr>
          <p:cNvPr id="42" name="Textframe 36"/>
          <p:cNvSpPr txBox="1">
            <a:spLocks/>
          </p:cNvSpPr>
          <p:nvPr/>
        </p:nvSpPr>
        <p:spPr>
          <a:xfrm>
            <a:off x="525752" y="4540725"/>
            <a:ext cx="3542192" cy="77354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ct val="100000"/>
            </a:pPr>
            <a:r>
              <a:rPr lang="de-DE" dirty="0" smtClean="0">
                <a:cs typeface="Arial" pitchFamily="34" charset="0"/>
              </a:rPr>
              <a:t>Technik, insbes. Kommunikation </a:t>
            </a:r>
          </a:p>
          <a:p>
            <a:pPr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ct val="100000"/>
            </a:pPr>
            <a:endParaRPr lang="de-DE" dirty="0" smtClean="0">
              <a:cs typeface="Arial" pitchFamily="34" charset="0"/>
            </a:endParaRPr>
          </a:p>
        </p:txBody>
      </p:sp>
      <p:sp>
        <p:nvSpPr>
          <p:cNvPr id="43" name="Textframe 36"/>
          <p:cNvSpPr txBox="1">
            <a:spLocks/>
          </p:cNvSpPr>
          <p:nvPr/>
        </p:nvSpPr>
        <p:spPr>
          <a:xfrm>
            <a:off x="525752" y="5275432"/>
            <a:ext cx="3542192" cy="24929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ct val="100000"/>
            </a:pPr>
            <a:r>
              <a:rPr lang="de-DE" dirty="0" smtClean="0">
                <a:cs typeface="Arial" pitchFamily="34" charset="0"/>
              </a:rPr>
              <a:t>Projektorganisation</a:t>
            </a:r>
          </a:p>
        </p:txBody>
      </p:sp>
      <p:sp>
        <p:nvSpPr>
          <p:cNvPr id="26" name="Textframe 18"/>
          <p:cNvSpPr txBox="1"/>
          <p:nvPr/>
        </p:nvSpPr>
        <p:spPr>
          <a:xfrm>
            <a:off x="4643436" y="1268760"/>
            <a:ext cx="2592860" cy="33021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71882" rtlCol="0">
            <a:spAutoFit/>
          </a:bodyPr>
          <a:lstStyle/>
          <a:p>
            <a:pPr>
              <a:lnSpc>
                <a:spcPct val="93000"/>
              </a:lnSpc>
              <a:buClr>
                <a:schemeClr val="tx1"/>
              </a:buClr>
              <a:buSzPct val="100000"/>
            </a:pPr>
            <a:r>
              <a:rPr lang="de-DE" b="1" dirty="0" smtClean="0">
                <a:cs typeface="Arial" pitchFamily="34" charset="0"/>
              </a:rPr>
              <a:t>Handlungsansätze</a:t>
            </a:r>
          </a:p>
        </p:txBody>
      </p:sp>
      <p:sp>
        <p:nvSpPr>
          <p:cNvPr id="44" name="Textframe 18"/>
          <p:cNvSpPr txBox="1">
            <a:spLocks/>
          </p:cNvSpPr>
          <p:nvPr/>
        </p:nvSpPr>
        <p:spPr>
          <a:xfrm>
            <a:off x="4674910" y="1601897"/>
            <a:ext cx="3541180" cy="49859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0" lvl="1">
              <a:lnSpc>
                <a:spcPct val="90000"/>
              </a:lnSpc>
              <a:spcBef>
                <a:spcPts val="200"/>
              </a:spcBef>
              <a:buSzPct val="100000"/>
            </a:pPr>
            <a:r>
              <a:rPr lang="de-DE" b="0" dirty="0" smtClean="0">
                <a:cs typeface="Arial" pitchFamily="34" charset="0"/>
              </a:rPr>
              <a:t>Evaluationskonzept von Anfang an mitdenken</a:t>
            </a:r>
          </a:p>
        </p:txBody>
      </p:sp>
      <p:sp>
        <p:nvSpPr>
          <p:cNvPr id="45" name="Textframe 18"/>
          <p:cNvSpPr txBox="1">
            <a:spLocks/>
          </p:cNvSpPr>
          <p:nvPr/>
        </p:nvSpPr>
        <p:spPr>
          <a:xfrm>
            <a:off x="4674910" y="2336604"/>
            <a:ext cx="3541180" cy="49859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0" lvl="1">
              <a:lnSpc>
                <a:spcPct val="90000"/>
              </a:lnSpc>
              <a:spcBef>
                <a:spcPts val="200"/>
              </a:spcBef>
              <a:buSzPct val="100000"/>
            </a:pPr>
            <a:r>
              <a:rPr lang="de-DE" dirty="0" smtClean="0">
                <a:cs typeface="Arial Narrow" pitchFamily="34" charset="0"/>
              </a:rPr>
              <a:t>Sorgfältiges </a:t>
            </a:r>
            <a:r>
              <a:rPr lang="de-DE" dirty="0" err="1" smtClean="0">
                <a:cs typeface="Arial Narrow" pitchFamily="34" charset="0"/>
              </a:rPr>
              <a:t>Scoping</a:t>
            </a:r>
            <a:r>
              <a:rPr lang="de-DE" dirty="0" smtClean="0">
                <a:cs typeface="Arial Narrow" pitchFamily="34" charset="0"/>
              </a:rPr>
              <a:t> nach Indikation, Region, Beteiligten</a:t>
            </a:r>
          </a:p>
        </p:txBody>
      </p:sp>
      <p:sp>
        <p:nvSpPr>
          <p:cNvPr id="46" name="Textframe 18"/>
          <p:cNvSpPr txBox="1">
            <a:spLocks/>
          </p:cNvSpPr>
          <p:nvPr/>
        </p:nvSpPr>
        <p:spPr>
          <a:xfrm>
            <a:off x="4674910" y="3071311"/>
            <a:ext cx="3541180" cy="49859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0" lvl="1">
              <a:lnSpc>
                <a:spcPct val="90000"/>
              </a:lnSpc>
              <a:spcBef>
                <a:spcPts val="200"/>
              </a:spcBef>
              <a:buSzPct val="100000"/>
            </a:pPr>
            <a:r>
              <a:rPr lang="de-DE" dirty="0" smtClean="0">
                <a:cs typeface="Arial" pitchFamily="34" charset="0"/>
              </a:rPr>
              <a:t>Wirtschaftlichkeit schon in die Projektauswahl einbeziehen</a:t>
            </a:r>
            <a:endParaRPr lang="de-DE" b="0" dirty="0" smtClean="0">
              <a:cs typeface="Arial" pitchFamily="34" charset="0"/>
            </a:endParaRPr>
          </a:p>
        </p:txBody>
      </p:sp>
      <p:sp>
        <p:nvSpPr>
          <p:cNvPr id="47" name="Textframe 18"/>
          <p:cNvSpPr txBox="1">
            <a:spLocks/>
          </p:cNvSpPr>
          <p:nvPr/>
        </p:nvSpPr>
        <p:spPr>
          <a:xfrm>
            <a:off x="4674910" y="3806018"/>
            <a:ext cx="3541180" cy="49859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0" lvl="1">
              <a:lnSpc>
                <a:spcPct val="90000"/>
              </a:lnSpc>
              <a:spcBef>
                <a:spcPts val="200"/>
              </a:spcBef>
              <a:buSzPct val="100000"/>
            </a:pPr>
            <a:r>
              <a:rPr lang="de-DE" dirty="0" smtClean="0">
                <a:cs typeface="Arial" pitchFamily="34" charset="0"/>
              </a:rPr>
              <a:t>So früh wie möglich alle Akteure einbeziehen</a:t>
            </a:r>
          </a:p>
        </p:txBody>
      </p:sp>
      <p:sp>
        <p:nvSpPr>
          <p:cNvPr id="48" name="Textframe 18"/>
          <p:cNvSpPr txBox="1">
            <a:spLocks/>
          </p:cNvSpPr>
          <p:nvPr/>
        </p:nvSpPr>
        <p:spPr>
          <a:xfrm>
            <a:off x="4674910" y="4540725"/>
            <a:ext cx="3541180" cy="77354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0" lvl="1">
              <a:lnSpc>
                <a:spcPct val="90000"/>
              </a:lnSpc>
              <a:spcBef>
                <a:spcPts val="200"/>
              </a:spcBef>
              <a:buSzPct val="100000"/>
            </a:pPr>
            <a:r>
              <a:rPr lang="de-DE" dirty="0" smtClean="0">
                <a:cs typeface="Arial Narrow" pitchFamily="34" charset="0"/>
              </a:rPr>
              <a:t>Technikpartner an Bord nehmen</a:t>
            </a:r>
          </a:p>
          <a:p>
            <a:pPr marL="120686" lvl="1" indent="-120686">
              <a:lnSpc>
                <a:spcPct val="90000"/>
              </a:lnSpc>
              <a:spcBef>
                <a:spcPts val="200"/>
              </a:spcBef>
              <a:buSzPct val="100000"/>
            </a:pPr>
            <a:endParaRPr lang="de-DE" b="0" dirty="0" smtClean="0">
              <a:cs typeface="Arial" pitchFamily="34" charset="0"/>
            </a:endParaRPr>
          </a:p>
        </p:txBody>
      </p:sp>
      <p:sp>
        <p:nvSpPr>
          <p:cNvPr id="49" name="Textframe 18"/>
          <p:cNvSpPr txBox="1">
            <a:spLocks/>
          </p:cNvSpPr>
          <p:nvPr/>
        </p:nvSpPr>
        <p:spPr>
          <a:xfrm>
            <a:off x="4674910" y="5275432"/>
            <a:ext cx="3541180" cy="49859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0" lvl="1">
              <a:lnSpc>
                <a:spcPct val="90000"/>
              </a:lnSpc>
              <a:spcBef>
                <a:spcPts val="200"/>
              </a:spcBef>
              <a:buSzPct val="100000"/>
            </a:pPr>
            <a:r>
              <a:rPr lang="de-DE" b="0" dirty="0" smtClean="0">
                <a:cs typeface="Arial" pitchFamily="34" charset="0"/>
              </a:rPr>
              <a:t>Entscheidungsstrukturen definieren</a:t>
            </a:r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323528" y="1597626"/>
            <a:ext cx="166154" cy="648000"/>
          </a:xfrm>
          <a:prstGeom prst="rect">
            <a:avLst/>
          </a:prstGeom>
          <a:solidFill>
            <a:srgbClr val="BFBECA"/>
          </a:solidFill>
          <a:ln w="2857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buClr>
                <a:schemeClr val="tx1"/>
              </a:buClr>
              <a:buSzPct val="100000"/>
            </a:pPr>
            <a:r>
              <a:rPr kumimoji="1" lang="de-DE" sz="1600" b="1" dirty="0" smtClean="0">
                <a:solidFill>
                  <a:srgbClr val="00386A"/>
                </a:solidFill>
              </a:rPr>
              <a:t>1</a:t>
            </a:r>
            <a:endParaRPr kumimoji="1" lang="de-DE" sz="1600" b="1" dirty="0">
              <a:solidFill>
                <a:srgbClr val="00386A"/>
              </a:solidFill>
            </a:endParaRPr>
          </a:p>
        </p:txBody>
      </p:sp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323528" y="2332333"/>
            <a:ext cx="166154" cy="648000"/>
          </a:xfrm>
          <a:prstGeom prst="rect">
            <a:avLst/>
          </a:prstGeom>
          <a:solidFill>
            <a:srgbClr val="BFBECA"/>
          </a:solidFill>
          <a:ln w="2857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buClr>
                <a:schemeClr val="tx1"/>
              </a:buClr>
              <a:buSzPct val="100000"/>
            </a:pPr>
            <a:r>
              <a:rPr kumimoji="1" lang="de-DE" sz="1600" b="1" dirty="0" smtClean="0">
                <a:solidFill>
                  <a:srgbClr val="00386A"/>
                </a:solidFill>
              </a:rPr>
              <a:t>2</a:t>
            </a:r>
            <a:endParaRPr kumimoji="1" lang="de-DE" sz="1600" b="1" dirty="0">
              <a:solidFill>
                <a:srgbClr val="00386A"/>
              </a:solidFill>
            </a:endParaRPr>
          </a:p>
        </p:txBody>
      </p:sp>
      <p:sp>
        <p:nvSpPr>
          <p:cNvPr id="55" name="Rectangle 54"/>
          <p:cNvSpPr>
            <a:spLocks noChangeArrowheads="1"/>
          </p:cNvSpPr>
          <p:nvPr/>
        </p:nvSpPr>
        <p:spPr bwMode="auto">
          <a:xfrm>
            <a:off x="323528" y="3067040"/>
            <a:ext cx="166154" cy="648000"/>
          </a:xfrm>
          <a:prstGeom prst="rect">
            <a:avLst/>
          </a:prstGeom>
          <a:solidFill>
            <a:srgbClr val="BFBECA"/>
          </a:solidFill>
          <a:ln w="2857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buClr>
                <a:schemeClr val="tx1"/>
              </a:buClr>
              <a:buSzPct val="100000"/>
            </a:pPr>
            <a:r>
              <a:rPr kumimoji="1" lang="de-DE" sz="1600" b="1" dirty="0" smtClean="0">
                <a:solidFill>
                  <a:srgbClr val="00386A"/>
                </a:solidFill>
              </a:rPr>
              <a:t>3</a:t>
            </a:r>
            <a:endParaRPr kumimoji="1" lang="de-DE" sz="1600" b="1" dirty="0">
              <a:solidFill>
                <a:srgbClr val="00386A"/>
              </a:solidFill>
            </a:endParaRP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323528" y="3801747"/>
            <a:ext cx="166154" cy="648000"/>
          </a:xfrm>
          <a:prstGeom prst="rect">
            <a:avLst/>
          </a:prstGeom>
          <a:solidFill>
            <a:srgbClr val="BFBECA"/>
          </a:solidFill>
          <a:ln w="2857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buClr>
                <a:schemeClr val="tx1"/>
              </a:buClr>
              <a:buSzPct val="100000"/>
            </a:pPr>
            <a:r>
              <a:rPr kumimoji="1" lang="de-DE" sz="1600" b="1" dirty="0" smtClean="0">
                <a:solidFill>
                  <a:srgbClr val="00386A"/>
                </a:solidFill>
              </a:rPr>
              <a:t>4</a:t>
            </a:r>
            <a:endParaRPr kumimoji="1" lang="de-DE" sz="1600" b="1" dirty="0">
              <a:solidFill>
                <a:srgbClr val="00386A"/>
              </a:solidFill>
            </a:endParaRPr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323528" y="4536454"/>
            <a:ext cx="166154" cy="648000"/>
          </a:xfrm>
          <a:prstGeom prst="rect">
            <a:avLst/>
          </a:prstGeom>
          <a:solidFill>
            <a:srgbClr val="BFBECA"/>
          </a:solidFill>
          <a:ln w="2857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buClr>
                <a:schemeClr val="tx1"/>
              </a:buClr>
              <a:buSzPct val="100000"/>
            </a:pPr>
            <a:r>
              <a:rPr kumimoji="1" lang="de-DE" sz="1600" b="1" dirty="0" smtClean="0">
                <a:solidFill>
                  <a:srgbClr val="00386A"/>
                </a:solidFill>
              </a:rPr>
              <a:t>5</a:t>
            </a:r>
            <a:endParaRPr kumimoji="1" lang="de-DE" sz="1600" b="1" dirty="0">
              <a:solidFill>
                <a:srgbClr val="00386A"/>
              </a:solidFill>
            </a:endParaRPr>
          </a:p>
        </p:txBody>
      </p: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323528" y="5271160"/>
            <a:ext cx="166154" cy="648000"/>
          </a:xfrm>
          <a:prstGeom prst="rect">
            <a:avLst/>
          </a:prstGeom>
          <a:solidFill>
            <a:srgbClr val="BFBECA"/>
          </a:solidFill>
          <a:ln w="2857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buClr>
                <a:schemeClr val="tx1"/>
              </a:buClr>
              <a:buSzPct val="100000"/>
            </a:pPr>
            <a:r>
              <a:rPr kumimoji="1" lang="de-DE" sz="1600" b="1" dirty="0" smtClean="0">
                <a:solidFill>
                  <a:srgbClr val="00386A"/>
                </a:solidFill>
              </a:rPr>
              <a:t>6</a:t>
            </a:r>
            <a:endParaRPr kumimoji="1" lang="de-DE" sz="1600" b="1" dirty="0">
              <a:solidFill>
                <a:srgbClr val="0038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08588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://www.baederland.de/img/karte/karte-big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491880" y="3933055"/>
            <a:ext cx="2163540" cy="2086819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Warum ist das für Hamburg interessant?</a:t>
            </a:r>
            <a:endParaRPr lang="de-DE" dirty="0"/>
          </a:p>
        </p:txBody>
      </p:sp>
      <p:sp>
        <p:nvSpPr>
          <p:cNvPr id="10" name="Inhaltsplatzhalter 9"/>
          <p:cNvSpPr>
            <a:spLocks noGrp="1"/>
          </p:cNvSpPr>
          <p:nvPr>
            <p:ph sz="quarter" idx="12"/>
          </p:nvPr>
        </p:nvSpPr>
        <p:spPr>
          <a:xfrm>
            <a:off x="323850" y="5805264"/>
            <a:ext cx="8496300" cy="216124"/>
          </a:xfrm>
        </p:spPr>
        <p:txBody>
          <a:bodyPr/>
          <a:lstStyle/>
          <a:p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323850" y="620688"/>
            <a:ext cx="3651962" cy="53860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de-DE" sz="34400" b="1" dirty="0" smtClean="0">
                <a:solidFill>
                  <a:srgbClr val="D0E193"/>
                </a:solidFill>
                <a:latin typeface="Wingdings" pitchFamily="2" charset="2"/>
              </a:rPr>
              <a:t>ü</a:t>
            </a:r>
          </a:p>
        </p:txBody>
      </p:sp>
      <p:sp>
        <p:nvSpPr>
          <p:cNvPr id="12" name="Flussdiagramm: Verbindungsstelle 11"/>
          <p:cNvSpPr/>
          <p:nvPr/>
        </p:nvSpPr>
        <p:spPr>
          <a:xfrm>
            <a:off x="3203848" y="1197099"/>
            <a:ext cx="6264696" cy="4104454"/>
          </a:xfrm>
          <a:prstGeom prst="flowChartConnector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4400" b="1" dirty="0" smtClean="0">
                <a:solidFill>
                  <a:srgbClr val="EF818E"/>
                </a:solidFill>
                <a:latin typeface="Wingdings" pitchFamily="2" charset="2"/>
                <a:sym typeface="Wingdings"/>
              </a:rPr>
              <a:t></a:t>
            </a:r>
            <a:endParaRPr lang="de-DE" sz="34400" b="1" dirty="0" smtClean="0">
              <a:solidFill>
                <a:srgbClr val="EF818E"/>
              </a:solidFill>
              <a:latin typeface="Wingdings" pitchFamily="2" charset="2"/>
            </a:endParaRPr>
          </a:p>
        </p:txBody>
      </p:sp>
      <p:sp>
        <p:nvSpPr>
          <p:cNvPr id="5" name="Inhaltsplatzhalter 8"/>
          <p:cNvSpPr txBox="1">
            <a:spLocks/>
          </p:cNvSpPr>
          <p:nvPr/>
        </p:nvSpPr>
        <p:spPr>
          <a:xfrm>
            <a:off x="4572000" y="2204864"/>
            <a:ext cx="4248150" cy="230460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1" indent="-457200">
              <a:spcBef>
                <a:spcPts val="1080"/>
              </a:spcBef>
              <a:buClr>
                <a:schemeClr val="tx1"/>
              </a:buClr>
              <a:buSzPct val="120000"/>
              <a:buFont typeface="Wingdings" pitchFamily="2" charset="2"/>
              <a:buChar char="§"/>
            </a:pPr>
            <a:r>
              <a:rPr kumimoji="0" lang="de-DE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„Wir wollen unser Geld wiederhaben!“</a:t>
            </a:r>
          </a:p>
          <a:p>
            <a:pPr lvl="1" indent="-457200">
              <a:spcBef>
                <a:spcPts val="1080"/>
              </a:spcBef>
              <a:buClr>
                <a:schemeClr val="tx1"/>
              </a:buClr>
              <a:buSzPct val="120000"/>
              <a:buFont typeface="Wingdings" pitchFamily="2" charset="2"/>
              <a:buChar char="§"/>
            </a:pPr>
            <a:r>
              <a:rPr lang="de-DE" sz="2000" dirty="0" smtClean="0">
                <a:solidFill>
                  <a:srgbClr val="C00000"/>
                </a:solidFill>
              </a:rPr>
              <a:t>„Hamburg muss dabei sein“</a:t>
            </a:r>
            <a:endParaRPr kumimoji="0" lang="de-DE" sz="20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Inhaltsplatzhalter 8"/>
          <p:cNvSpPr>
            <a:spLocks noGrp="1"/>
          </p:cNvSpPr>
          <p:nvPr>
            <p:ph idx="1"/>
          </p:nvPr>
        </p:nvSpPr>
        <p:spPr>
          <a:xfrm>
            <a:off x="323850" y="1484784"/>
            <a:ext cx="4248150" cy="3384723"/>
          </a:xfrm>
        </p:spPr>
        <p:txBody>
          <a:bodyPr/>
          <a:lstStyle/>
          <a:p>
            <a:pPr lvl="1"/>
            <a:r>
              <a:rPr lang="de-DE" dirty="0" smtClean="0"/>
              <a:t>Beseitigung von Schwachstellen in der Versorgung, bspw.</a:t>
            </a:r>
          </a:p>
          <a:p>
            <a:pPr lvl="2"/>
            <a:r>
              <a:rPr lang="de-DE" dirty="0" smtClean="0"/>
              <a:t>Entlassung Reha</a:t>
            </a:r>
          </a:p>
          <a:p>
            <a:pPr lvl="2"/>
            <a:r>
              <a:rPr lang="de-DE" dirty="0" err="1" smtClean="0"/>
              <a:t>Polymedikation</a:t>
            </a:r>
            <a:endParaRPr lang="de-DE" dirty="0" smtClean="0"/>
          </a:p>
          <a:p>
            <a:pPr lvl="2"/>
            <a:r>
              <a:rPr lang="de-DE" dirty="0" smtClean="0"/>
              <a:t>Stadt-Land-Vernetzung</a:t>
            </a:r>
          </a:p>
          <a:p>
            <a:pPr lvl="1"/>
            <a:r>
              <a:rPr lang="de-DE" dirty="0" smtClean="0"/>
              <a:t>Positionierung der Region als Innovator – auch bei Prozessinnovationen</a:t>
            </a:r>
          </a:p>
          <a:p>
            <a:pPr lvl="2"/>
            <a:r>
              <a:rPr lang="de-DE" dirty="0" smtClean="0"/>
              <a:t>Telemedizin</a:t>
            </a:r>
          </a:p>
          <a:p>
            <a:pPr lvl="2"/>
            <a:r>
              <a:rPr lang="de-DE" dirty="0" smtClean="0"/>
              <a:t>Einsatz von Produktinnovationen </a:t>
            </a:r>
            <a:br>
              <a:rPr lang="de-DE" dirty="0" smtClean="0"/>
            </a:br>
            <a:r>
              <a:rPr lang="de-DE" dirty="0" smtClean="0"/>
              <a:t>in der Versorgung</a:t>
            </a:r>
          </a:p>
          <a:p>
            <a:pPr lvl="2"/>
            <a:r>
              <a:rPr lang="de-DE" dirty="0" smtClean="0"/>
              <a:t>…</a:t>
            </a:r>
            <a:endParaRPr lang="de-DE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smtClean="0"/>
              <a:t>IGES Institut</a:t>
            </a:r>
            <a:br>
              <a:rPr lang="de-DE" dirty="0" smtClean="0"/>
            </a:br>
            <a:r>
              <a:rPr lang="de-DE" dirty="0" smtClean="0"/>
              <a:t>Dr. Karsten Neumann</a:t>
            </a:r>
          </a:p>
          <a:p>
            <a:pPr lvl="1"/>
            <a:r>
              <a:rPr lang="de-DE" dirty="0" smtClean="0"/>
              <a:t>www.iges.com</a:t>
            </a:r>
            <a:endParaRPr lang="de-DE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IGES Beratung STANDARD_DE">
  <a:themeElements>
    <a:clrScheme name="IGES Farben">
      <a:dk1>
        <a:srgbClr val="00386A"/>
      </a:dk1>
      <a:lt1>
        <a:srgbClr val="FFFFFF"/>
      </a:lt1>
      <a:dk2>
        <a:srgbClr val="000000"/>
      </a:dk2>
      <a:lt2>
        <a:srgbClr val="A59E91"/>
      </a:lt2>
      <a:accent1>
        <a:srgbClr val="00386A"/>
      </a:accent1>
      <a:accent2>
        <a:srgbClr val="B3CE4F"/>
      </a:accent2>
      <a:accent3>
        <a:srgbClr val="EDA63B"/>
      </a:accent3>
      <a:accent4>
        <a:srgbClr val="BFBECA"/>
      </a:accent4>
      <a:accent5>
        <a:srgbClr val="428CE4"/>
      </a:accent5>
      <a:accent6>
        <a:srgbClr val="BD182D"/>
      </a:accent6>
      <a:hlink>
        <a:srgbClr val="00386A"/>
      </a:hlink>
      <a:folHlink>
        <a:srgbClr val="00386A"/>
      </a:folHlink>
    </a:clrScheme>
    <a:fontScheme name="IGES PPT 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/>
        </a:solidFill>
        <a:ln w="12700">
          <a:noFill/>
        </a:ln>
      </a:spPr>
      <a:bodyPr rtlCol="0" anchor="ctr"/>
      <a:lstStyle>
        <a:defPPr algn="ctr">
          <a:defRPr sz="2000" dirty="0" err="1" smtClean="0">
            <a:solidFill>
              <a:schemeClr val="accen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1">
              <a:lumMod val="50000"/>
            </a:schemeClr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 dirty="0" err="1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IGES Farben">
    <a:dk1>
      <a:srgbClr val="00386A"/>
    </a:dk1>
    <a:lt1>
      <a:srgbClr val="FFFFFF"/>
    </a:lt1>
    <a:dk2>
      <a:srgbClr val="000000"/>
    </a:dk2>
    <a:lt2>
      <a:srgbClr val="A59E91"/>
    </a:lt2>
    <a:accent1>
      <a:srgbClr val="00386A"/>
    </a:accent1>
    <a:accent2>
      <a:srgbClr val="B3CE4F"/>
    </a:accent2>
    <a:accent3>
      <a:srgbClr val="EDA63B"/>
    </a:accent3>
    <a:accent4>
      <a:srgbClr val="CBD3B2"/>
    </a:accent4>
    <a:accent5>
      <a:srgbClr val="428CE4"/>
    </a:accent5>
    <a:accent6>
      <a:srgbClr val="BD182D"/>
    </a:accent6>
    <a:hlink>
      <a:srgbClr val="00386A"/>
    </a:hlink>
    <a:folHlink>
      <a:srgbClr val="00386A"/>
    </a:folHlink>
  </a:clrScheme>
  <a:fontScheme name="IGES Fonts 120612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IGES Beratung STANDARD_DE</Template>
  <TotalTime>0</TotalTime>
  <Words>509</Words>
  <Application>Microsoft Office PowerPoint</Application>
  <PresentationFormat>Bildschirmpräsentation (4:3)</PresentationFormat>
  <Paragraphs>146</Paragraphs>
  <Slides>10</Slides>
  <Notes>4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9" baseType="lpstr">
      <vt:lpstr>ＭＳ Ｐゴシック</vt:lpstr>
      <vt:lpstr>Arial</vt:lpstr>
      <vt:lpstr>Arial Narrow</vt:lpstr>
      <vt:lpstr>Calibri</vt:lpstr>
      <vt:lpstr>Verdana</vt:lpstr>
      <vt:lpstr>Wingdings</vt:lpstr>
      <vt:lpstr>Wingdings 3</vt:lpstr>
      <vt:lpstr>IGES Beratung STANDARD_DE</vt:lpstr>
      <vt:lpstr>think-cell Slide</vt:lpstr>
      <vt:lpstr>Innovationsfonds – neue Impulse für die sektorübergreifende Versorgung in Hamburg?</vt:lpstr>
      <vt:lpstr>PowerPoint-Präsentation</vt:lpstr>
      <vt:lpstr>Der Fonds soll der Entwicklung von Prozessinnovationen dienen</vt:lpstr>
      <vt:lpstr>Zahlreiche Fragen zur Ausgestaltung werden zur Zeit noch diskutiert</vt:lpstr>
      <vt:lpstr>Antragsteller müssen sich auf ein stark formalisiertes Verfahren einstellen</vt:lpstr>
      <vt:lpstr>Echte Innovation entsteht am Ende eines langen Prozesses</vt:lpstr>
      <vt:lpstr>Die Antragstellung für ein Versorgungs-projekt sollte strukturiert erfolgen</vt:lpstr>
      <vt:lpstr>Gute Ideen stehen vor mehreren Herausforderungen</vt:lpstr>
      <vt:lpstr>Warum ist das für Hamburg interessant?</vt:lpstr>
      <vt:lpstr>PowerPoint-Präsentation</vt:lpstr>
    </vt:vector>
  </TitlesOfParts>
  <Company>IGES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Überschrift Titelfolie  maximal zwei Zeilen</dc:title>
  <dc:creator>Victoria Wenzlau</dc:creator>
  <dc:description>Vorlage Praesentation - Kongressvorlage;_x000d_
Version 010;_x000d_
2013-03-04;</dc:description>
  <cp:lastModifiedBy>Kreiss, Stefanie (HAM)</cp:lastModifiedBy>
  <cp:revision>199</cp:revision>
  <dcterms:created xsi:type="dcterms:W3CDTF">2015-09-25T11:46:26Z</dcterms:created>
  <dcterms:modified xsi:type="dcterms:W3CDTF">2015-11-02T08:46:58Z</dcterms:modified>
  <cp:category>Gesundheit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Erstellt von">
    <vt:lpwstr>substance id</vt:lpwstr>
  </property>
  <property fmtid="{D5CDD505-2E9C-101B-9397-08002B2CF9AE}" pid="3" name="Erstellt am">
    <vt:lpwstr>2012-09-25</vt:lpwstr>
  </property>
  <property fmtid="{D5CDD505-2E9C-101B-9397-08002B2CF9AE}" pid="4" name="Bearbeiter">
    <vt:lpwstr>gadamovich | office implementation</vt:lpwstr>
  </property>
  <property fmtid="{D5CDD505-2E9C-101B-9397-08002B2CF9AE}" pid="5" name="Version">
    <vt:lpwstr>010</vt:lpwstr>
  </property>
  <property fmtid="{D5CDD505-2E9C-101B-9397-08002B2CF9AE}" pid="6" name="Version vom">
    <vt:lpwstr>2013-03-04</vt:lpwstr>
  </property>
</Properties>
</file>