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70" r:id="rId2"/>
    <p:sldId id="329" r:id="rId3"/>
    <p:sldId id="330" r:id="rId4"/>
    <p:sldId id="308" r:id="rId5"/>
    <p:sldId id="306" r:id="rId6"/>
    <p:sldId id="331" r:id="rId7"/>
    <p:sldId id="309" r:id="rId8"/>
    <p:sldId id="319" r:id="rId9"/>
    <p:sldId id="310" r:id="rId10"/>
    <p:sldId id="311" r:id="rId11"/>
    <p:sldId id="323" r:id="rId12"/>
    <p:sldId id="313" r:id="rId13"/>
    <p:sldId id="285" r:id="rId14"/>
    <p:sldId id="333" r:id="rId15"/>
    <p:sldId id="304" r:id="rId16"/>
    <p:sldId id="288" r:id="rId17"/>
    <p:sldId id="289" r:id="rId18"/>
    <p:sldId id="286" r:id="rId19"/>
    <p:sldId id="332" r:id="rId20"/>
    <p:sldId id="324" r:id="rId21"/>
    <p:sldId id="325" r:id="rId22"/>
    <p:sldId id="326" r:id="rId23"/>
    <p:sldId id="322" r:id="rId24"/>
    <p:sldId id="259" r:id="rId25"/>
  </p:sldIdLst>
  <p:sldSz cx="11431588" cy="8001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Verdana" panose="020B0604030504040204" pitchFamily="34" charset="0"/>
      <p:regular r:id="rId31"/>
      <p:bold r:id="rId32"/>
      <p:italic r:id="rId33"/>
      <p:boldItalic r:id="rId34"/>
    </p:embeddedFont>
    <p:embeddedFont>
      <p:font typeface="Tahoma" panose="020B0604030504040204" pitchFamily="34" charset="0"/>
      <p:regular r:id="rId35"/>
      <p:bold r:id="rId36"/>
    </p:embeddedFont>
  </p:embeddedFontLst>
  <p:custDataLst>
    <p:tags r:id="rId37"/>
  </p:custDataLst>
  <p:defaultTextStyle>
    <a:defPPr>
      <a:defRPr lang="de-DE"/>
    </a:defPPr>
    <a:lvl1pPr marL="0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55178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10356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65534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20712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75890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31068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86246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41424" algn="l" defTabSz="1110356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69">
          <p15:clr>
            <a:srgbClr val="A4A3A4"/>
          </p15:clr>
        </p15:guide>
        <p15:guide id="2" orient="horz" pos="4901">
          <p15:clr>
            <a:srgbClr val="A4A3A4"/>
          </p15:clr>
        </p15:guide>
        <p15:guide id="3" orient="horz" pos="1462">
          <p15:clr>
            <a:srgbClr val="A4A3A4"/>
          </p15:clr>
        </p15:guide>
        <p15:guide id="4" orient="horz" pos="1250">
          <p15:clr>
            <a:srgbClr val="A4A3A4"/>
          </p15:clr>
        </p15:guide>
        <p15:guide id="5" pos="3601">
          <p15:clr>
            <a:srgbClr val="A4A3A4"/>
          </p15:clr>
        </p15:guide>
        <p15:guide id="6" pos="651">
          <p15:clr>
            <a:srgbClr val="A4A3A4"/>
          </p15:clr>
        </p15:guide>
        <p15:guide id="7" pos="6775">
          <p15:clr>
            <a:srgbClr val="A4A3A4"/>
          </p15:clr>
        </p15:guide>
        <p15:guide id="8" pos="5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. Köster" initials="CK" lastIdx="2" clrIdx="0"/>
  <p:cmAuthor id="1" name="Tobias Herrmann" initials="THe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042F6E"/>
    <a:srgbClr val="CBDFF3"/>
    <a:srgbClr val="004EA8"/>
    <a:srgbClr val="FFAD00"/>
    <a:srgbClr val="53BAEA"/>
    <a:srgbClr val="2452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4596339-0F43-4073-9166-3FC5DA1AD32F}">
  <a:tblStyle styleId="{C4596339-0F43-4073-9166-3FC5DA1AD32F}" styleName="AQUA-Stil 1">
    <a:tblBg>
      <a:fill>
        <a:noFill/>
      </a:fill>
    </a:tblBg>
    <a:wholeTbl>
      <a:tcTxStyle>
        <a:srgbClr val="042F6E"/>
      </a:tcTxStyle>
      <a:tcStyle>
        <a:tcBdr/>
      </a:tcStyle>
    </a:wholeTbl>
    <a:band1H>
      <a:tcStyle>
        <a:tcBdr>
          <a:left>
            <a:ln>
              <a:solidFill>
                <a:srgbClr val="BFBFBF"/>
              </a:solidFill>
            </a:ln>
          </a:left>
          <a:right>
            <a:ln>
              <a:solidFill>
                <a:srgbClr val="BFBFBF"/>
              </a:solidFill>
            </a:ln>
          </a:right>
          <a:bottom>
            <a:ln>
              <a:solidFill>
                <a:srgbClr val="BFBFBF"/>
              </a:solidFill>
            </a:ln>
          </a:bottom>
          <a:insideV>
            <a:ln>
              <a:solidFill>
                <a:srgbClr val="BFBFBF"/>
              </a:solidFill>
            </a:ln>
          </a:insideV>
        </a:tcBdr>
        <a:fill>
          <a:solidFill>
            <a:srgbClr val="D9D9D9"/>
          </a:solidFill>
        </a:fill>
      </a:tcStyle>
    </a:band1H>
    <a:band2H>
      <a:tcStyle>
        <a:tcBdr>
          <a:left>
            <a:ln>
              <a:solidFill>
                <a:srgbClr val="BFBFBF"/>
              </a:solidFill>
            </a:ln>
          </a:left>
          <a:right>
            <a:ln>
              <a:solidFill>
                <a:srgbClr val="BFBFBF"/>
              </a:solidFill>
            </a:ln>
          </a:right>
          <a:bottom>
            <a:ln>
              <a:solidFill>
                <a:srgbClr val="D2D2D2"/>
              </a:solidFill>
            </a:ln>
          </a:bottom>
          <a:insideV>
            <a:ln>
              <a:solidFill>
                <a:srgbClr val="D2D2D2"/>
              </a:solidFill>
            </a:ln>
          </a:insideV>
        </a:tcBdr>
        <a:fill>
          <a:solidFill>
            <a:srgbClr val="F2F2F2"/>
          </a:solidFill>
        </a:fill>
      </a:tcStyle>
    </a:band2H>
    <a:firstRow>
      <a:tcTxStyle b="on">
        <a:srgbClr val="FFFFFF"/>
      </a:tcTxStyle>
      <a:tcStyle>
        <a:tcBdr>
          <a:left>
            <a:ln>
              <a:solidFill>
                <a:srgbClr val="009EDF"/>
              </a:solidFill>
            </a:ln>
          </a:left>
          <a:right>
            <a:ln>
              <a:solidFill>
                <a:srgbClr val="009EDF"/>
              </a:solidFill>
            </a:ln>
          </a:right>
          <a:top>
            <a:ln>
              <a:solidFill>
                <a:srgbClr val="009EDF"/>
              </a:solidFill>
            </a:ln>
          </a:top>
          <a:bottom>
            <a:ln>
              <a:solidFill>
                <a:srgbClr val="BFBFBF"/>
              </a:solidFill>
            </a:ln>
          </a:bottom>
          <a:insideV>
            <a:ln>
              <a:solidFill>
                <a:srgbClr val="9FDAF3"/>
              </a:solidFill>
            </a:ln>
          </a:insideV>
        </a:tcBdr>
        <a:fill>
          <a:solidFill>
            <a:srgbClr val="009EDF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75307" autoAdjust="0"/>
  </p:normalViewPr>
  <p:slideViewPr>
    <p:cSldViewPr showGuides="1">
      <p:cViewPr varScale="1">
        <p:scale>
          <a:sx n="75" d="100"/>
          <a:sy n="75" d="100"/>
        </p:scale>
        <p:origin x="1596" y="66"/>
      </p:cViewPr>
      <p:guideLst>
        <p:guide orient="horz" pos="1069"/>
        <p:guide orient="horz" pos="4901"/>
        <p:guide orient="horz" pos="1462"/>
        <p:guide orient="horz" pos="1250"/>
        <p:guide pos="3601"/>
        <p:guide pos="651"/>
        <p:guide pos="6775"/>
        <p:guide pos="56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24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tags" Target="tags/tag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381AC-3D00-4F33-8997-9CD1538357FE}" type="datetimeFigureOut">
              <a:rPr lang="de-DE" smtClean="0"/>
              <a:pPr/>
              <a:t>18.11.2016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685800"/>
            <a:ext cx="48990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62DEC-E565-4751-9417-22652E333F5D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6270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55178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10356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65534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20712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75890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31068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86246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41424" algn="l" defTabSz="1110356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945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8221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6870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1015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549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2554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0381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17600" indent="-417600">
              <a:spcAft>
                <a:spcPts val="1200"/>
              </a:spcAft>
            </a:pPr>
            <a:endParaRPr lang="de-DE" sz="14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01429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2481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09035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256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560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268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8381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5365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5475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marL="0" marR="0" indent="0" algn="l" defTabSz="11103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de-D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582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sz="120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2527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562DEC-E565-4751-9417-22652E333F5D}" type="slidenum">
              <a:rPr lang="de-DE" smtClean="0"/>
              <a:pPr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3289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00125" y="1440000"/>
            <a:ext cx="9360000" cy="1260000"/>
          </a:xfrm>
        </p:spPr>
        <p:txBody>
          <a:bodyPr anchor="b"/>
          <a:lstStyle>
            <a:lvl1pPr>
              <a:defRPr>
                <a:solidFill>
                  <a:srgbClr val="042F6E"/>
                </a:solidFill>
              </a:defRPr>
            </a:lvl1pPr>
          </a:lstStyle>
          <a:p>
            <a:r>
              <a:rPr lang="de-DE" dirty="0" smtClean="0"/>
              <a:t>Titel hier eintragen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900000" y="2952000"/>
            <a:ext cx="9360000" cy="972000"/>
          </a:xfrm>
        </p:spPr>
        <p:txBody>
          <a:bodyPr anchor="t">
            <a:normAutofit/>
          </a:bodyPr>
          <a:lstStyle>
            <a:lvl1pPr marL="0" indent="0" algn="l">
              <a:buNone/>
              <a:defRPr sz="3600" b="1">
                <a:solidFill>
                  <a:srgbClr val="042F6E"/>
                </a:solidFill>
              </a:defRPr>
            </a:lvl1pPr>
            <a:lvl2pPr marL="555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10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5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20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5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31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86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4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Untertitel hier eintragen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4320000"/>
            <a:ext cx="9360000" cy="468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de-DE" dirty="0" smtClean="0"/>
              <a:t>Vortragsort, Datum</a:t>
            </a:r>
            <a:endParaRPr lang="de-DE" dirty="0"/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900000" y="5220000"/>
            <a:ext cx="9360000" cy="46800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de-DE" dirty="0" smtClean="0"/>
              <a:t>Vorname Nachname</a:t>
            </a:r>
            <a:endParaRPr lang="de-DE" dirty="0"/>
          </a:p>
        </p:txBody>
      </p:sp>
      <p:cxnSp>
        <p:nvCxnSpPr>
          <p:cNvPr id="15" name="Gerade Verbindung 7"/>
          <p:cNvCxnSpPr>
            <a:cxnSpLocks noChangeShapeType="1"/>
          </p:cNvCxnSpPr>
          <p:nvPr userDrawn="1"/>
        </p:nvCxnSpPr>
        <p:spPr bwMode="auto">
          <a:xfrm>
            <a:off x="1007999" y="2844000"/>
            <a:ext cx="9360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olid"/>
            <a:round/>
            <a:headEnd/>
            <a:tailEnd/>
          </a:ln>
        </p:spPr>
      </p:cxnSp>
      <p:sp>
        <p:nvSpPr>
          <p:cNvPr id="16" name="Rechteck 15"/>
          <p:cNvSpPr/>
          <p:nvPr userDrawn="1"/>
        </p:nvSpPr>
        <p:spPr>
          <a:xfrm>
            <a:off x="10560208" y="7384876"/>
            <a:ext cx="399796" cy="556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1036" tIns="55518" rIns="111036" bIns="55518"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000"/>
            </a:lvl2pPr>
            <a:lvl3pPr>
              <a:defRPr sz="2800"/>
            </a:lvl3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 hier eintragen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25" y="2310001"/>
            <a:ext cx="10081400" cy="528029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Powerpoint-Welle_3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0"/>
            <a:ext cx="5281350" cy="1092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900125" y="840000"/>
            <a:ext cx="10081400" cy="1333500"/>
          </a:xfrm>
          <a:prstGeom prst="rect">
            <a:avLst/>
          </a:prstGeom>
        </p:spPr>
        <p:txBody>
          <a:bodyPr vert="horz" lIns="87430" tIns="87430" rIns="87430" bIns="87430" rtlCol="0" anchor="ctr" anchorCtr="0">
            <a:normAutofit/>
          </a:bodyPr>
          <a:lstStyle/>
          <a:p>
            <a:r>
              <a:rPr lang="de-DE" dirty="0" smtClean="0"/>
              <a:t>Titel hier eintragen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00125" y="2310001"/>
            <a:ext cx="10081400" cy="5280290"/>
          </a:xfrm>
          <a:prstGeom prst="rect">
            <a:avLst/>
          </a:prstGeom>
        </p:spPr>
        <p:txBody>
          <a:bodyPr vert="horz" lIns="111036" tIns="55518" rIns="111036" bIns="55518" rtlCol="0">
            <a:normAutofit/>
          </a:bodyPr>
          <a:lstStyle/>
          <a:p>
            <a:pPr lvl="0"/>
            <a:r>
              <a:rPr lang="de-DE" dirty="0" smtClean="0"/>
              <a:t>Text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 bwMode="auto">
          <a:xfrm>
            <a:off x="8567569" y="7540684"/>
            <a:ext cx="1993925" cy="361234"/>
          </a:xfrm>
          <a:prstGeom prst="rect">
            <a:avLst/>
          </a:prstGeom>
          <a:noFill/>
        </p:spPr>
        <p:txBody>
          <a:bodyPr wrap="none" lIns="87430" tIns="87430" rIns="87430" bIns="87430" anchor="ctr">
            <a:spAutoFit/>
          </a:bodyPr>
          <a:lstStyle/>
          <a:p>
            <a:pPr algn="r" eaLnBrk="0" hangingPunct="0">
              <a:defRPr/>
            </a:pPr>
            <a:r>
              <a:rPr lang="de-DE" sz="1200" dirty="0">
                <a:solidFill>
                  <a:srgbClr val="042F6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© </a:t>
            </a:r>
            <a:r>
              <a:rPr lang="de-DE" sz="1200" dirty="0" smtClean="0">
                <a:solidFill>
                  <a:srgbClr val="042F6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2016 AQUA-Institut GmbH</a:t>
            </a:r>
            <a:endParaRPr lang="de-DE" sz="1200" dirty="0">
              <a:solidFill>
                <a:srgbClr val="042F6E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10396964" y="7555800"/>
            <a:ext cx="630158" cy="2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7430" tIns="87430" rIns="87430" bIns="87430" anchor="t" anchorCtr="0">
            <a:noAutofit/>
          </a:bodyPr>
          <a:lstStyle/>
          <a:p>
            <a:pPr algn="r" defTabSz="1428427">
              <a:lnSpc>
                <a:spcPts val="1457"/>
              </a:lnSpc>
              <a:defRPr/>
            </a:pPr>
            <a:r>
              <a:rPr lang="de-DE" sz="1900" dirty="0" smtClean="0">
                <a:solidFill>
                  <a:srgbClr val="042F6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t> </a:t>
            </a:r>
            <a:fld id="{EC8E9C6B-6483-414C-A842-3A4A7ECF4EB9}" type="slidenum">
              <a:rPr lang="de-DE" sz="1600" smtClean="0">
                <a:solidFill>
                  <a:srgbClr val="042F6E"/>
                </a:solidFill>
                <a:latin typeface="Calibri" pitchFamily="34" charset="0"/>
                <a:ea typeface="Tahoma" pitchFamily="34" charset="0"/>
                <a:cs typeface="Tahoma" pitchFamily="34" charset="0"/>
              </a:rPr>
              <a:pPr algn="r" defTabSz="1428427">
                <a:lnSpc>
                  <a:spcPts val="1457"/>
                </a:lnSpc>
                <a:defRPr/>
              </a:pPr>
              <a:t>‹Nr.›</a:t>
            </a:fld>
            <a:endParaRPr lang="de-DE" sz="1600" dirty="0">
              <a:solidFill>
                <a:srgbClr val="042F6E"/>
              </a:solidFill>
              <a:latin typeface="Calibri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4" r:id="rId3"/>
    <p:sldLayoutId id="2147483655" r:id="rId4"/>
  </p:sldLayoutIdLst>
  <p:txStyles>
    <p:titleStyle>
      <a:lvl1pPr algn="l" defTabSz="1110356" rtl="0" eaLnBrk="1" latinLnBrk="0" hangingPunct="1">
        <a:spcBef>
          <a:spcPct val="0"/>
        </a:spcBef>
        <a:buNone/>
        <a:defRPr sz="3600" b="1" kern="1200">
          <a:solidFill>
            <a:srgbClr val="042F6E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416383" indent="-416383" algn="l" defTabSz="1110356" rtl="0" eaLnBrk="1" latinLnBrk="0" hangingPunct="1">
        <a:spcBef>
          <a:spcPct val="20000"/>
        </a:spcBef>
        <a:buSzPct val="80000"/>
        <a:buFont typeface="Wingdings" pitchFamily="2" charset="2"/>
        <a:buChar char="§"/>
        <a:defRPr sz="3400" kern="1200">
          <a:solidFill>
            <a:srgbClr val="042F6E"/>
          </a:solidFill>
          <a:latin typeface="+mn-lt"/>
          <a:ea typeface="+mn-ea"/>
          <a:cs typeface="+mn-cs"/>
        </a:defRPr>
      </a:lvl1pPr>
      <a:lvl2pPr marL="902164" indent="-346986" algn="l" defTabSz="1110356" rtl="0" eaLnBrk="1" latinLnBrk="0" hangingPunct="1">
        <a:spcBef>
          <a:spcPct val="20000"/>
        </a:spcBef>
        <a:buSzPct val="80000"/>
        <a:buFont typeface="Symbol" pitchFamily="18" charset="2"/>
        <a:buChar char="-"/>
        <a:defRPr sz="3200" kern="1200">
          <a:solidFill>
            <a:srgbClr val="042F6E"/>
          </a:solidFill>
          <a:latin typeface="+mn-lt"/>
          <a:ea typeface="+mn-ea"/>
          <a:cs typeface="+mn-cs"/>
        </a:defRPr>
      </a:lvl2pPr>
      <a:lvl3pPr marL="1387945" indent="-277589" algn="l" defTabSz="1110356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rgbClr val="042F6E"/>
          </a:solidFill>
          <a:latin typeface="+mn-lt"/>
          <a:ea typeface="+mn-ea"/>
          <a:cs typeface="+mn-cs"/>
        </a:defRPr>
      </a:lvl3pPr>
      <a:lvl4pPr marL="1943123" indent="-277589" algn="l" defTabSz="1110356" rtl="0" eaLnBrk="1" latinLnBrk="0" hangingPunct="1">
        <a:spcBef>
          <a:spcPct val="20000"/>
        </a:spcBef>
        <a:buFont typeface="Calibri" pitchFamily="34" charset="0"/>
        <a:buChar char="»"/>
        <a:defRPr sz="2400" kern="1200">
          <a:solidFill>
            <a:srgbClr val="042F6E"/>
          </a:solidFill>
          <a:latin typeface="+mn-lt"/>
          <a:ea typeface="+mn-ea"/>
          <a:cs typeface="+mn-cs"/>
        </a:defRPr>
      </a:lvl4pPr>
      <a:lvl5pPr marL="2498301" indent="-277589" algn="l" defTabSz="1110356" rtl="0" eaLnBrk="1" latinLnBrk="0" hangingPunct="1">
        <a:spcBef>
          <a:spcPct val="20000"/>
        </a:spcBef>
        <a:buFont typeface="Courier New" pitchFamily="49" charset="0"/>
        <a:buChar char="o"/>
        <a:defRPr sz="2400" kern="1200">
          <a:solidFill>
            <a:srgbClr val="042F6E"/>
          </a:solidFill>
          <a:latin typeface="+mn-lt"/>
          <a:ea typeface="+mn-ea"/>
          <a:cs typeface="+mn-cs"/>
        </a:defRPr>
      </a:lvl5pPr>
      <a:lvl6pPr marL="3053479" indent="-277589" algn="l" defTabSz="11103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8657" indent="-277589" algn="l" defTabSz="11103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63835" indent="-277589" algn="l" defTabSz="11103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19013" indent="-277589" algn="l" defTabSz="11103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55178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10356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65534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20712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5890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31068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86246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424" algn="l" defTabSz="111035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5210899" y="7456489"/>
            <a:ext cx="1081238" cy="431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91438" tIns="45718" rIns="91438" bIns="45718"/>
          <a:lstStyle/>
          <a:p>
            <a:pPr eaLnBrk="0" hangingPunct="0"/>
            <a:endParaRPr lang="de-DE"/>
          </a:p>
        </p:txBody>
      </p:sp>
      <p:sp>
        <p:nvSpPr>
          <p:cNvPr id="43" name="Titel 4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Die ambulante Notfallversorgung der Zukunft</a:t>
            </a:r>
            <a:endParaRPr lang="de-DE" dirty="0"/>
          </a:p>
        </p:txBody>
      </p:sp>
      <p:sp>
        <p:nvSpPr>
          <p:cNvPr id="44" name="Untertitel 43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400" dirty="0" smtClean="0"/>
              <a:t>7. Hamburger Gesundheitstreff</a:t>
            </a:r>
          </a:p>
          <a:p>
            <a:r>
              <a:rPr lang="de-DE" sz="2400" dirty="0" smtClean="0"/>
              <a:t>„Wohin im Notfall? Chancen für eine bessere Versorgung“</a:t>
            </a:r>
          </a:p>
        </p:txBody>
      </p:sp>
      <p:sp>
        <p:nvSpPr>
          <p:cNvPr id="45" name="Textplatzhalter 4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Hamburg, 17. November 2016</a:t>
            </a:r>
            <a:endParaRPr lang="de-DE" dirty="0"/>
          </a:p>
        </p:txBody>
      </p:sp>
      <p:sp>
        <p:nvSpPr>
          <p:cNvPr id="58" name="Textplatzhalter 5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 smtClean="0"/>
              <a:t>Christina Köster</a:t>
            </a:r>
            <a:endParaRPr lang="de-DE" dirty="0"/>
          </a:p>
        </p:txBody>
      </p:sp>
      <p:sp>
        <p:nvSpPr>
          <p:cNvPr id="42" name="Text Box 19"/>
          <p:cNvSpPr txBox="1">
            <a:spLocks noChangeArrowheads="1"/>
          </p:cNvSpPr>
          <p:nvPr/>
        </p:nvSpPr>
        <p:spPr bwMode="auto">
          <a:xfrm>
            <a:off x="900126" y="5688000"/>
            <a:ext cx="5400000" cy="5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8" rIns="91438" bIns="45718">
            <a:spAutoFit/>
          </a:bodyPr>
          <a:lstStyle/>
          <a:p>
            <a:r>
              <a:rPr lang="de-DE" sz="1300" dirty="0" smtClean="0">
                <a:solidFill>
                  <a:srgbClr val="042F6E"/>
                </a:solidFill>
              </a:rPr>
              <a:t>AQUA – Institut für angewandte Qualitätsförderung </a:t>
            </a:r>
            <a:br>
              <a:rPr lang="de-DE" sz="1300" dirty="0" smtClean="0">
                <a:solidFill>
                  <a:srgbClr val="042F6E"/>
                </a:solidFill>
              </a:rPr>
            </a:br>
            <a:r>
              <a:rPr lang="de-DE" sz="1300" dirty="0" smtClean="0">
                <a:solidFill>
                  <a:srgbClr val="042F6E"/>
                </a:solidFill>
              </a:rPr>
              <a:t>und Forschung im Gesundheitswesen, Göttingen</a:t>
            </a:r>
          </a:p>
        </p:txBody>
      </p:sp>
      <p:pic>
        <p:nvPicPr>
          <p:cNvPr id="9" name="Grafik 8" descr="AQUA_LOGO_color_m-Titel_rgb_tra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6800" y="7024835"/>
            <a:ext cx="2788965" cy="605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Versorgungssituation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800" dirty="0" smtClean="0"/>
              <a:t>ca. 20-25 Millionen Patienten (Fälle) im Jahr in Notaufnahmen der Krankenhäuser</a:t>
            </a:r>
          </a:p>
          <a:p>
            <a:pPr lvl="1"/>
            <a:r>
              <a:rPr lang="de-DE" sz="2400" dirty="0" smtClean="0"/>
              <a:t>davon ca. 10 Millionen ambulant (Tendenz steigend)</a:t>
            </a:r>
          </a:p>
          <a:p>
            <a:pPr lvl="1"/>
            <a:r>
              <a:rPr lang="de-DE" sz="2400" dirty="0" smtClean="0"/>
              <a:t>Anteil der „Selbstvorsteller“: 37 % (DGINA-Befragung), teilweise deutlich höher</a:t>
            </a:r>
          </a:p>
          <a:p>
            <a:pPr lvl="1"/>
            <a:r>
              <a:rPr lang="de-DE" sz="2400" dirty="0" smtClean="0"/>
              <a:t>Verschiedene Autoren schätzen, dass zwischen 1/3 und 2/3 der Patienten im vertragsärztlichen Bereich behandelt werden könnten</a:t>
            </a:r>
          </a:p>
          <a:p>
            <a:pPr lvl="1">
              <a:buNone/>
            </a:pPr>
            <a:endParaRPr lang="de-DE" sz="2400" dirty="0" smtClean="0"/>
          </a:p>
          <a:p>
            <a:r>
              <a:rPr lang="de-DE" sz="2800" dirty="0" smtClean="0"/>
              <a:t>ca. 8,3 Millionen Patienten (Fälle) im organisierten Notdienst der Vertragsärzte (Stand 2012, Tendenz fallend)</a:t>
            </a:r>
          </a:p>
          <a:p>
            <a:pPr>
              <a:buNone/>
            </a:pPr>
            <a:endParaRPr lang="de-DE" sz="2800" dirty="0" smtClean="0"/>
          </a:p>
          <a:p>
            <a:pPr>
              <a:buNone/>
            </a:pPr>
            <a:r>
              <a:rPr lang="de-DE" sz="2400" dirty="0" smtClean="0">
                <a:sym typeface="Wingdings" pitchFamily="2" charset="2"/>
              </a:rPr>
              <a:t>Hinweis: Datenlage schwierig, unterschiedliche Angaben in verschiedenen 	Studien</a:t>
            </a:r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160819_Notdienst_Allgemein_fin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87602" y="2128292"/>
            <a:ext cx="4053600" cy="506628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Allgemeinärztlich ausgerichtete</a:t>
            </a:r>
            <a:br>
              <a:rPr lang="de-DE" dirty="0" smtClean="0"/>
            </a:br>
            <a:r>
              <a:rPr lang="de-DE" dirty="0" smtClean="0"/>
              <a:t>Notdienstpraxen mit festem Standort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2259410" y="2632348"/>
            <a:ext cx="1800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= im oder am Krankenhaus</a:t>
            </a:r>
          </a:p>
          <a:p>
            <a:endParaRPr lang="de-DE" sz="1800" dirty="0" smtClean="0"/>
          </a:p>
          <a:p>
            <a:r>
              <a:rPr lang="de-DE" sz="1800" dirty="0" smtClean="0"/>
              <a:t>= nicht im oder am Krankenhaus</a:t>
            </a:r>
            <a:endParaRPr lang="de-DE" sz="1800" dirty="0"/>
          </a:p>
        </p:txBody>
      </p:sp>
      <p:sp>
        <p:nvSpPr>
          <p:cNvPr id="14" name="Ellipse 13"/>
          <p:cNvSpPr/>
          <p:nvPr/>
        </p:nvSpPr>
        <p:spPr>
          <a:xfrm>
            <a:off x="1971378" y="2704356"/>
            <a:ext cx="216024" cy="216024"/>
          </a:xfrm>
          <a:prstGeom prst="ellipse">
            <a:avLst/>
          </a:prstGeom>
          <a:solidFill>
            <a:srgbClr val="004EA8"/>
          </a:solidFill>
          <a:ln>
            <a:solidFill>
              <a:srgbClr val="004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Ellipse 14"/>
          <p:cNvSpPr/>
          <p:nvPr/>
        </p:nvSpPr>
        <p:spPr>
          <a:xfrm>
            <a:off x="1971378" y="3568452"/>
            <a:ext cx="216024" cy="216024"/>
          </a:xfrm>
          <a:prstGeom prst="ellipse">
            <a:avLst/>
          </a:prstGeom>
          <a:solidFill>
            <a:srgbClr val="FFAD00"/>
          </a:solidFill>
          <a:ln>
            <a:solidFill>
              <a:srgbClr val="FFA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/>
        </p:nvSpPr>
        <p:spPr>
          <a:xfrm>
            <a:off x="315194" y="7570113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Quelle: AQUA-Institut, eigene Recherche, Stand Juni 2016</a:t>
            </a:r>
            <a:endParaRPr lang="de-DE" sz="1800" dirty="0"/>
          </a:p>
        </p:txBody>
      </p:sp>
      <p:sp>
        <p:nvSpPr>
          <p:cNvPr id="19" name="Textfeld 18"/>
          <p:cNvSpPr txBox="1"/>
          <p:nvPr/>
        </p:nvSpPr>
        <p:spPr>
          <a:xfrm>
            <a:off x="2043386" y="6245522"/>
            <a:ext cx="18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Anzahl Praxen</a:t>
            </a:r>
          </a:p>
          <a:p>
            <a:r>
              <a:rPr lang="de-DE" sz="1800" dirty="0" smtClean="0"/>
              <a:t>      489</a:t>
            </a:r>
          </a:p>
          <a:p>
            <a:r>
              <a:rPr lang="de-DE" sz="1800" dirty="0" smtClean="0"/>
              <a:t>      52</a:t>
            </a:r>
            <a:endParaRPr lang="de-DE" sz="1800" dirty="0"/>
          </a:p>
        </p:txBody>
      </p:sp>
      <p:sp>
        <p:nvSpPr>
          <p:cNvPr id="27" name="Ellipse 26"/>
          <p:cNvSpPr/>
          <p:nvPr/>
        </p:nvSpPr>
        <p:spPr>
          <a:xfrm>
            <a:off x="2115394" y="6592788"/>
            <a:ext cx="216024" cy="216024"/>
          </a:xfrm>
          <a:prstGeom prst="ellipse">
            <a:avLst/>
          </a:prstGeom>
          <a:solidFill>
            <a:srgbClr val="004EA8"/>
          </a:solidFill>
          <a:ln>
            <a:solidFill>
              <a:srgbClr val="004E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Ellipse 27"/>
          <p:cNvSpPr/>
          <p:nvPr/>
        </p:nvSpPr>
        <p:spPr>
          <a:xfrm>
            <a:off x="2115394" y="6880820"/>
            <a:ext cx="216024" cy="216024"/>
          </a:xfrm>
          <a:prstGeom prst="ellipse">
            <a:avLst/>
          </a:prstGeom>
          <a:solidFill>
            <a:srgbClr val="FFAD00"/>
          </a:solidFill>
          <a:ln>
            <a:solidFill>
              <a:srgbClr val="FFA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Methodik für die Analyse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800" dirty="0" smtClean="0"/>
              <a:t>Informationsgrundlage für die Identifizierung der Schwachstellen und Handlungsempfehlungen:</a:t>
            </a:r>
          </a:p>
          <a:p>
            <a:r>
              <a:rPr lang="de-DE" sz="2800" dirty="0" smtClean="0"/>
              <a:t>Durchführung von </a:t>
            </a:r>
            <a:r>
              <a:rPr lang="de-DE" sz="2800" dirty="0" err="1" smtClean="0"/>
              <a:t>Evidenzrecherchen</a:t>
            </a:r>
            <a:endParaRPr lang="de-DE" sz="2800" dirty="0" smtClean="0"/>
          </a:p>
          <a:p>
            <a:r>
              <a:rPr lang="de-DE" sz="2800" dirty="0" smtClean="0"/>
              <a:t>Systematische Literaturrecherchen</a:t>
            </a:r>
          </a:p>
          <a:p>
            <a:r>
              <a:rPr lang="de-DE" sz="2800" dirty="0" smtClean="0"/>
              <a:t>Ergänzende Handrecherchen</a:t>
            </a:r>
          </a:p>
          <a:p>
            <a:pPr>
              <a:buNone/>
            </a:pPr>
            <a:r>
              <a:rPr lang="de-DE" sz="2800" dirty="0" smtClean="0">
                <a:sym typeface="Wingdings" pitchFamily="2" charset="2"/>
              </a:rPr>
              <a:t> insgesamt 149 Quellen im Volltext analysiert</a:t>
            </a:r>
            <a:endParaRPr lang="de-DE" sz="2600" dirty="0" smtClean="0"/>
          </a:p>
          <a:p>
            <a:endParaRPr lang="de-DE" sz="2800" dirty="0" smtClean="0"/>
          </a:p>
          <a:p>
            <a:r>
              <a:rPr lang="de-DE" sz="2800" dirty="0" smtClean="0"/>
              <a:t>Interviews mit 26 Experten, die an der Notfallversorgung beteiligt sind (z.B. niedergelassene Ärzte, Klinikärzte, Vertreter des Rettungsdienstes, Fachgesellschaften, </a:t>
            </a:r>
            <a:r>
              <a:rPr lang="de-DE" sz="2800" dirty="0" err="1" smtClean="0"/>
              <a:t>KVen</a:t>
            </a:r>
            <a:r>
              <a:rPr lang="de-DE" sz="2800" dirty="0" smtClean="0"/>
              <a:t>, Patientenvertretung)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1458" y="2128212"/>
            <a:ext cx="5760720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Schwachstellen in der ambulanten Notfallversorgung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31218" y="2344316"/>
            <a:ext cx="2736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Verschiedene Akteure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532800" y="5727600"/>
            <a:ext cx="3168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Keine Patienten-</a:t>
            </a:r>
          </a:p>
          <a:p>
            <a:r>
              <a:rPr lang="de-DE" dirty="0" err="1" smtClean="0"/>
              <a:t>steuerung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8308082" y="2343600"/>
            <a:ext cx="2907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Sektorale Trennung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8308800" y="5728692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Patient kann sein gesundheitliches Problem nicht richtig einschätzen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31218" y="3784476"/>
            <a:ext cx="2304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Unklare Zuständigkeiten aus Patientensicht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8308082" y="3783600"/>
            <a:ext cx="31235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Lückenhafte oder unattraktiv organisierte vertragsärztliche Strukturen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1458" y="2128212"/>
            <a:ext cx="5760720" cy="576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Schwachstellen in der ambulanten Notfallversorgung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531218" y="2344316"/>
            <a:ext cx="2736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Verschiedene Akteure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32800" y="5727600"/>
            <a:ext cx="31683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Keine Patienten-</a:t>
            </a:r>
          </a:p>
          <a:p>
            <a:r>
              <a:rPr lang="de-DE" dirty="0" err="1" smtClean="0">
                <a:solidFill>
                  <a:schemeClr val="bg1">
                    <a:lumMod val="65000"/>
                  </a:schemeClr>
                </a:solidFill>
              </a:rPr>
              <a:t>steuerung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308082" y="2343600"/>
            <a:ext cx="29074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Sektorale Trennung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308800" y="5728692"/>
            <a:ext cx="30243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Patient kann sein gesundheitliches Problem nicht richtig einschätzen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531218" y="3784476"/>
            <a:ext cx="23042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Unklare Zuständigkeiten aus Patientensicht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8308082" y="3783600"/>
            <a:ext cx="31235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Lückenhafte oder unattraktiv organisierte vertragsärztliche Strukturen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2799470" y="2992388"/>
            <a:ext cx="5832648" cy="32403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smtClean="0"/>
              <a:t>Die Folge:</a:t>
            </a:r>
          </a:p>
          <a:p>
            <a:pPr algn="ctr"/>
            <a:endParaRPr lang="de-DE" sz="2800" dirty="0" smtClean="0"/>
          </a:p>
          <a:p>
            <a:r>
              <a:rPr lang="de-DE" sz="2800" dirty="0" smtClean="0"/>
              <a:t>Steigende Patientenzahlen in den </a:t>
            </a:r>
            <a:r>
              <a:rPr lang="de-DE" sz="2800" b="1" dirty="0" smtClean="0"/>
              <a:t>Notaufnahmen</a:t>
            </a:r>
            <a:r>
              <a:rPr lang="de-DE" sz="2800" dirty="0" smtClean="0"/>
              <a:t> der Krankenhäuser und im </a:t>
            </a:r>
            <a:r>
              <a:rPr lang="de-DE" sz="2800" b="1" dirty="0" smtClean="0"/>
              <a:t>Rettungsdienst</a:t>
            </a:r>
            <a:r>
              <a:rPr lang="de-DE" sz="2800" dirty="0" smtClean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Reaktion auf diese Entwicklungen durch den Gesetzgeber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DE" sz="2800" b="1" dirty="0" smtClean="0">
              <a:sym typeface="Wingdings" pitchFamily="2" charset="2"/>
            </a:endParaRPr>
          </a:p>
          <a:p>
            <a:pPr>
              <a:buNone/>
            </a:pPr>
            <a:r>
              <a:rPr lang="de-DE" sz="2800" b="1" dirty="0" smtClean="0">
                <a:sym typeface="Wingdings" pitchFamily="2" charset="2"/>
              </a:rPr>
              <a:t>Krankenhausstrukturgesetz</a:t>
            </a:r>
            <a:r>
              <a:rPr lang="de-DE" sz="2800" dirty="0" smtClean="0">
                <a:sym typeface="Wingdings" pitchFamily="2" charset="2"/>
              </a:rPr>
              <a:t>:</a:t>
            </a:r>
            <a:endParaRPr lang="de-DE" sz="2800" dirty="0" smtClean="0"/>
          </a:p>
          <a:p>
            <a:pPr marL="92075" indent="-92075">
              <a:buNone/>
            </a:pPr>
            <a:r>
              <a:rPr lang="de-DE" sz="2800" i="1" dirty="0" smtClean="0"/>
              <a:t>„Die Kassenärztlichen Vereinigungen sollen den Notdienst auch durch Kooperation und eine organisatorische Verknüpfung mit zugelassenen Krankenhäusern sicherstellen; hierzu sollen sie entweder </a:t>
            </a:r>
            <a:r>
              <a:rPr lang="de-DE" sz="2800" b="1" i="1" dirty="0" smtClean="0"/>
              <a:t>Notdienstpraxen</a:t>
            </a:r>
            <a:r>
              <a:rPr lang="de-DE" sz="2800" i="1" dirty="0" smtClean="0"/>
              <a:t> in oder an Krankenhäusern einrichten oder Notfallambulanzen der Krankenhäuser unmittelbar in den Notdienst einbinden.“</a:t>
            </a:r>
          </a:p>
          <a:p>
            <a:pPr>
              <a:buNone/>
            </a:pPr>
            <a:r>
              <a:rPr lang="de-DE" sz="2400" dirty="0" smtClean="0">
                <a:sym typeface="Wingdings" pitchFamily="2" charset="2"/>
              </a:rPr>
              <a:t>(§ 75  Abs. 1b SGB V)</a:t>
            </a:r>
            <a:endParaRPr lang="de-DE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Schwachstellen bei den Notdienstpraxen mit festem Standort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25" y="2310001"/>
            <a:ext cx="10081400" cy="2194555"/>
          </a:xfrm>
        </p:spPr>
        <p:txBody>
          <a:bodyPr>
            <a:normAutofit fontScale="77500" lnSpcReduction="20000"/>
          </a:bodyPr>
          <a:lstStyle/>
          <a:p>
            <a:r>
              <a:rPr lang="de-DE" dirty="0" smtClean="0"/>
              <a:t>Lage im Krankenhaus ist häufig „versteckt“, räumlich nicht in der Nähe der Notaufnahme</a:t>
            </a:r>
          </a:p>
          <a:p>
            <a:r>
              <a:rPr lang="de-DE" dirty="0" smtClean="0"/>
              <a:t>Keine standardisierte Einschätzung des Behandlungsbedarfs der Patienten, anhand der die Patienten gesteuert werden</a:t>
            </a:r>
          </a:p>
          <a:p>
            <a:r>
              <a:rPr lang="de-DE" dirty="0" smtClean="0"/>
              <a:t>Große regionale und standortbezogene Unterschiede in den Öffnungszeiten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00000">
            <a:off x="7526644" y="4350059"/>
            <a:ext cx="380047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00000">
            <a:off x="167497" y="4448172"/>
            <a:ext cx="378142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1578" y="4958283"/>
            <a:ext cx="38290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315194" y="7570113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 smtClean="0"/>
              <a:t>Quelle: KV Thüringen</a:t>
            </a:r>
            <a:endParaRPr lang="de-DE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Fragestellungen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de-DE" dirty="0" smtClean="0"/>
              <a:t>Sollen Notdienstpraxen </a:t>
            </a:r>
            <a:r>
              <a:rPr lang="de-DE" b="1" dirty="0" smtClean="0"/>
              <a:t>an allen Krankenhäusern </a:t>
            </a:r>
            <a:r>
              <a:rPr lang="de-DE" dirty="0" smtClean="0"/>
              <a:t>in Deutschland eingerichtet werden? Nach welchen Kriterien erfolgt ggf. die Auswahl?</a:t>
            </a:r>
          </a:p>
          <a:p>
            <a:r>
              <a:rPr lang="de-DE" dirty="0" smtClean="0"/>
              <a:t>Wie sollen die </a:t>
            </a:r>
            <a:r>
              <a:rPr lang="de-DE" b="1" dirty="0" smtClean="0"/>
              <a:t>Kooperationen</a:t>
            </a:r>
            <a:r>
              <a:rPr lang="de-DE" dirty="0" smtClean="0"/>
              <a:t> zwischen den Kassenärztlichen Vereinigungen und den Krankenhäusern ausgestaltet sein?</a:t>
            </a:r>
          </a:p>
          <a:p>
            <a:r>
              <a:rPr lang="de-DE" dirty="0" smtClean="0"/>
              <a:t>Wie sollen die </a:t>
            </a:r>
            <a:r>
              <a:rPr lang="de-DE" b="1" dirty="0" smtClean="0"/>
              <a:t>bereits eingerichteten Notdienstpraxen </a:t>
            </a:r>
            <a:r>
              <a:rPr lang="de-DE" dirty="0" smtClean="0"/>
              <a:t>eingebunden werden?</a:t>
            </a:r>
          </a:p>
          <a:p>
            <a:r>
              <a:rPr lang="de-DE" dirty="0" smtClean="0"/>
              <a:t>Wie sollen die </a:t>
            </a:r>
            <a:r>
              <a:rPr lang="de-DE" b="1" dirty="0" smtClean="0"/>
              <a:t>Patienten</a:t>
            </a:r>
            <a:r>
              <a:rPr lang="de-DE" dirty="0" smtClean="0"/>
              <a:t> über diese neuen Entwicklungen </a:t>
            </a:r>
            <a:r>
              <a:rPr lang="de-DE" b="1" dirty="0" smtClean="0"/>
              <a:t>informiert</a:t>
            </a:r>
            <a:r>
              <a:rPr lang="de-DE" dirty="0" smtClean="0"/>
              <a:t> werden?</a:t>
            </a:r>
          </a:p>
          <a:p>
            <a:r>
              <a:rPr lang="de-DE" dirty="0" smtClean="0"/>
              <a:t>Welche </a:t>
            </a:r>
            <a:r>
              <a:rPr lang="de-DE" b="1" dirty="0" smtClean="0"/>
              <a:t>weiteren Maßnahmen </a:t>
            </a:r>
            <a:r>
              <a:rPr lang="de-DE" dirty="0" smtClean="0"/>
              <a:t>sind notwendig, um eine gute ambulante Notfallversorgung sicherzustellen?</a:t>
            </a:r>
          </a:p>
          <a:p>
            <a:pPr>
              <a:buNone/>
            </a:pPr>
            <a:r>
              <a:rPr lang="de-DE" dirty="0" smtClean="0"/>
              <a:t>...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202" y="328092"/>
            <a:ext cx="619125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49613" y="1120180"/>
            <a:ext cx="8181975" cy="3228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3226" y="3568452"/>
            <a:ext cx="8239125" cy="4105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1698" y="3640460"/>
            <a:ext cx="6229350" cy="3905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Abgerundetes Rechteck 8"/>
          <p:cNvSpPr/>
          <p:nvPr/>
        </p:nvSpPr>
        <p:spPr>
          <a:xfrm>
            <a:off x="2835474" y="2128292"/>
            <a:ext cx="5688632" cy="403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/>
              <a:t>Der Gesetzgeber spricht von Notdienstpraxen, aber...</a:t>
            </a:r>
          </a:p>
          <a:p>
            <a:pPr algn="ctr"/>
            <a:endParaRPr lang="de-DE" sz="2800" dirty="0" smtClean="0"/>
          </a:p>
          <a:p>
            <a:pPr algn="ctr"/>
            <a:r>
              <a:rPr lang="de-DE" sz="2800" dirty="0" smtClean="0"/>
              <a:t>„Portalpraxen“ sind in aller Munde</a:t>
            </a:r>
          </a:p>
        </p:txBody>
      </p:sp>
      <p:sp>
        <p:nvSpPr>
          <p:cNvPr id="10" name="Pfeil nach rechts 9"/>
          <p:cNvSpPr/>
          <p:nvPr/>
        </p:nvSpPr>
        <p:spPr>
          <a:xfrm>
            <a:off x="1971378" y="6304756"/>
            <a:ext cx="7776864" cy="12241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/>
              <a:t>Konkrete Definition für das Gutachten notwendig</a:t>
            </a:r>
            <a:endParaRPr lang="de-DE" sz="2800" dirty="0"/>
          </a:p>
        </p:txBody>
      </p:sp>
      <p:sp>
        <p:nvSpPr>
          <p:cNvPr id="11" name="Textfeld 10"/>
          <p:cNvSpPr txBox="1"/>
          <p:nvPr/>
        </p:nvSpPr>
        <p:spPr>
          <a:xfrm>
            <a:off x="315194" y="7672908"/>
            <a:ext cx="4968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Quelle: </a:t>
            </a:r>
            <a:r>
              <a:rPr lang="de-DE" sz="1600" dirty="0" err="1" smtClean="0"/>
              <a:t>Screenshots</a:t>
            </a:r>
            <a:r>
              <a:rPr lang="de-DE" sz="1600" dirty="0" smtClean="0"/>
              <a:t> (aerztezeitung.de; aerzteblatt.de)</a:t>
            </a:r>
            <a:endParaRPr lang="de-DE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Portalpraxis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91258" y="1912268"/>
            <a:ext cx="10081400" cy="2160239"/>
          </a:xfrm>
        </p:spPr>
        <p:txBody>
          <a:bodyPr>
            <a:noAutofit/>
          </a:bodyPr>
          <a:lstStyle/>
          <a:p>
            <a:r>
              <a:rPr lang="de-DE" sz="2400" dirty="0" smtClean="0"/>
              <a:t>Eine Portalpraxis besteht immer aus einer </a:t>
            </a:r>
            <a:r>
              <a:rPr lang="de-DE" sz="2400" b="1" dirty="0" smtClean="0"/>
              <a:t>zentralen Anlaufstelle.</a:t>
            </a:r>
          </a:p>
          <a:p>
            <a:r>
              <a:rPr lang="de-DE" sz="2400" dirty="0" smtClean="0"/>
              <a:t>In ihr soll der Behandlungsbedarf der Patienten standardisiert eingeschätzt </a:t>
            </a:r>
            <a:br>
              <a:rPr lang="de-DE" sz="2400" dirty="0" smtClean="0"/>
            </a:br>
            <a:r>
              <a:rPr lang="de-DE" sz="2400" dirty="0" smtClean="0"/>
              <a:t>und die Patienten in die jeweils angemessene Versorgungsstruktur geleitet werden.</a:t>
            </a:r>
          </a:p>
          <a:p>
            <a:pPr lvl="0"/>
            <a:r>
              <a:rPr lang="de-DE" sz="2400" dirty="0" smtClean="0"/>
              <a:t>Zusätzlich kann eine </a:t>
            </a:r>
            <a:r>
              <a:rPr lang="de-DE" sz="2400" b="1" dirty="0" smtClean="0"/>
              <a:t>Notdienstpraxis</a:t>
            </a:r>
            <a:r>
              <a:rPr lang="de-DE" sz="2400" dirty="0" smtClean="0"/>
              <a:t> der Kassenärztlichen Vereinigung zur Behandlung der Patienten in die Portalpraxis integriert sein.</a:t>
            </a:r>
          </a:p>
        </p:txBody>
      </p:sp>
      <p:sp>
        <p:nvSpPr>
          <p:cNvPr id="6" name="Abgerundetes Rechteck 5"/>
          <p:cNvSpPr/>
          <p:nvPr/>
        </p:nvSpPr>
        <p:spPr>
          <a:xfrm>
            <a:off x="3627562" y="4349492"/>
            <a:ext cx="3528392" cy="3600400"/>
          </a:xfrm>
          <a:prstGeom prst="roundRect">
            <a:avLst/>
          </a:prstGeom>
          <a:ln>
            <a:solidFill>
              <a:srgbClr val="042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de-DE" b="1" dirty="0" smtClean="0"/>
              <a:t>Portalpraxis</a:t>
            </a:r>
            <a:endParaRPr lang="de-DE" b="1" dirty="0"/>
          </a:p>
        </p:txBody>
      </p:sp>
      <p:sp>
        <p:nvSpPr>
          <p:cNvPr id="5" name="Ellipse 4"/>
          <p:cNvSpPr/>
          <p:nvPr/>
        </p:nvSpPr>
        <p:spPr>
          <a:xfrm>
            <a:off x="4275634" y="5069572"/>
            <a:ext cx="2304256" cy="1224136"/>
          </a:xfrm>
          <a:prstGeom prst="ellipse">
            <a:avLst/>
          </a:prstGeom>
          <a:solidFill>
            <a:srgbClr val="CBDFF3"/>
          </a:solidFill>
          <a:ln>
            <a:solidFill>
              <a:srgbClr val="042F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042F6E"/>
                </a:solidFill>
              </a:rPr>
              <a:t>Zentrale Anlaufstelle</a:t>
            </a:r>
            <a:endParaRPr lang="de-DE" dirty="0">
              <a:solidFill>
                <a:srgbClr val="042F6E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4275634" y="6437724"/>
            <a:ext cx="2304256" cy="1224136"/>
          </a:xfrm>
          <a:prstGeom prst="ellipse">
            <a:avLst/>
          </a:prstGeom>
          <a:solidFill>
            <a:srgbClr val="CBDFF3"/>
          </a:solidFill>
          <a:ln>
            <a:solidFill>
              <a:srgbClr val="042F6E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rgbClr val="042F6E"/>
                </a:solidFill>
              </a:rPr>
              <a:t>Notdienst-</a:t>
            </a:r>
            <a:r>
              <a:rPr lang="de-DE" dirty="0" err="1" smtClean="0">
                <a:solidFill>
                  <a:srgbClr val="042F6E"/>
                </a:solidFill>
              </a:rPr>
              <a:t>praxis</a:t>
            </a:r>
            <a:endParaRPr lang="de-DE" dirty="0">
              <a:solidFill>
                <a:srgbClr val="042F6E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Handlungsempfehlungen - Überblick</a:t>
            </a:r>
            <a:endParaRPr lang="de-DE" dirty="0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387202" y="2272308"/>
            <a:ext cx="10585176" cy="5616624"/>
            <a:chOff x="387202" y="2272308"/>
            <a:chExt cx="10585176" cy="5616624"/>
          </a:xfrm>
        </p:grpSpPr>
        <p:sp>
          <p:nvSpPr>
            <p:cNvPr id="10" name="Abgerundetes Rechteck 9"/>
            <p:cNvSpPr/>
            <p:nvPr/>
          </p:nvSpPr>
          <p:spPr>
            <a:xfrm>
              <a:off x="387202" y="2272308"/>
              <a:ext cx="10585176" cy="5616624"/>
            </a:xfrm>
            <a:prstGeom prst="roundRect">
              <a:avLst/>
            </a:prstGeom>
            <a:solidFill>
              <a:srgbClr val="CBDFF3"/>
            </a:solidFill>
            <a:ln>
              <a:solidFill>
                <a:srgbClr val="042F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endParaRPr lang="de-DE" dirty="0"/>
            </a:p>
          </p:txBody>
        </p:sp>
        <p:sp>
          <p:nvSpPr>
            <p:cNvPr id="8" name="Abgerundetes Rechteck 7"/>
            <p:cNvSpPr/>
            <p:nvPr/>
          </p:nvSpPr>
          <p:spPr>
            <a:xfrm>
              <a:off x="891258" y="2489812"/>
              <a:ext cx="4542082" cy="5039080"/>
            </a:xfrm>
            <a:prstGeom prst="roundRect">
              <a:avLst/>
            </a:prstGeom>
            <a:ln>
              <a:solidFill>
                <a:srgbClr val="042F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de-DE" b="1" dirty="0" smtClean="0"/>
                <a:t>Empfehlungen  zur Ausgestaltung der ambulanten Notfall-</a:t>
              </a:r>
              <a:r>
                <a:rPr lang="de-DE" b="1" dirty="0" err="1" smtClean="0"/>
                <a:t>versorgung</a:t>
              </a:r>
              <a:r>
                <a:rPr lang="de-DE" b="1" dirty="0" smtClean="0"/>
                <a:t> durch Portalpraxen</a:t>
              </a:r>
            </a:p>
            <a:p>
              <a:pPr lvl="0"/>
              <a:endParaRPr lang="de-DE" dirty="0" smtClean="0"/>
            </a:p>
            <a:p>
              <a:pPr marL="252000" lvl="0" indent="-252000">
                <a:buFont typeface="Wingdings" pitchFamily="2" charset="2"/>
                <a:buChar char="§"/>
              </a:pPr>
              <a:r>
                <a:rPr lang="de-DE" b="1" dirty="0" smtClean="0"/>
                <a:t>Portalpraxen bundesweit einrichten</a:t>
              </a:r>
            </a:p>
            <a:p>
              <a:pPr marL="252000" indent="-252000">
                <a:buFont typeface="Wingdings" pitchFamily="2" charset="2"/>
                <a:buChar char="§"/>
              </a:pPr>
              <a:r>
                <a:rPr lang="de-DE" b="1" dirty="0" smtClean="0"/>
                <a:t>Verlässliche Öffnungszeiten und Zuständigkeiten definieren</a:t>
              </a:r>
            </a:p>
            <a:p>
              <a:pPr marL="252000" lvl="0" indent="-252000">
                <a:buFont typeface="Wingdings" pitchFamily="2" charset="2"/>
                <a:buChar char="§"/>
              </a:pPr>
              <a:r>
                <a:rPr lang="de-DE" b="1" dirty="0" smtClean="0"/>
                <a:t>Standardisierte Einschätzung des Behandlungsbedarfs etablieren</a:t>
              </a:r>
            </a:p>
            <a:p>
              <a:pPr marL="252000" lvl="0" indent="-252000">
                <a:buFont typeface="Wingdings" pitchFamily="2" charset="2"/>
                <a:buChar char="§"/>
              </a:pPr>
              <a:r>
                <a:rPr lang="de-DE" b="1" dirty="0" smtClean="0"/>
                <a:t>Kooperationsvereinbarungen schließen und Vergütungs-</a:t>
              </a:r>
              <a:r>
                <a:rPr lang="de-DE" b="1" dirty="0" err="1" smtClean="0"/>
                <a:t>regelungen</a:t>
              </a:r>
              <a:r>
                <a:rPr lang="de-DE" b="1" dirty="0" smtClean="0"/>
                <a:t> anpassen</a:t>
              </a:r>
              <a:endParaRPr lang="de-DE" b="1" dirty="0"/>
            </a:p>
          </p:txBody>
        </p:sp>
        <p:sp>
          <p:nvSpPr>
            <p:cNvPr id="9" name="Abgerundetes Rechteck 8"/>
            <p:cNvSpPr/>
            <p:nvPr/>
          </p:nvSpPr>
          <p:spPr>
            <a:xfrm>
              <a:off x="5998248" y="2519193"/>
              <a:ext cx="4470074" cy="5081707"/>
            </a:xfrm>
            <a:prstGeom prst="roundRect">
              <a:avLst/>
            </a:prstGeom>
            <a:ln>
              <a:solidFill>
                <a:srgbClr val="042F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de-DE" b="1" dirty="0" smtClean="0"/>
                <a:t>Weitere Empfehlungen zur ambulanten Notfallversorgung</a:t>
              </a:r>
            </a:p>
            <a:p>
              <a:pPr lvl="0"/>
              <a:endParaRPr lang="de-DE" dirty="0" smtClean="0"/>
            </a:p>
            <a:p>
              <a:pPr marL="252000" lvl="0" indent="-216000"/>
              <a:endParaRPr lang="de-DE" b="1" dirty="0" smtClean="0"/>
            </a:p>
            <a:p>
              <a:pPr marL="252000" lvl="0" indent="-216000">
                <a:buFont typeface="Wingdings" pitchFamily="2" charset="2"/>
                <a:buChar char="§"/>
              </a:pPr>
              <a:r>
                <a:rPr lang="de-DE" b="1" dirty="0" smtClean="0"/>
                <a:t>Gemeinsame Leitstellen einrichten</a:t>
              </a:r>
            </a:p>
            <a:p>
              <a:pPr marL="252000" lvl="0" indent="-216000">
                <a:buFont typeface="Wingdings" pitchFamily="2" charset="2"/>
                <a:buChar char="§"/>
              </a:pPr>
              <a:r>
                <a:rPr lang="de-DE" b="1" dirty="0" smtClean="0"/>
                <a:t>Angebote im niedergelassenen Bereich für Patientengruppen mit </a:t>
              </a:r>
              <a:r>
                <a:rPr lang="de-DE" b="1" smtClean="0"/>
                <a:t>besonderem Behandlungsbedarf ausbauen</a:t>
              </a:r>
              <a:endParaRPr lang="de-DE" b="1" dirty="0" smtClean="0"/>
            </a:p>
            <a:p>
              <a:pPr marL="252000" lvl="0" indent="-216000">
                <a:buFont typeface="Wingdings" pitchFamily="2" charset="2"/>
                <a:buChar char="§"/>
              </a:pPr>
              <a:r>
                <a:rPr lang="de-DE" b="1" dirty="0" smtClean="0"/>
                <a:t>Qualifikation des Personals sicherstellen</a:t>
              </a:r>
            </a:p>
            <a:p>
              <a:pPr marL="252000" lvl="0" indent="-216000">
                <a:buFont typeface="Wingdings" pitchFamily="2" charset="2"/>
                <a:buChar char="§"/>
              </a:pPr>
              <a:r>
                <a:rPr lang="de-DE" b="1" dirty="0" smtClean="0"/>
                <a:t>Patientenkompetenzen stärken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Portalpraxen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Portalpraxen an allen Krankenhäusern einrichten, die nach dem gestuften System des G-BA 24 Stunden und 365 Tage an der stationären Notfallversorgung teilnehmen</a:t>
            </a:r>
          </a:p>
          <a:p>
            <a:endParaRPr lang="de-DE" sz="2800" dirty="0" smtClean="0"/>
          </a:p>
          <a:p>
            <a:r>
              <a:rPr lang="de-DE" sz="2800" dirty="0" smtClean="0"/>
              <a:t>Einrichtung von Notdienstpraxen an vielen dieser Krankenhäuser</a:t>
            </a:r>
          </a:p>
          <a:p>
            <a:pPr>
              <a:buNone/>
            </a:pPr>
            <a:r>
              <a:rPr lang="de-DE" sz="2800" dirty="0" smtClean="0">
                <a:sym typeface="Wingdings" pitchFamily="2" charset="2"/>
              </a:rPr>
              <a:t> </a:t>
            </a:r>
            <a:r>
              <a:rPr lang="de-DE" sz="2800" dirty="0" smtClean="0"/>
              <a:t>Ausnahmen:</a:t>
            </a:r>
          </a:p>
          <a:p>
            <a:pPr lvl="1"/>
            <a:r>
              <a:rPr lang="de-DE" sz="2400" dirty="0" smtClean="0"/>
              <a:t>Fach- oder Spezialkrankenhäuser</a:t>
            </a:r>
          </a:p>
          <a:p>
            <a:pPr lvl="1"/>
            <a:r>
              <a:rPr lang="de-DE" sz="2400" dirty="0" smtClean="0"/>
              <a:t>Krankenhäuser mit vergleichsweise geringer Anzahl ambulanter Notfallpatienten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nhaltsplatzhalter 3" descr="shutterstock_12351331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195514" y="2575198"/>
            <a:ext cx="4752528" cy="3168352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Zuständigkeiten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251298" y="1840260"/>
            <a:ext cx="921702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Zentrale Anlaufstelle der Portalpraxis als gemeinsame Anmeldung von Notdienstpraxis und Notaufnahme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251298" y="5296644"/>
            <a:ext cx="9217024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Standardisierte Einschätzung des Behandlungsbedarfs</a:t>
            </a:r>
            <a:endParaRPr lang="de-DE" dirty="0"/>
          </a:p>
        </p:txBody>
      </p:sp>
      <p:sp>
        <p:nvSpPr>
          <p:cNvPr id="7" name="Pfeil nach unten 6"/>
          <p:cNvSpPr/>
          <p:nvPr/>
        </p:nvSpPr>
        <p:spPr>
          <a:xfrm>
            <a:off x="1573620" y="6016724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unten 7"/>
          <p:cNvSpPr/>
          <p:nvPr/>
        </p:nvSpPr>
        <p:spPr>
          <a:xfrm>
            <a:off x="5571778" y="6016724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Pfeil nach unten 8"/>
          <p:cNvSpPr/>
          <p:nvPr/>
        </p:nvSpPr>
        <p:spPr>
          <a:xfrm>
            <a:off x="9316194" y="6016724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99170" y="6520780"/>
            <a:ext cx="34563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Niedergelassener vertragsärztlicher Bereich (innerhalb der Sprechzeiten)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4131618" y="6520780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Sofern vorhanden: Notdienstpraxis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8452098" y="6592788"/>
            <a:ext cx="27363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Notaufnahme</a:t>
            </a:r>
            <a:endParaRPr lang="de-DE" dirty="0"/>
          </a:p>
        </p:txBody>
      </p:sp>
      <p:pic>
        <p:nvPicPr>
          <p:cNvPr id="13" name="Grafik 12" descr="Cover_icons.wmf"/>
          <p:cNvPicPr>
            <a:picLocks noChangeAspect="1"/>
          </p:cNvPicPr>
          <p:nvPr/>
        </p:nvPicPr>
        <p:blipFill>
          <a:blip r:embed="rId4" cstate="print"/>
          <a:srcRect t="66983" r="59580"/>
          <a:stretch>
            <a:fillRect/>
          </a:stretch>
        </p:blipFill>
        <p:spPr>
          <a:xfrm>
            <a:off x="7948042" y="6448772"/>
            <a:ext cx="1066769" cy="675853"/>
          </a:xfrm>
          <a:prstGeom prst="rect">
            <a:avLst/>
          </a:prstGeom>
        </p:spPr>
      </p:pic>
      <p:pic>
        <p:nvPicPr>
          <p:cNvPr id="14" name="Grafik 13" descr="Cover_icons.wmf"/>
          <p:cNvPicPr>
            <a:picLocks noChangeAspect="1"/>
          </p:cNvPicPr>
          <p:nvPr/>
        </p:nvPicPr>
        <p:blipFill>
          <a:blip r:embed="rId4" cstate="print"/>
          <a:srcRect r="65274" b="56771"/>
          <a:stretch>
            <a:fillRect/>
          </a:stretch>
        </p:blipFill>
        <p:spPr>
          <a:xfrm>
            <a:off x="3483546" y="6478570"/>
            <a:ext cx="864095" cy="834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Öffnungszeiten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Feste Öffnungszeiten der Notdienstpraxen definieren</a:t>
            </a:r>
          </a:p>
          <a:p>
            <a:r>
              <a:rPr lang="de-DE" dirty="0" smtClean="0"/>
              <a:t>Für Zeiten mit geringem Patientenaufkommen können Kooperationsverträge zwischen Kassenärztlicher Vereinigung und Krankenhäusern geschlossen werden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Standardisierte Einschätzung des Behandlungsbedarfs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00125" y="2310001"/>
            <a:ext cx="10081400" cy="2626603"/>
          </a:xfrm>
        </p:spPr>
        <p:txBody>
          <a:bodyPr>
            <a:normAutofit/>
          </a:bodyPr>
          <a:lstStyle/>
          <a:p>
            <a:r>
              <a:rPr lang="de-DE" sz="2800" dirty="0" smtClean="0"/>
              <a:t>Ziel: Patienten in die angemessene Versorgungsstruktur leiten</a:t>
            </a:r>
          </a:p>
          <a:p>
            <a:r>
              <a:rPr lang="de-DE" sz="2800" dirty="0" smtClean="0"/>
              <a:t>Verwendung und Weiterentwicklung von bereits bestehenden, </a:t>
            </a:r>
            <a:r>
              <a:rPr lang="de-DE" sz="2800" dirty="0" err="1" smtClean="0"/>
              <a:t>algorithmusbasierten</a:t>
            </a:r>
            <a:r>
              <a:rPr lang="de-DE" sz="2800" dirty="0" smtClean="0"/>
              <a:t> </a:t>
            </a:r>
            <a:r>
              <a:rPr lang="de-DE" sz="2800" dirty="0" err="1" smtClean="0"/>
              <a:t>Triagesystemen</a:t>
            </a:r>
            <a:r>
              <a:rPr lang="de-DE" sz="2800" dirty="0" smtClean="0"/>
              <a:t> (z.B. „Manchester-Triage“ oder „Emergency </a:t>
            </a:r>
            <a:r>
              <a:rPr lang="de-DE" sz="2800" dirty="0" err="1" smtClean="0"/>
              <a:t>Severity</a:t>
            </a:r>
            <a:r>
              <a:rPr lang="de-DE" sz="2800" dirty="0" smtClean="0"/>
              <a:t> Index“)</a:t>
            </a:r>
          </a:p>
        </p:txBody>
      </p:sp>
      <p:sp>
        <p:nvSpPr>
          <p:cNvPr id="4" name="Rechteck 3"/>
          <p:cNvSpPr/>
          <p:nvPr/>
        </p:nvSpPr>
        <p:spPr>
          <a:xfrm>
            <a:off x="495214" y="4648572"/>
            <a:ext cx="10441160" cy="2736304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smtClean="0">
                <a:solidFill>
                  <a:srgbClr val="042F6E"/>
                </a:solidFill>
              </a:rPr>
              <a:t>Best Practice: Schwarzwald-Baar Klinikum, Villingen-Schwenningen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Notdienstpraxis in unmittelbarer räumlicher Nähe zur zentralen Notaufnahme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Gemeinsame Anmeldung von Notaufnahme und Notdienstpraxis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Zuteilung der Patienten anhand einer Liste von Leitsymptomen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Einschätzung der Dringlichkeit und Beurteilung des Ressourcenbedarfs anhand von modifizierten </a:t>
            </a:r>
            <a:r>
              <a:rPr lang="de-DE" sz="2400" dirty="0" err="1" smtClean="0">
                <a:solidFill>
                  <a:srgbClr val="042F6E"/>
                </a:solidFill>
              </a:rPr>
              <a:t>Triagesystemen</a:t>
            </a:r>
            <a:r>
              <a:rPr lang="de-DE" sz="2400" dirty="0" smtClean="0">
                <a:solidFill>
                  <a:srgbClr val="042F6E"/>
                </a:solidFill>
              </a:rPr>
              <a:t> („Manchester-Triage“ und „Emergency </a:t>
            </a:r>
            <a:r>
              <a:rPr lang="de-DE" sz="2400" dirty="0" err="1" smtClean="0">
                <a:solidFill>
                  <a:srgbClr val="042F6E"/>
                </a:solidFill>
              </a:rPr>
              <a:t>Severity</a:t>
            </a:r>
            <a:r>
              <a:rPr lang="de-DE" sz="2400" dirty="0" smtClean="0">
                <a:solidFill>
                  <a:srgbClr val="042F6E"/>
                </a:solidFill>
              </a:rPr>
              <a:t> Index“)</a:t>
            </a:r>
          </a:p>
          <a:p>
            <a:endParaRPr lang="de-D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Kooperationen und Vergütungs-anreize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800" dirty="0" smtClean="0"/>
              <a:t>Verstärkte Kooperation von Krankenhäusern und Kassen-ärztlichen Vereinigungen</a:t>
            </a:r>
          </a:p>
          <a:p>
            <a:pPr lvl="1"/>
            <a:r>
              <a:rPr lang="de-DE" sz="2400" dirty="0" smtClean="0"/>
              <a:t>Personell</a:t>
            </a:r>
          </a:p>
          <a:p>
            <a:pPr lvl="1"/>
            <a:r>
              <a:rPr lang="de-DE" sz="2400" dirty="0" smtClean="0"/>
              <a:t>Technisch und räumlich</a:t>
            </a:r>
          </a:p>
          <a:p>
            <a:pPr lvl="1"/>
            <a:endParaRPr lang="de-DE" sz="2400" dirty="0" smtClean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r>
              <a:rPr lang="de-DE" sz="2800" dirty="0" smtClean="0"/>
              <a:t>Abklärungspauschale für die standardisierte Einschätzung  des Behandlungsbedarfs der Patienten</a:t>
            </a:r>
          </a:p>
        </p:txBody>
      </p:sp>
      <p:sp>
        <p:nvSpPr>
          <p:cNvPr id="4" name="Rechteck 3"/>
          <p:cNvSpPr/>
          <p:nvPr/>
        </p:nvSpPr>
        <p:spPr>
          <a:xfrm>
            <a:off x="495214" y="4144516"/>
            <a:ext cx="10441160" cy="2016224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smtClean="0">
                <a:solidFill>
                  <a:srgbClr val="042F6E"/>
                </a:solidFill>
              </a:rPr>
              <a:t>Best Practice: Konzept der Portalpraxen in Schleswig-Holstein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Bereits seit 2007 gibt es zentrale Notdienstpraxen an Krankenhäusern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Es gibt Bestrebungen, die Kooperationen zwischen KV und Krankenhäusern auszubauen </a:t>
            </a:r>
            <a:r>
              <a:rPr lang="de-DE" sz="2400" dirty="0" smtClean="0">
                <a:solidFill>
                  <a:srgbClr val="042F6E"/>
                </a:solidFill>
                <a:sym typeface="Wingdings" pitchFamily="2" charset="2"/>
              </a:rPr>
              <a:t> gemeinsamer Betrieb der Notdienstpraxen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  <a:sym typeface="Wingdings" pitchFamily="2" charset="2"/>
              </a:rPr>
              <a:t>Öffnung der Notdienstpraxen rund um die Uhr ist geplant</a:t>
            </a:r>
            <a:endParaRPr lang="de-DE" sz="2400" dirty="0" smtClean="0">
              <a:solidFill>
                <a:srgbClr val="042F6E"/>
              </a:solidFill>
            </a:endParaRPr>
          </a:p>
          <a:p>
            <a:endParaRPr lang="de-D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5094" y="3640460"/>
            <a:ext cx="10081400" cy="7200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b="1" dirty="0" smtClean="0"/>
              <a:t>Weitere Empfehlungen zur ambulanten Notfallversorgung</a:t>
            </a:r>
            <a:endParaRPr lang="de-D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nhaltsplatzhalter 3" descr="shutterstock_23001749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979490" y="2960572"/>
            <a:ext cx="5053802" cy="3373314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Gemeinsame Leitstellen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3558982" y="1768252"/>
            <a:ext cx="388843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Anruf bei 112 oder 116 117</a:t>
            </a:r>
            <a:endParaRPr lang="de-DE" dirty="0"/>
          </a:p>
        </p:txBody>
      </p:sp>
      <p:sp>
        <p:nvSpPr>
          <p:cNvPr id="9" name="Pfeil nach unten 8"/>
          <p:cNvSpPr/>
          <p:nvPr/>
        </p:nvSpPr>
        <p:spPr>
          <a:xfrm>
            <a:off x="5260886" y="2488332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feld 10"/>
          <p:cNvSpPr txBox="1"/>
          <p:nvPr/>
        </p:nvSpPr>
        <p:spPr>
          <a:xfrm>
            <a:off x="7838316" y="7013406"/>
            <a:ext cx="2160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Rettungsdienst/Notarzt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3964742" y="7017285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/>
              <a:t>Niedergelassener vertragsärztlicher Bereich/ Notdienstpraxis</a:t>
            </a:r>
            <a:endParaRPr lang="de-DE" sz="2000" dirty="0"/>
          </a:p>
        </p:txBody>
      </p:sp>
      <p:sp>
        <p:nvSpPr>
          <p:cNvPr id="13" name="Textfeld 12"/>
          <p:cNvSpPr txBox="1"/>
          <p:nvPr/>
        </p:nvSpPr>
        <p:spPr>
          <a:xfrm>
            <a:off x="1035274" y="7168852"/>
            <a:ext cx="15841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Haubesuch</a:t>
            </a:r>
            <a:endParaRPr lang="de-DE" dirty="0"/>
          </a:p>
        </p:txBody>
      </p:sp>
      <p:sp>
        <p:nvSpPr>
          <p:cNvPr id="14" name="Pfeil nach unten 13"/>
          <p:cNvSpPr/>
          <p:nvPr/>
        </p:nvSpPr>
        <p:spPr>
          <a:xfrm>
            <a:off x="1573620" y="6664796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unten 14"/>
          <p:cNvSpPr/>
          <p:nvPr/>
        </p:nvSpPr>
        <p:spPr>
          <a:xfrm>
            <a:off x="5427762" y="6664796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 nach unten 15"/>
          <p:cNvSpPr/>
          <p:nvPr/>
        </p:nvSpPr>
        <p:spPr>
          <a:xfrm>
            <a:off x="8668122" y="6664796"/>
            <a:ext cx="504056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/>
          <p:cNvSpPr/>
          <p:nvPr/>
        </p:nvSpPr>
        <p:spPr>
          <a:xfrm>
            <a:off x="599798" y="5584676"/>
            <a:ext cx="972108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Standardisierte Notrufabfrage in der gemeinsamen</a:t>
            </a:r>
          </a:p>
          <a:p>
            <a:pPr algn="ctr"/>
            <a:r>
              <a:rPr lang="de-DE" dirty="0" smtClean="0"/>
              <a:t>(oder eng kooperierenden) Leitstelle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8092058" y="1768252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116 117: ausfallsicher, rund um die Uhr erreichbar</a:t>
            </a:r>
          </a:p>
        </p:txBody>
      </p:sp>
      <p:pic>
        <p:nvPicPr>
          <p:cNvPr id="19" name="Grafik 18" descr="Cover_icons.wmf"/>
          <p:cNvPicPr>
            <a:picLocks noChangeAspect="1"/>
          </p:cNvPicPr>
          <p:nvPr/>
        </p:nvPicPr>
        <p:blipFill>
          <a:blip r:embed="rId4" cstate="print"/>
          <a:srcRect l="69159" t="62351"/>
          <a:stretch>
            <a:fillRect/>
          </a:stretch>
        </p:blipFill>
        <p:spPr>
          <a:xfrm>
            <a:off x="2584873" y="6664797"/>
            <a:ext cx="760522" cy="720079"/>
          </a:xfrm>
          <a:prstGeom prst="rect">
            <a:avLst/>
          </a:prstGeom>
        </p:spPr>
      </p:pic>
      <p:pic>
        <p:nvPicPr>
          <p:cNvPr id="20" name="Grafik 19" descr="Cover_icons.wmf"/>
          <p:cNvPicPr>
            <a:picLocks noChangeAspect="1"/>
          </p:cNvPicPr>
          <p:nvPr/>
        </p:nvPicPr>
        <p:blipFill>
          <a:blip r:embed="rId4" cstate="print"/>
          <a:srcRect l="57478" b="55227"/>
          <a:stretch>
            <a:fillRect/>
          </a:stretch>
        </p:blipFill>
        <p:spPr>
          <a:xfrm>
            <a:off x="10146472" y="6664796"/>
            <a:ext cx="969922" cy="792088"/>
          </a:xfrm>
          <a:prstGeom prst="rect">
            <a:avLst/>
          </a:prstGeom>
        </p:spPr>
      </p:pic>
      <p:pic>
        <p:nvPicPr>
          <p:cNvPr id="21" name="Grafik 20" descr="Cover_icons.wmf"/>
          <p:cNvPicPr>
            <a:picLocks noChangeAspect="1"/>
          </p:cNvPicPr>
          <p:nvPr/>
        </p:nvPicPr>
        <p:blipFill>
          <a:blip r:embed="rId4" cstate="print"/>
          <a:srcRect r="65274" b="56771"/>
          <a:stretch>
            <a:fillRect/>
          </a:stretch>
        </p:blipFill>
        <p:spPr>
          <a:xfrm>
            <a:off x="7083947" y="6664796"/>
            <a:ext cx="864095" cy="834298"/>
          </a:xfrm>
          <a:prstGeom prst="rect">
            <a:avLst/>
          </a:prstGeom>
        </p:spPr>
      </p:pic>
      <p:sp>
        <p:nvSpPr>
          <p:cNvPr id="23" name="Textfeld 22"/>
          <p:cNvSpPr txBox="1"/>
          <p:nvPr/>
        </p:nvSpPr>
        <p:spPr>
          <a:xfrm>
            <a:off x="8020050" y="5296644"/>
            <a:ext cx="30514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042F6E"/>
                </a:solidFill>
              </a:rPr>
              <a:t>Foto: https://www.shutterstock.com/g/Viappy</a:t>
            </a:r>
            <a:endParaRPr lang="de-DE" sz="1100" dirty="0">
              <a:solidFill>
                <a:srgbClr val="042F6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Angebote im niedergelassenen Bereich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Engmaschige und persönliche Betreuung von Patientengruppen mit besonderem Behandlungsbedarf im niedergelassenen Bereich (z.B. durch Hinzuziehung von nicht-ärztlichem Personal), damit diese Patienten nicht in den Notaufnahmen behandelt werden müssen</a:t>
            </a:r>
            <a:endParaRPr lang="de-DE" sz="2800" dirty="0"/>
          </a:p>
        </p:txBody>
      </p:sp>
      <p:sp>
        <p:nvSpPr>
          <p:cNvPr id="4" name="Rechteck 3"/>
          <p:cNvSpPr/>
          <p:nvPr/>
        </p:nvSpPr>
        <p:spPr>
          <a:xfrm>
            <a:off x="675234" y="4648572"/>
            <a:ext cx="10441160" cy="3168352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smtClean="0">
                <a:solidFill>
                  <a:srgbClr val="042F6E"/>
                </a:solidFill>
              </a:rPr>
              <a:t>Best Practice: </a:t>
            </a:r>
            <a:r>
              <a:rPr lang="de-DE" sz="2400" b="1" dirty="0" err="1" smtClean="0">
                <a:solidFill>
                  <a:srgbClr val="042F6E"/>
                </a:solidFill>
              </a:rPr>
              <a:t>PraCMan</a:t>
            </a:r>
            <a:r>
              <a:rPr lang="de-DE" sz="2400" b="1" dirty="0" smtClean="0">
                <a:solidFill>
                  <a:srgbClr val="042F6E"/>
                </a:solidFill>
              </a:rPr>
              <a:t>-Projekt, Baden-Württemberg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Einführung eines Case-Managements in Hausarztpraxen im Rahmen der Hausarztzentrierten Versorgung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Einbindung von geschulten MFA in die Versorgung von chronisch kranken Patienten (Herzinsuffizienz, Diabetes mellitus Typ 2, chronisch obstruktive Lungenerkrankung, Depression)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Spezielle Software zur Unterstützung bei der Betreuung dieser Patienten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Qualitätszirkel und datengestützte Feedback-Berichte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Qualifikation des Personals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 smtClean="0"/>
              <a:t>Bundesweit verbindliche Qualifikationsanforderungen und Fortbildungsangebote für das Personal, welches in der ambulanten Notfallversorgung eingesetzt wird</a:t>
            </a:r>
            <a:endParaRPr lang="de-DE" sz="2800" dirty="0"/>
          </a:p>
        </p:txBody>
      </p:sp>
      <p:sp>
        <p:nvSpPr>
          <p:cNvPr id="4" name="Rechteck 3"/>
          <p:cNvSpPr/>
          <p:nvPr/>
        </p:nvSpPr>
        <p:spPr>
          <a:xfrm>
            <a:off x="675234" y="4072508"/>
            <a:ext cx="10441160" cy="3024336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smtClean="0">
                <a:solidFill>
                  <a:srgbClr val="042F6E"/>
                </a:solidFill>
              </a:rPr>
              <a:t>Best Practice: Fit im KV-Notdienst/Qualifikation Ärztlicher Bereitschaftsdienst, Nordrhein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Modularer Kurs, der die Erfordernisse im Notdienst berücksichtigt (2012 entwickelt)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Zielgruppe: Niedergelassene Ärzte, Krankenhausärzte</a:t>
            </a:r>
          </a:p>
          <a:p>
            <a:pPr marL="252000" indent="-216000">
              <a:buFont typeface="Wingdings" pitchFamily="2" charset="2"/>
              <a:buChar char="§"/>
            </a:pPr>
            <a:r>
              <a:rPr lang="de-DE" sz="2400" dirty="0" smtClean="0">
                <a:solidFill>
                  <a:srgbClr val="042F6E"/>
                </a:solidFill>
              </a:rPr>
              <a:t>Besprechung der häufigsten Symptome und der für den Notdienst geeigneten Therapien (z.B. auch für Notfälle im Kindesalter)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Patientenkompetenzen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52000" indent="-216000"/>
            <a:r>
              <a:rPr lang="de-DE" sz="2800" dirty="0" smtClean="0">
                <a:sym typeface="Wingdings" pitchFamily="2" charset="2"/>
              </a:rPr>
              <a:t>Aufklärung und Information der Patienten über neue Strukturen </a:t>
            </a:r>
            <a:r>
              <a:rPr lang="de-DE" sz="2800" dirty="0" smtClean="0"/>
              <a:t>mit Hilfe von Informations- und Aufklärungskampagnen unter Einsatz von Flyern und modernen Medien (z.B. Webseiten, </a:t>
            </a:r>
            <a:r>
              <a:rPr lang="de-DE" sz="2800" dirty="0" err="1" smtClean="0"/>
              <a:t>Apps</a:t>
            </a:r>
            <a:r>
              <a:rPr lang="de-DE" sz="2800" dirty="0" smtClean="0"/>
              <a:t>) </a:t>
            </a:r>
            <a:r>
              <a:rPr lang="de-DE" sz="2800" dirty="0" smtClean="0">
                <a:sym typeface="Wingdings" pitchFamily="2" charset="2"/>
              </a:rPr>
              <a:t/>
            </a:r>
            <a:br>
              <a:rPr lang="de-DE" sz="2800" dirty="0" smtClean="0">
                <a:sym typeface="Wingdings" pitchFamily="2" charset="2"/>
              </a:rPr>
            </a:br>
            <a:r>
              <a:rPr lang="de-DE" sz="2800" dirty="0" smtClean="0">
                <a:sym typeface="Wingdings" pitchFamily="2" charset="2"/>
              </a:rPr>
              <a:t> Stärkung der Patientenkompetenzen als Basis für informierte Entscheidungen</a:t>
            </a:r>
            <a:endParaRPr lang="de-DE" sz="2800" dirty="0" smtClean="0"/>
          </a:p>
        </p:txBody>
      </p:sp>
      <p:sp>
        <p:nvSpPr>
          <p:cNvPr id="4" name="Rechteck 3"/>
          <p:cNvSpPr/>
          <p:nvPr/>
        </p:nvSpPr>
        <p:spPr>
          <a:xfrm>
            <a:off x="675234" y="4792588"/>
            <a:ext cx="10441160" cy="2448272"/>
          </a:xfrm>
          <a:prstGeom prst="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de-DE" sz="2400" b="1" dirty="0" smtClean="0">
                <a:solidFill>
                  <a:srgbClr val="042F6E"/>
                </a:solidFill>
              </a:rPr>
              <a:t>Best Practice: „not </a:t>
            </a:r>
            <a:r>
              <a:rPr lang="de-DE" sz="2400" b="1" dirty="0" err="1" smtClean="0">
                <a:solidFill>
                  <a:srgbClr val="042F6E"/>
                </a:solidFill>
              </a:rPr>
              <a:t>always</a:t>
            </a:r>
            <a:r>
              <a:rPr lang="de-DE" sz="2400" b="1" dirty="0" smtClean="0">
                <a:solidFill>
                  <a:srgbClr val="042F6E"/>
                </a:solidFill>
              </a:rPr>
              <a:t> A </a:t>
            </a:r>
            <a:r>
              <a:rPr lang="de-DE" sz="2400" b="1" dirty="0" err="1" smtClean="0">
                <a:solidFill>
                  <a:srgbClr val="042F6E"/>
                </a:solidFill>
              </a:rPr>
              <a:t>and</a:t>
            </a:r>
            <a:r>
              <a:rPr lang="de-DE" sz="2400" b="1" dirty="0" smtClean="0">
                <a:solidFill>
                  <a:srgbClr val="042F6E"/>
                </a:solidFill>
              </a:rPr>
              <a:t> E“, NHS London</a:t>
            </a:r>
          </a:p>
          <a:p>
            <a:pPr marL="252000" indent="-252000">
              <a:buFont typeface="Wingdings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Kampagne thematisiert Fehlnutzung von </a:t>
            </a:r>
            <a:r>
              <a:rPr lang="de-DE" sz="2400" dirty="0" err="1" smtClean="0">
                <a:solidFill>
                  <a:schemeClr val="tx1"/>
                </a:solidFill>
              </a:rPr>
              <a:t>accident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and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emergency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r>
              <a:rPr lang="de-DE" sz="2400" dirty="0" err="1" smtClean="0">
                <a:solidFill>
                  <a:schemeClr val="tx1"/>
                </a:solidFill>
              </a:rPr>
              <a:t>departments</a:t>
            </a:r>
            <a:r>
              <a:rPr lang="de-DE" sz="2400" dirty="0" smtClean="0">
                <a:solidFill>
                  <a:schemeClr val="tx1"/>
                </a:solidFill>
              </a:rPr>
              <a:t> bei nicht indizierten Krankheiten und Verletzungen</a:t>
            </a:r>
          </a:p>
          <a:p>
            <a:pPr marL="252000" indent="-252000">
              <a:buFont typeface="Wingdings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Auf Webseite können sich Patienten über Versorgungsmöglichkeiten im Notfall im Großraum London informieren</a:t>
            </a:r>
          </a:p>
          <a:p>
            <a:pPr marL="252000" indent="-252000">
              <a:buFont typeface="Wingdings" pitchFamily="2" charset="2"/>
              <a:buChar char="§"/>
            </a:pPr>
            <a:r>
              <a:rPr lang="de-DE" sz="2400" dirty="0" smtClean="0">
                <a:solidFill>
                  <a:schemeClr val="tx1"/>
                </a:solidFill>
              </a:rPr>
              <a:t>Suchmöglichkeit anhand von Symptomen und Postleitzahl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Ambulante Notfallversorgung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Eine gute Notfallversorgung erfordert transparente und einheitliche Strukturen und verlässliche Ansprechpartner für die Patienten. 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900125" y="997887"/>
            <a:ext cx="9623287" cy="1238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8378" tIns="59190" rIns="118378" bIns="59190" numCol="1" anchor="t" anchorCtr="0" compatLnSpc="1">
            <a:prstTxWarp prst="textNoShape">
              <a:avLst/>
            </a:prstTxWarp>
            <a:noAutofit/>
          </a:bodyPr>
          <a:lstStyle/>
          <a:p>
            <a:pPr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3600" b="1" dirty="0" smtClean="0">
                <a:solidFill>
                  <a:srgbClr val="042F6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Herzlichen Dank!</a:t>
            </a:r>
            <a:endParaRPr lang="de-DE" sz="3600" b="1" dirty="0">
              <a:solidFill>
                <a:srgbClr val="042F6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5210899" y="7456489"/>
            <a:ext cx="1081238" cy="4318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lIns="91438" tIns="45718" rIns="91438" bIns="45718"/>
          <a:lstStyle/>
          <a:p>
            <a:pPr eaLnBrk="0" hangingPunct="0"/>
            <a:endParaRPr lang="de-DE"/>
          </a:p>
        </p:txBody>
      </p:sp>
      <p:pic>
        <p:nvPicPr>
          <p:cNvPr id="13" name="Picture 2" descr="X:\AQUA-CorporateDesign\Logo,Schrift\AQUA_LOGO_neu_Dateien\Office\Color_RGB\PNG\AQUA_LOGO_color_rgb_trans_alph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9560" y="6476726"/>
            <a:ext cx="1860412" cy="800139"/>
          </a:xfrm>
          <a:prstGeom prst="rect">
            <a:avLst/>
          </a:prstGeom>
          <a:noFill/>
        </p:spPr>
      </p:pic>
      <p:pic>
        <p:nvPicPr>
          <p:cNvPr id="14" name="Grafik 13" descr="2_Bearb._tg_20140409_071418_DSC_1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35667" y="2220262"/>
            <a:ext cx="4410058" cy="5028895"/>
          </a:xfrm>
          <a:prstGeom prst="rect">
            <a:avLst/>
          </a:prstGeom>
        </p:spPr>
      </p:pic>
      <p:sp>
        <p:nvSpPr>
          <p:cNvPr id="15" name="Inhaltsplatzhalter 2"/>
          <p:cNvSpPr txBox="1">
            <a:spLocks/>
          </p:cNvSpPr>
          <p:nvPr/>
        </p:nvSpPr>
        <p:spPr>
          <a:xfrm>
            <a:off x="6210444" y="2095854"/>
            <a:ext cx="4951238" cy="3277388"/>
          </a:xfrm>
          <a:prstGeom prst="rect">
            <a:avLst/>
          </a:prstGeom>
        </p:spPr>
        <p:txBody>
          <a:bodyPr lIns="111036" tIns="55518" rIns="111036" bIns="55518">
            <a:noAutofit/>
          </a:bodyPr>
          <a:lstStyle/>
          <a:p>
            <a:pPr>
              <a:spcBef>
                <a:spcPts val="1457"/>
              </a:spcBef>
              <a:defRPr/>
            </a:pPr>
            <a:r>
              <a:rPr lang="de-DE" b="1" dirty="0" smtClean="0">
                <a:solidFill>
                  <a:srgbClr val="042F6E"/>
                </a:solidFill>
              </a:rPr>
              <a:t>AQUA – Institut für angewandte</a:t>
            </a:r>
            <a:br>
              <a:rPr lang="de-DE" b="1" dirty="0" smtClean="0">
                <a:solidFill>
                  <a:srgbClr val="042F6E"/>
                </a:solidFill>
              </a:rPr>
            </a:br>
            <a:r>
              <a:rPr lang="de-DE" b="1" dirty="0" smtClean="0">
                <a:solidFill>
                  <a:srgbClr val="042F6E"/>
                </a:solidFill>
              </a:rPr>
              <a:t>Qualitätsförderung und Forschung  </a:t>
            </a:r>
            <a:br>
              <a:rPr lang="de-DE" b="1" dirty="0" smtClean="0">
                <a:solidFill>
                  <a:srgbClr val="042F6E"/>
                </a:solidFill>
              </a:rPr>
            </a:br>
            <a:r>
              <a:rPr lang="de-DE" b="1" dirty="0" smtClean="0">
                <a:solidFill>
                  <a:srgbClr val="042F6E"/>
                </a:solidFill>
              </a:rPr>
              <a:t>im Gesundheitswesen GmbH </a:t>
            </a:r>
          </a:p>
          <a:p>
            <a:pPr>
              <a:spcBef>
                <a:spcPts val="1457"/>
              </a:spcBef>
              <a:defRPr/>
            </a:pPr>
            <a:r>
              <a:rPr lang="de-DE" sz="2100" dirty="0" smtClean="0">
                <a:solidFill>
                  <a:srgbClr val="042F6E"/>
                </a:solidFill>
              </a:rPr>
              <a:t>Maschmühlenweg 8–10</a:t>
            </a:r>
            <a:br>
              <a:rPr lang="de-DE" sz="2100" dirty="0" smtClean="0">
                <a:solidFill>
                  <a:srgbClr val="042F6E"/>
                </a:solidFill>
              </a:rPr>
            </a:br>
            <a:r>
              <a:rPr lang="de-DE" sz="2100" dirty="0" smtClean="0">
                <a:solidFill>
                  <a:srgbClr val="042F6E"/>
                </a:solidFill>
              </a:rPr>
              <a:t>37073 Göttingen </a:t>
            </a:r>
          </a:p>
          <a:p>
            <a:pPr>
              <a:spcBef>
                <a:spcPts val="1457"/>
              </a:spcBef>
              <a:defRPr/>
            </a:pPr>
            <a:r>
              <a:rPr lang="de-DE" sz="2100" dirty="0" smtClean="0">
                <a:solidFill>
                  <a:srgbClr val="042F6E"/>
                </a:solidFill>
              </a:rPr>
              <a:t>Telefon: (+49) 0551 / 789 52-0 </a:t>
            </a:r>
            <a:br>
              <a:rPr lang="de-DE" sz="2100" dirty="0" smtClean="0">
                <a:solidFill>
                  <a:srgbClr val="042F6E"/>
                </a:solidFill>
              </a:rPr>
            </a:br>
            <a:r>
              <a:rPr lang="de-DE" sz="2100" dirty="0" smtClean="0">
                <a:solidFill>
                  <a:srgbClr val="042F6E"/>
                </a:solidFill>
              </a:rPr>
              <a:t>Telefax: (+49) 0551 / 789 52-10 </a:t>
            </a:r>
          </a:p>
          <a:p>
            <a:pPr>
              <a:spcBef>
                <a:spcPts val="1457"/>
              </a:spcBef>
              <a:defRPr/>
            </a:pPr>
            <a:r>
              <a:rPr lang="de-DE" sz="2100" dirty="0" smtClean="0">
                <a:solidFill>
                  <a:srgbClr val="042F6E"/>
                </a:solidFill>
              </a:rPr>
              <a:t>office@aqua-institut.de </a:t>
            </a:r>
            <a:br>
              <a:rPr lang="de-DE" sz="2100" dirty="0" smtClean="0">
                <a:solidFill>
                  <a:srgbClr val="042F6E"/>
                </a:solidFill>
              </a:rPr>
            </a:br>
            <a:r>
              <a:rPr lang="de-DE" sz="2100" dirty="0" smtClean="0">
                <a:solidFill>
                  <a:srgbClr val="042F6E"/>
                </a:solidFill>
              </a:rPr>
              <a:t>www.aqua-institut.de</a:t>
            </a:r>
            <a:br>
              <a:rPr lang="de-DE" sz="2100" dirty="0" smtClean="0">
                <a:solidFill>
                  <a:srgbClr val="042F6E"/>
                </a:solidFill>
              </a:rPr>
            </a:br>
            <a:endParaRPr lang="de-DE" sz="2100" dirty="0" smtClean="0">
              <a:solidFill>
                <a:srgbClr val="042F6E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Folie 2 - &amp;quot;Gliederungsebenen&amp;quot;&quot;/&gt;&lt;property id=&quot;20307&quot; value=&quot;257&quot;/&gt;&lt;/object&gt;&lt;object type=&quot;3&quot; unique_id=&quot;10007&quot;&gt;&lt;property id=&quot;20148&quot; value=&quot;5&quot;/&gt;&lt;property id=&quot;20300&quot; value=&quot;Folie 3 - &amp;quot;5 Tipps für PowerPoint&amp;quot;&quot;/&gt;&lt;property id=&quot;20307&quot; value=&quot;260&quot;/&gt;&lt;/object&gt;&lt;object type=&quot;3&quot; unique_id=&quot;10008&quot;&gt;&lt;property id=&quot;20148&quot; value=&quot;5&quot;/&gt;&lt;property id=&quot;20300&quot; value=&quot;Folie 5 - &amp;quot;Faustregel für Anzahl der Folien&amp;quot;&quot;/&gt;&lt;property id=&quot;20307&quot; value=&quot;261&quot;/&gt;&lt;/object&gt;&lt;object type=&quot;3&quot; unique_id=&quot;10009&quot;&gt;&lt;property id=&quot;20148&quot; value=&quot;5&quot;/&gt;&lt;property id=&quot;20300&quot; value=&quot;Folie 7 - &amp;quot;Agenda (kurz, mehrfarbig, &amp;#x0D;&amp;#x0A;für Animationen geeignet)&amp;quot;&quot;/&gt;&lt;property id=&quot;20307&quot; value=&quot;262&quot;/&gt;&lt;/object&gt;&lt;object type=&quot;3&quot; unique_id=&quot;10011&quot;&gt;&lt;property id=&quot;20148&quot; value=&quot;5&quot;/&gt;&lt;property id=&quot;20300&quot; value=&quot;Folie 8 - &amp;quot;Farbschema&amp;quot;&quot;/&gt;&lt;property id=&quot;20307&quot; value=&quot;264&quot;/&gt;&lt;/object&gt;&lt;object type=&quot;3&quot; unique_id=&quot;10012&quot;&gt;&lt;property id=&quot;20148&quot; value=&quot;5&quot;/&gt;&lt;property id=&quot;20300&quot; value=&quot;Folie 9 - &amp;quot;Beispiel: Säulendiagramm&amp;quot;&quot;/&gt;&lt;property id=&quot;20307&quot; value=&quot;265&quot;/&gt;&lt;/object&gt;&lt;object type=&quot;3&quot; unique_id=&quot;10013&quot;&gt;&lt;property id=&quot;20148&quot; value=&quot;5&quot;/&gt;&lt;property id=&quot;20300&quot; value=&quot;Folie 10 - &amp;quot;Beispiel: Tortendiagramm&amp;quot;&quot;/&gt;&lt;property id=&quot;20307&quot; value=&quot;266&quot;/&gt;&lt;/object&gt;&lt;object type=&quot;3&quot; unique_id=&quot;10014&quot;&gt;&lt;property id=&quot;20148&quot; value=&quot;5&quot;/&gt;&lt;property id=&quot;20300&quot; value=&quot;Folie 11 - &amp;quot;Beispiel: SmartArt &amp;#x0D;&amp;#x0A;mit Akzentfarben 4–5&amp;quot;&quot;/&gt;&lt;property id=&quot;20307&quot; value=&quot;267&quot;/&gt;&lt;/object&gt;&lt;object type=&quot;3&quot; unique_id=&quot;10015&quot;&gt;&lt;property id=&quot;20148&quot; value=&quot;5&quot;/&gt;&lt;property id=&quot;20300&quot; value=&quot;Folie 12 - &amp;quot;Tabelle&amp;quot;&quot;/&gt;&lt;property id=&quot;20307&quot; value=&quot;268&quot;/&gt;&lt;/object&gt;&lt;object type=&quot;3&quot; unique_id=&quot;10016&quot;&gt;&lt;property id=&quot;20148&quot; value=&quot;5&quot;/&gt;&lt;property id=&quot;20300&quot; value=&quot;Folie 13&quot;/&gt;&lt;property id=&quot;20307&quot; value=&quot;259&quot;/&gt;&lt;/object&gt;&lt;object type=&quot;3&quot; unique_id=&quot;10017&quot;&gt;&lt;property id=&quot;20148&quot; value=&quot;5&quot;/&gt;&lt;property id=&quot;20300&quot; value=&quot;Folie 1&quot;/&gt;&lt;property id=&quot;20307&quot; value=&quot;270&quot;/&gt;&lt;/object&gt;&lt;object type=&quot;3&quot; unique_id=&quot;10018&quot;&gt;&lt;property id=&quot;20148&quot; value=&quot;5&quot;/&gt;&lt;property id=&quot;20300&quot; value=&quot;Folie 4 - &amp;quot;5 Regeln für gute Präsentationen&amp;quot;&quot;/&gt;&lt;property id=&quot;20307&quot; value=&quot;271&quot;/&gt;&lt;/object&gt;&lt;object type=&quot;3&quot; unique_id=&quot;10019&quot;&gt;&lt;property id=&quot;20148&quot; value=&quot;5&quot;/&gt;&lt;property id=&quot;20300&quot; value=&quot;Folie 6 - &amp;quot;Agenda (kurz, einfarbig)&amp;quot;&quot;/&gt;&lt;property id=&quot;20307&quot; value=&quot;26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AQUA_Powerpoint_2016">
  <a:themeElements>
    <a:clrScheme name="Benutzerdefiniert 1">
      <a:dk1>
        <a:srgbClr val="042F6E"/>
      </a:dk1>
      <a:lt1>
        <a:sysClr val="window" lastClr="FFFFFF"/>
      </a:lt1>
      <a:dk2>
        <a:srgbClr val="4E4D51"/>
      </a:dk2>
      <a:lt2>
        <a:srgbClr val="D8D8D8"/>
      </a:lt2>
      <a:accent1>
        <a:srgbClr val="009EDF"/>
      </a:accent1>
      <a:accent2>
        <a:srgbClr val="85D0F3"/>
      </a:accent2>
      <a:accent3>
        <a:srgbClr val="1EA05F"/>
      </a:accent3>
      <a:accent4>
        <a:srgbClr val="69C33C"/>
      </a:accent4>
      <a:accent5>
        <a:srgbClr val="FEB106"/>
      </a:accent5>
      <a:accent6>
        <a:srgbClr val="F7E3AE"/>
      </a:accent6>
      <a:hlink>
        <a:srgbClr val="245295"/>
      </a:hlink>
      <a:folHlink>
        <a:srgbClr val="245295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AQUA_Powerpoint_2016</Template>
  <TotalTime>0</TotalTime>
  <Words>1114</Words>
  <Application>Microsoft Office PowerPoint</Application>
  <PresentationFormat>Benutzerdefiniert</PresentationFormat>
  <Paragraphs>188</Paragraphs>
  <Slides>24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2" baseType="lpstr">
      <vt:lpstr>Calibri</vt:lpstr>
      <vt:lpstr>Symbol</vt:lpstr>
      <vt:lpstr>Verdana</vt:lpstr>
      <vt:lpstr>Wingdings</vt:lpstr>
      <vt:lpstr>Arial</vt:lpstr>
      <vt:lpstr>Courier New</vt:lpstr>
      <vt:lpstr>Tahoma</vt:lpstr>
      <vt:lpstr>AQUA_Powerpoint_2016</vt:lpstr>
      <vt:lpstr>Die ambulante Notfallversorgung der Zukunft</vt:lpstr>
      <vt:lpstr>Versorgungssituation</vt:lpstr>
      <vt:lpstr>Allgemeinärztlich ausgerichtete Notdienstpraxen mit festem Standort</vt:lpstr>
      <vt:lpstr>Methodik für die Analyse</vt:lpstr>
      <vt:lpstr>Schwachstellen in der ambulanten Notfallversorgung</vt:lpstr>
      <vt:lpstr>Schwachstellen in der ambulanten Notfallversorgung</vt:lpstr>
      <vt:lpstr>Reaktion auf diese Entwicklungen durch den Gesetzgeber</vt:lpstr>
      <vt:lpstr>Schwachstellen bei den Notdienstpraxen mit festem Standort</vt:lpstr>
      <vt:lpstr>Fragestellungen</vt:lpstr>
      <vt:lpstr>PowerPoint-Präsentation</vt:lpstr>
      <vt:lpstr>Portalpraxis</vt:lpstr>
      <vt:lpstr>Handlungsempfehlungen - Überblick</vt:lpstr>
      <vt:lpstr>Portalpraxen</vt:lpstr>
      <vt:lpstr>Zuständigkeiten</vt:lpstr>
      <vt:lpstr>Öffnungszeiten</vt:lpstr>
      <vt:lpstr>Standardisierte Einschätzung des Behandlungsbedarfs</vt:lpstr>
      <vt:lpstr>Kooperationen und Vergütungs-anreize</vt:lpstr>
      <vt:lpstr>PowerPoint-Präsentation</vt:lpstr>
      <vt:lpstr>Gemeinsame Leitstellen</vt:lpstr>
      <vt:lpstr>Angebote im niedergelassenen Bereich</vt:lpstr>
      <vt:lpstr>Qualifikation des Personals</vt:lpstr>
      <vt:lpstr>Patientenkompetenzen</vt:lpstr>
      <vt:lpstr>Ambulante Notfallversorgung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Ambulante Notfallversorgung</dc:title>
  <dc:creator>C. Köster</dc:creator>
  <cp:lastModifiedBy>Kreiss, Stefanie (HAM)</cp:lastModifiedBy>
  <cp:revision>379</cp:revision>
  <dcterms:created xsi:type="dcterms:W3CDTF">2016-07-27T12:18:33Z</dcterms:created>
  <dcterms:modified xsi:type="dcterms:W3CDTF">2016-11-18T09:26:39Z</dcterms:modified>
</cp:coreProperties>
</file>