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6" r:id="rId2"/>
  </p:sldMasterIdLst>
  <p:notesMasterIdLst>
    <p:notesMasterId r:id="rId18"/>
  </p:notesMasterIdLst>
  <p:handoutMasterIdLst>
    <p:handoutMasterId r:id="rId19"/>
  </p:handoutMasterIdLst>
  <p:sldIdLst>
    <p:sldId id="376" r:id="rId3"/>
    <p:sldId id="337" r:id="rId4"/>
    <p:sldId id="342" r:id="rId5"/>
    <p:sldId id="370" r:id="rId6"/>
    <p:sldId id="314" r:id="rId7"/>
    <p:sldId id="357" r:id="rId8"/>
    <p:sldId id="358" r:id="rId9"/>
    <p:sldId id="361" r:id="rId10"/>
    <p:sldId id="362" r:id="rId11"/>
    <p:sldId id="363" r:id="rId12"/>
    <p:sldId id="364" r:id="rId13"/>
    <p:sldId id="366" r:id="rId14"/>
    <p:sldId id="369" r:id="rId15"/>
    <p:sldId id="374" r:id="rId16"/>
    <p:sldId id="375" r:id="rId17"/>
  </p:sldIdLst>
  <p:sldSz cx="9144000" cy="5143500" type="screen16x9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42" userDrawn="1">
          <p15:clr>
            <a:srgbClr val="A4A3A4"/>
          </p15:clr>
        </p15:guide>
        <p15:guide id="2" orient="horz" pos="1847" userDrawn="1">
          <p15:clr>
            <a:srgbClr val="A4A3A4"/>
          </p15:clr>
        </p15:guide>
        <p15:guide id="3" orient="horz" pos="3009" userDrawn="1">
          <p15:clr>
            <a:srgbClr val="A4A3A4"/>
          </p15:clr>
        </p15:guide>
        <p15:guide id="4" pos="2795" userDrawn="1">
          <p15:clr>
            <a:srgbClr val="A4A3A4"/>
          </p15:clr>
        </p15:guide>
        <p15:guide id="5" pos="5687" userDrawn="1">
          <p15:clr>
            <a:srgbClr val="A4A3A4"/>
          </p15:clr>
        </p15:guide>
        <p15:guide id="6" pos="2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0030"/>
    <a:srgbClr val="FF2160"/>
    <a:srgbClr val="FF3F76"/>
    <a:srgbClr val="47F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76064" autoAdjust="0"/>
  </p:normalViewPr>
  <p:slideViewPr>
    <p:cSldViewPr showGuides="1">
      <p:cViewPr>
        <p:scale>
          <a:sx n="90" d="100"/>
          <a:sy n="90" d="100"/>
        </p:scale>
        <p:origin x="-2388" y="-810"/>
      </p:cViewPr>
      <p:guideLst>
        <p:guide orient="horz" pos="2442"/>
        <p:guide orient="horz" pos="1847"/>
        <p:guide orient="horz" pos="3009"/>
        <p:guide pos="2795"/>
        <p:guide pos="5687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63E40-2603-447B-99CA-D0E0AEAD937B}" type="datetimeFigureOut">
              <a:rPr lang="de-DE" smtClean="0"/>
              <a:t>09.07.2019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D6EE9-2DE9-43F2-9468-67BD8DDFA0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4656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4B7F4-7EFA-49B6-B52B-2C024E99B6AD}" type="datetimeFigureOut">
              <a:rPr lang="de-DE" smtClean="0"/>
              <a:t>09.07.2019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20FBE-622C-480E-A077-33BA71AA70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0645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26BD5-1D47-4DCA-A805-C1A07FD2B630}" type="slidenum">
              <a:rPr lang="de-DE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41363"/>
            <a:ext cx="6573837" cy="3698875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9931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Heilberufesektion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Ist eine Verordnungsebene auf dem Rezept, ein Bereich auf dem heilberufliche Informationen stehen</a:t>
            </a: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WG 14: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Wirkstoffverordnung enthält eine eindeutige Codierung, bestehend aus einer sechsstelligen Zahlenfolge (WG14-Nummer) - getrennt durch zwei Raute-Zeichen am Anfang und Ende - sowie der Standardverordnungszeile mit Mengenangabe. </a:t>
            </a:r>
            <a:b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Bsp.: 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#039263#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Ramipril 5mg TAB 100 St N§#1op#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0FBE-622C-480E-A077-33BA71AA70A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893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LANR - Lebenslange Arztnummer</a:t>
            </a:r>
            <a:r>
              <a:rPr lang="de-DE" b="1" baseline="0" dirty="0" smtClean="0"/>
              <a:t>: </a:t>
            </a:r>
          </a:p>
          <a:p>
            <a:r>
              <a:rPr lang="de-DE" baseline="0" dirty="0" smtClean="0"/>
              <a:t>I</a:t>
            </a:r>
            <a:r>
              <a:rPr lang="de-DE" dirty="0" smtClean="0"/>
              <a:t>st eine neunstellige Nummer, die die zuständige Kassenärztliche Vereinigung bundesweit an jeden Arzt und Psychotherapeuten vergibt, der an der vertragsärztlichen Versorgung teilnimmt.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0FBE-622C-480E-A077-33BA71AA70A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587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85732"/>
            <a:r>
              <a:rPr lang="de-DE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Fachdienst stellt Apotheke, die e-Rezept beliefert hat ein Echtheitszertifikat aus: </a:t>
            </a:r>
          </a:p>
          <a:p>
            <a:pPr marL="128588" indent="-128588" defTabSz="685732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Rezept-</a:t>
            </a:r>
            <a:r>
              <a:rPr lang="de-DE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de-D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de-DE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ApoNr</a:t>
            </a:r>
            <a:endParaRPr lang="de-DE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732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E-Verordnung</a:t>
            </a:r>
          </a:p>
          <a:p>
            <a:pPr defTabSz="685732"/>
            <a:endParaRPr lang="de-DE" sz="1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732"/>
            <a:r>
              <a:rPr lang="de-DE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Verschlüsselte E-Dispensierung</a:t>
            </a:r>
          </a:p>
          <a:p>
            <a:pPr indent="-128588" defTabSz="685732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E-Verordnung</a:t>
            </a:r>
          </a:p>
          <a:p>
            <a:pPr indent="-128588" defTabSz="685732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„Echtheitszertifikat“</a:t>
            </a:r>
          </a:p>
          <a:p>
            <a:pPr indent="-128588" defTabSz="685732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Abgabeinformation</a:t>
            </a:r>
          </a:p>
          <a:p>
            <a:pPr defTabSz="685732"/>
            <a:endParaRPr lang="de-DE" sz="1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732"/>
            <a:r>
              <a:rPr lang="de-DE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soll abgesichert werden?</a:t>
            </a:r>
          </a:p>
          <a:p>
            <a:pPr marL="128588" indent="-128588" defTabSz="685732">
              <a:buFont typeface="Arial" panose="020B0604020202020204" pitchFamily="34" charset="0"/>
              <a:buChar char="•"/>
            </a:pPr>
            <a:r>
              <a:rPr lang="de-DE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Einlöseversuch</a:t>
            </a:r>
            <a:r>
              <a:rPr lang="de-D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durch Apotheker ohne tatsächliche Belieferung</a:t>
            </a:r>
          </a:p>
          <a:p>
            <a:pPr marL="128588" indent="-128588" defTabSz="685732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Zusatzprüfung, falls Regelwerk in </a:t>
            </a:r>
            <a:r>
              <a:rPr lang="de-DE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WaWi</a:t>
            </a:r>
            <a:r>
              <a:rPr lang="de-D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nicht hinreichend</a:t>
            </a:r>
          </a:p>
          <a:p>
            <a:pPr marL="128588" indent="-128588" defTabSz="685732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E-Rezeptspeicher wurde umgangen </a:t>
            </a:r>
            <a:br>
              <a:rPr lang="de-D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(Versand E-Verordnung per E-Mail an Dritte)</a:t>
            </a:r>
          </a:p>
          <a:p>
            <a:pPr marL="128588" indent="-128588" defTabSz="685732">
              <a:buFont typeface="Arial" panose="020B0604020202020204" pitchFamily="34" charset="0"/>
              <a:buChar char="•"/>
            </a:pPr>
            <a:endParaRPr lang="de-DE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732">
              <a:buFont typeface="Arial" panose="020B0604020202020204" pitchFamily="34" charset="0"/>
              <a:buChar char="•"/>
            </a:pPr>
            <a:endParaRPr lang="de-DE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732"/>
            <a:r>
              <a:rPr lang="de-DE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kann eine Mehrfachbelieferung des e-Rezeptes ausgeschlossen werden?</a:t>
            </a:r>
          </a:p>
          <a:p>
            <a:pPr marL="171450" indent="-171450" defTabSz="685732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Fachdienst stellt sicher, dass ein E-Rezept nur durch eine Apotheke beliefert werden kann</a:t>
            </a:r>
          </a:p>
          <a:p>
            <a:pPr marL="171450" indent="-171450" defTabSz="685732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Beim Status „In Abrechnung“: Ausstellung Echtheitszertifikat </a:t>
            </a:r>
            <a:br>
              <a:rPr lang="de-D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Einzige Apotheke, die das Rezept beliefert hat</a:t>
            </a:r>
            <a:endParaRPr lang="de-DE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0FBE-622C-480E-A077-33BA71AA70A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5155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85732"/>
            <a:r>
              <a:rPr lang="de-DE" sz="12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Abrechnungsdaten in der TA3</a:t>
            </a:r>
          </a:p>
          <a:p>
            <a:pPr marL="128588" indent="-128588" defTabSz="685732">
              <a:buFont typeface="Arial" panose="020B0604020202020204" pitchFamily="34" charset="0"/>
              <a:buChar char="•"/>
            </a:pPr>
            <a:r>
              <a:rPr lang="de-DE" sz="12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Die TA3 bleibt unverändert, alle notwendigen E-Rezeptdaten werden vom RZ in die TA3 konvertiert</a:t>
            </a:r>
          </a:p>
          <a:p>
            <a:pPr marL="128588" indent="-128588" defTabSz="685732">
              <a:buFont typeface="Arial" panose="020B0604020202020204" pitchFamily="34" charset="0"/>
              <a:buChar char="•"/>
            </a:pPr>
            <a:r>
              <a:rPr lang="de-DE" sz="12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Die Lösung ist abwärtskompatibel</a:t>
            </a:r>
          </a:p>
          <a:p>
            <a:pPr marL="128588" indent="-128588" defTabSz="685732">
              <a:buFont typeface="Arial" panose="020B0604020202020204" pitchFamily="34" charset="0"/>
              <a:buChar char="•"/>
            </a:pPr>
            <a:r>
              <a:rPr lang="de-DE" sz="12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Mit hinreichender Verbreitung des E-Rezepts und Verfügbarkeit der TI kann eine neue Formatversion TA x entwickelt werden</a:t>
            </a:r>
          </a:p>
          <a:p>
            <a:endParaRPr lang="de-DE" dirty="0" smtClean="0"/>
          </a:p>
          <a:p>
            <a:pPr defTabSz="685732"/>
            <a:r>
              <a:rPr lang="de-DE" sz="12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Rezeptbild in der TA4</a:t>
            </a:r>
          </a:p>
          <a:p>
            <a:pPr marL="128588" indent="-128588" defTabSz="685732">
              <a:buFont typeface="Arial" panose="020B0604020202020204" pitchFamily="34" charset="0"/>
              <a:buChar char="•"/>
            </a:pPr>
            <a:r>
              <a:rPr lang="de-DE" sz="12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Das RZ erstellt aus den E-Rezeptdaten ein Ersatz-Rezeptbild (</a:t>
            </a:r>
            <a:r>
              <a:rPr lang="de-DE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TIFF-Format)</a:t>
            </a:r>
            <a:r>
              <a:rPr lang="de-DE" sz="12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in Anlehnung an das Muster 16-Format </a:t>
            </a:r>
          </a:p>
          <a:p>
            <a:pPr marL="128588" indent="-128588" defTabSz="685732">
              <a:buFont typeface="Arial" panose="020B0604020202020204" pitchFamily="34" charset="0"/>
              <a:buChar char="•"/>
            </a:pPr>
            <a:r>
              <a:rPr lang="de-DE" sz="12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Das Ersatz-Rezeptbild enthält den Aufdruck „E-Rezept“</a:t>
            </a:r>
          </a:p>
          <a:p>
            <a:pPr marL="128588" indent="-128588" defTabSz="685732">
              <a:buFont typeface="Arial" panose="020B0604020202020204" pitchFamily="34" charset="0"/>
              <a:buChar char="•"/>
            </a:pPr>
            <a:r>
              <a:rPr lang="de-DE" sz="12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Die Übertragung erfolgt über die TA4</a:t>
            </a:r>
          </a:p>
          <a:p>
            <a:pPr marL="128588" indent="-128588" defTabSz="685732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Über ein zusätzliches Meta-Tags im TIFF-Ersatzbild wird die E-Dispensierung inkl. E-Verordnung an die Krankenkasse übertragen</a:t>
            </a:r>
            <a:r>
              <a:rPr lang="de-DE" sz="12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0FBE-622C-480E-A077-33BA71AA70A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488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0FBE-622C-480E-A077-33BA71AA70A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799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1383509"/>
            <a:ext cx="7773988" cy="1296591"/>
          </a:xfrm>
        </p:spPr>
        <p:txBody>
          <a:bodyPr anchor="ctr"/>
          <a:lstStyle>
            <a:lvl1pPr>
              <a:defRPr sz="3200">
                <a:solidFill>
                  <a:srgbClr val="A300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914650"/>
            <a:ext cx="7772400" cy="13144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900">
                <a:solidFill>
                  <a:srgbClr val="A30030"/>
                </a:solidFill>
                <a:latin typeface="+mn-lt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762002" y="457205"/>
            <a:ext cx="4225925" cy="4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1" rIns="68580" bIns="3429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700">
              <a:solidFill>
                <a:srgbClr val="FFFFFF"/>
              </a:solidFill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-20538"/>
            <a:ext cx="9144000" cy="857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1" rIns="68580" bIns="34291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700">
              <a:solidFill>
                <a:srgbClr val="FFFFFF"/>
              </a:solidFill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85800" y="514353"/>
            <a:ext cx="4191000" cy="4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1" rIns="68580" bIns="34291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sz="2700">
              <a:solidFill>
                <a:srgbClr val="FFFFFF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106" y="262953"/>
            <a:ext cx="4065999" cy="47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5521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1383509"/>
            <a:ext cx="7773988" cy="1296591"/>
          </a:xfrm>
        </p:spPr>
        <p:txBody>
          <a:bodyPr anchor="ctr"/>
          <a:lstStyle>
            <a:lvl1pPr>
              <a:defRPr sz="3200">
                <a:solidFill>
                  <a:srgbClr val="A300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914650"/>
            <a:ext cx="7772400" cy="13144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900">
                <a:solidFill>
                  <a:srgbClr val="A30030"/>
                </a:solidFill>
                <a:latin typeface="+mn-lt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762002" y="457205"/>
            <a:ext cx="4225925" cy="4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1" rIns="68580" bIns="3429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700">
              <a:solidFill>
                <a:srgbClr val="FFFFFF"/>
              </a:solidFill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-20538"/>
            <a:ext cx="9144000" cy="857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1" rIns="68580" bIns="34291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700">
              <a:solidFill>
                <a:srgbClr val="FFFFFF"/>
              </a:solidFill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85800" y="514353"/>
            <a:ext cx="4191000" cy="4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1" rIns="68580" bIns="34291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sz="2700">
              <a:solidFill>
                <a:srgbClr val="FFFFFF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106" y="262953"/>
            <a:ext cx="4065999" cy="47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7639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0468" y="4880070"/>
            <a:ext cx="935907" cy="19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7DC26706-0CE4-4F36-B815-0139B7E1E07B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de-DE" smtClean="0">
              <a:solidFill>
                <a:srgbClr val="FFFFFF">
                  <a:lumMod val="65000"/>
                </a:srgbClr>
              </a:solidFill>
            </a:endParaRPr>
          </a:p>
          <a:p>
            <a:endParaRPr lang="de-DE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541095" y="4888101"/>
            <a:ext cx="2056312" cy="19548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rgbClr val="FFFFFF">
                    <a:lumMod val="65000"/>
                  </a:srgbClr>
                </a:solidFill>
              </a:rPr>
              <a:t>Dr. Günther Hanke</a:t>
            </a:r>
            <a:endParaRPr lang="de-DE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1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BE73C-87FE-4B59-8DC1-46A90FCA7AFB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de-DE" smtClean="0">
              <a:solidFill>
                <a:srgbClr val="FFFFFF">
                  <a:lumMod val="65000"/>
                </a:srgbClr>
              </a:solidFill>
            </a:endParaRPr>
          </a:p>
          <a:p>
            <a:endParaRPr lang="de-DE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41095" y="4888101"/>
            <a:ext cx="2056312" cy="195486"/>
          </a:xfrm>
          <a:prstGeom prst="rect">
            <a:avLst/>
          </a:prstGeom>
        </p:spPr>
        <p:txBody>
          <a:bodyPr/>
          <a:lstStyle/>
          <a:p>
            <a:endParaRPr lang="de-DE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1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560" y="1113590"/>
            <a:ext cx="3888432" cy="3394472"/>
          </a:xfrm>
        </p:spPr>
        <p:txBody>
          <a:bodyPr/>
          <a:lstStyle>
            <a:lvl1pPr marL="241087" indent="-241087">
              <a:buFont typeface="Wingdings" panose="05000000000000000000" pitchFamily="2" charset="2"/>
              <a:buChar char="§"/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1113590"/>
            <a:ext cx="3888432" cy="3394472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72181" y="4926074"/>
            <a:ext cx="2056312" cy="195486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524328" y="4894008"/>
            <a:ext cx="1008063" cy="195486"/>
          </a:xfrm>
        </p:spPr>
        <p:txBody>
          <a:bodyPr/>
          <a:lstStyle/>
          <a:p>
            <a:fld id="{4DB18E29-0505-4632-95D9-72C734ADC286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de-DE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22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411510"/>
            <a:ext cx="7965104" cy="432048"/>
          </a:xfrm>
        </p:spPr>
        <p:txBody>
          <a:bodyPr anchor="t"/>
          <a:lstStyle>
            <a:lvl1pPr algn="l">
              <a:defRPr sz="21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47058" y="1059582"/>
            <a:ext cx="4957391" cy="3618402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7930" y="1059582"/>
            <a:ext cx="2925961" cy="3618402"/>
          </a:xfrm>
        </p:spPr>
        <p:txBody>
          <a:bodyPr/>
          <a:lstStyle>
            <a:lvl1pPr marL="0" indent="0">
              <a:buNone/>
              <a:defRPr sz="1100"/>
            </a:lvl1pPr>
            <a:lvl2pPr marL="342874" indent="0">
              <a:buNone/>
              <a:defRPr sz="900"/>
            </a:lvl2pPr>
            <a:lvl3pPr marL="685748" indent="0">
              <a:buNone/>
              <a:defRPr sz="800"/>
            </a:lvl3pPr>
            <a:lvl4pPr marL="1028622" indent="0">
              <a:buNone/>
              <a:defRPr sz="700"/>
            </a:lvl4pPr>
            <a:lvl5pPr marL="1371496" indent="0">
              <a:buNone/>
              <a:defRPr sz="700"/>
            </a:lvl5pPr>
            <a:lvl6pPr marL="1714369" indent="0">
              <a:buNone/>
              <a:defRPr sz="700"/>
            </a:lvl6pPr>
            <a:lvl7pPr marL="2057243" indent="0">
              <a:buNone/>
              <a:defRPr sz="700"/>
            </a:lvl7pPr>
            <a:lvl8pPr marL="2400117" indent="0">
              <a:buNone/>
              <a:defRPr sz="700"/>
            </a:lvl8pPr>
            <a:lvl9pPr marL="2742991" indent="0">
              <a:buNone/>
              <a:defRPr sz="7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91725" y="4939023"/>
            <a:ext cx="2056312" cy="195486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524328" y="4894010"/>
            <a:ext cx="1008063" cy="195077"/>
          </a:xfrm>
        </p:spPr>
        <p:txBody>
          <a:bodyPr/>
          <a:lstStyle/>
          <a:p>
            <a:fld id="{4DB18E29-0505-4632-95D9-72C734ADC286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de-DE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72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26706-0CE4-4F36-B815-0139B7E1E07B}" type="slidenum">
              <a:rPr lang="de-DE">
                <a:solidFill>
                  <a:srgbClr val="525252"/>
                </a:solidFill>
              </a:rPr>
              <a:pPr/>
              <a:t>‹Nr.›</a:t>
            </a:fld>
            <a:endParaRPr lang="de-DE">
              <a:solidFill>
                <a:srgbClr val="525252"/>
              </a:solidFill>
            </a:endParaRPr>
          </a:p>
          <a:p>
            <a:endParaRPr lang="de-DE">
              <a:solidFill>
                <a:srgbClr val="525252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541095" y="4888101"/>
            <a:ext cx="2056312" cy="19548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rgbClr val="FFFFFF">
                    <a:lumMod val="65000"/>
                  </a:srgbClr>
                </a:solidFill>
              </a:rPr>
              <a:t>Dr. Günther Hanke</a:t>
            </a:r>
            <a:endParaRPr lang="de-DE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52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BE73C-87FE-4B59-8DC1-46A90FCA7AFB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de-DE" smtClean="0">
              <a:solidFill>
                <a:srgbClr val="FFFFFF">
                  <a:lumMod val="65000"/>
                </a:srgbClr>
              </a:solidFill>
            </a:endParaRPr>
          </a:p>
          <a:p>
            <a:endParaRPr lang="de-DE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41095" y="4888101"/>
            <a:ext cx="2056312" cy="195486"/>
          </a:xfrm>
          <a:prstGeom prst="rect">
            <a:avLst/>
          </a:prstGeom>
        </p:spPr>
        <p:txBody>
          <a:bodyPr/>
          <a:lstStyle/>
          <a:p>
            <a:endParaRPr lang="de-DE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90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74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F0BE73C-87FE-4B59-8DC1-46A90FCA7AFB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mtClean="0">
              <a:solidFill>
                <a:srgbClr val="FFFFFF">
                  <a:lumMod val="65000"/>
                </a:srgb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41095" y="4888101"/>
            <a:ext cx="2056312" cy="195486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1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0468" y="4880070"/>
            <a:ext cx="935907" cy="19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7DC26706-0CE4-4F36-B815-0139B7E1E07B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de-DE" smtClean="0">
              <a:solidFill>
                <a:srgbClr val="FFFFFF">
                  <a:lumMod val="65000"/>
                </a:srgbClr>
              </a:solidFill>
            </a:endParaRPr>
          </a:p>
          <a:p>
            <a:endParaRPr lang="de-DE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541095" y="4888101"/>
            <a:ext cx="2056312" cy="19548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rgbClr val="FFFFFF">
                    <a:lumMod val="65000"/>
                  </a:srgbClr>
                </a:solidFill>
              </a:rPr>
              <a:t>Dr. Günther Hanke</a:t>
            </a:r>
            <a:endParaRPr lang="de-DE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7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BE73C-87FE-4B59-8DC1-46A90FCA7AFB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de-DE" smtClean="0">
              <a:solidFill>
                <a:srgbClr val="FFFFFF">
                  <a:lumMod val="65000"/>
                </a:srgbClr>
              </a:solidFill>
            </a:endParaRPr>
          </a:p>
          <a:p>
            <a:endParaRPr lang="de-DE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541095" y="4888101"/>
            <a:ext cx="2056312" cy="19548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rgbClr val="FFFFFF">
                    <a:lumMod val="65000"/>
                  </a:srgbClr>
                </a:solidFill>
              </a:rPr>
              <a:t>Dr. Günther Hanke</a:t>
            </a:r>
            <a:endParaRPr lang="de-DE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74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560" y="1113590"/>
            <a:ext cx="3888432" cy="3394472"/>
          </a:xfrm>
        </p:spPr>
        <p:txBody>
          <a:bodyPr/>
          <a:lstStyle>
            <a:lvl1pPr marL="241087" indent="-241087">
              <a:buFont typeface="Wingdings" panose="05000000000000000000" pitchFamily="2" charset="2"/>
              <a:buChar char="§"/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1113590"/>
            <a:ext cx="3888432" cy="3394472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72181" y="4926074"/>
            <a:ext cx="2056312" cy="195486"/>
          </a:xfrm>
        </p:spPr>
        <p:txBody>
          <a:bodyPr/>
          <a:lstStyle/>
          <a:p>
            <a:endParaRPr lang="de-DE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524328" y="4894008"/>
            <a:ext cx="1008063" cy="195486"/>
          </a:xfrm>
        </p:spPr>
        <p:txBody>
          <a:bodyPr/>
          <a:lstStyle/>
          <a:p>
            <a:fld id="{4DB18E29-0505-4632-95D9-72C734ADC286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de-DE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52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411510"/>
            <a:ext cx="7965104" cy="432048"/>
          </a:xfrm>
        </p:spPr>
        <p:txBody>
          <a:bodyPr anchor="t"/>
          <a:lstStyle>
            <a:lvl1pPr algn="l">
              <a:defRPr sz="21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47058" y="1059582"/>
            <a:ext cx="4957391" cy="3618402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7930" y="1059582"/>
            <a:ext cx="2925961" cy="3618402"/>
          </a:xfrm>
        </p:spPr>
        <p:txBody>
          <a:bodyPr/>
          <a:lstStyle>
            <a:lvl1pPr marL="0" indent="0">
              <a:buNone/>
              <a:defRPr sz="1100"/>
            </a:lvl1pPr>
            <a:lvl2pPr marL="342874" indent="0">
              <a:buNone/>
              <a:defRPr sz="900"/>
            </a:lvl2pPr>
            <a:lvl3pPr marL="685748" indent="0">
              <a:buNone/>
              <a:defRPr sz="800"/>
            </a:lvl3pPr>
            <a:lvl4pPr marL="1028622" indent="0">
              <a:buNone/>
              <a:defRPr sz="700"/>
            </a:lvl4pPr>
            <a:lvl5pPr marL="1371496" indent="0">
              <a:buNone/>
              <a:defRPr sz="700"/>
            </a:lvl5pPr>
            <a:lvl6pPr marL="1714369" indent="0">
              <a:buNone/>
              <a:defRPr sz="700"/>
            </a:lvl6pPr>
            <a:lvl7pPr marL="2057243" indent="0">
              <a:buNone/>
              <a:defRPr sz="700"/>
            </a:lvl7pPr>
            <a:lvl8pPr marL="2400117" indent="0">
              <a:buNone/>
              <a:defRPr sz="700"/>
            </a:lvl8pPr>
            <a:lvl9pPr marL="2742991" indent="0">
              <a:buNone/>
              <a:defRPr sz="7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91725" y="4939023"/>
            <a:ext cx="2056312" cy="195486"/>
          </a:xfrm>
        </p:spPr>
        <p:txBody>
          <a:bodyPr/>
          <a:lstStyle/>
          <a:p>
            <a:endParaRPr lang="de-DE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524328" y="4894010"/>
            <a:ext cx="1008063" cy="195077"/>
          </a:xfrm>
        </p:spPr>
        <p:txBody>
          <a:bodyPr/>
          <a:lstStyle/>
          <a:p>
            <a:fld id="{4DB18E29-0505-4632-95D9-72C734ADC286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de-DE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927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26706-0CE4-4F36-B815-0139B7E1E07B}" type="slidenum">
              <a:rPr lang="de-DE">
                <a:solidFill>
                  <a:srgbClr val="525252"/>
                </a:solidFill>
              </a:rPr>
              <a:pPr/>
              <a:t>‹Nr.›</a:t>
            </a:fld>
            <a:endParaRPr lang="de-DE">
              <a:solidFill>
                <a:srgbClr val="525252"/>
              </a:solidFill>
            </a:endParaRPr>
          </a:p>
          <a:p>
            <a:endParaRPr lang="de-DE">
              <a:solidFill>
                <a:srgbClr val="525252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541095" y="4888101"/>
            <a:ext cx="2056312" cy="19548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rgbClr val="FFFFFF">
                    <a:lumMod val="65000"/>
                  </a:srgbClr>
                </a:solidFill>
              </a:rPr>
              <a:t>Dr. Günther Hanke</a:t>
            </a:r>
            <a:endParaRPr lang="de-DE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88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BE73C-87FE-4B59-8DC1-46A90FCA7AFB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de-DE" smtClean="0">
              <a:solidFill>
                <a:srgbClr val="FFFFFF">
                  <a:lumMod val="65000"/>
                </a:srgbClr>
              </a:solidFill>
            </a:endParaRPr>
          </a:p>
          <a:p>
            <a:endParaRPr lang="de-DE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79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34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F0BE73C-87FE-4B59-8DC1-46A90FCA7AFB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mtClean="0">
              <a:solidFill>
                <a:srgbClr val="FFFFFF">
                  <a:lumMod val="65000"/>
                </a:srgb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6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659" y="4875664"/>
            <a:ext cx="1549848" cy="180364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0395" y="411510"/>
            <a:ext cx="79232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9" y="1059584"/>
            <a:ext cx="7923212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61729" y="4888102"/>
            <a:ext cx="935907" cy="19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chemeClr val="bg1">
                    <a:lumMod val="65000"/>
                  </a:schemeClr>
                </a:solidFill>
                <a:latin typeface="HelveticaNeueLT Std Lt" panose="020B0403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F0BE73C-87FE-4B59-8DC1-46A90FCA7AFB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mtClean="0">
              <a:solidFill>
                <a:srgbClr val="FFFFFF">
                  <a:lumMod val="65000"/>
                </a:srgb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541095" y="4888101"/>
            <a:ext cx="2056312" cy="19548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rgbClr val="FFFFFF">
                    <a:lumMod val="65000"/>
                  </a:srgbClr>
                </a:solidFill>
              </a:rPr>
              <a:t>Dr. Günther Hanke</a:t>
            </a:r>
            <a:endParaRPr lang="de-DE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3" name="Gerader Verbinder 2"/>
          <p:cNvCxnSpPr/>
          <p:nvPr/>
        </p:nvCxnSpPr>
        <p:spPr bwMode="auto">
          <a:xfrm>
            <a:off x="0" y="4812155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26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900">
          <a:solidFill>
            <a:srgbClr val="A30030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A30030"/>
          </a:solidFill>
          <a:latin typeface="Arial" charset="0"/>
          <a:ea typeface="ＭＳ Ｐゴシック" pitchFamily="-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A30030"/>
          </a:solidFill>
          <a:latin typeface="Arial" charset="0"/>
          <a:ea typeface="ＭＳ Ｐゴシック" pitchFamily="-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A30030"/>
          </a:solidFill>
          <a:latin typeface="Arial" charset="0"/>
          <a:ea typeface="ＭＳ Ｐゴシック" pitchFamily="-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A30030"/>
          </a:solidFill>
          <a:latin typeface="Arial" charset="0"/>
          <a:ea typeface="ＭＳ Ｐゴシック" pitchFamily="-48" charset="-128"/>
        </a:defRPr>
      </a:lvl5pPr>
      <a:lvl6pPr marL="342874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A30030"/>
          </a:solidFill>
          <a:latin typeface="Arial" charset="0"/>
          <a:ea typeface="ＭＳ Ｐゴシック" pitchFamily="-48" charset="-128"/>
        </a:defRPr>
      </a:lvl6pPr>
      <a:lvl7pPr marL="685748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A30030"/>
          </a:solidFill>
          <a:latin typeface="Arial" charset="0"/>
          <a:ea typeface="ＭＳ Ｐゴシック" pitchFamily="-48" charset="-128"/>
        </a:defRPr>
      </a:lvl7pPr>
      <a:lvl8pPr marL="1028622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A30030"/>
          </a:solidFill>
          <a:latin typeface="Arial" charset="0"/>
          <a:ea typeface="ＭＳ Ｐゴシック" pitchFamily="-48" charset="-128"/>
        </a:defRPr>
      </a:lvl8pPr>
      <a:lvl9pPr marL="1371496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A30030"/>
          </a:solidFill>
          <a:latin typeface="Arial" charset="0"/>
          <a:ea typeface="ＭＳ Ｐゴシック" pitchFamily="-48" charset="-128"/>
        </a:defRPr>
      </a:lvl9pPr>
    </p:titleStyle>
    <p:bodyStyle>
      <a:lvl1pPr marL="202391" indent="-202391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rgbClr val="A30030"/>
        </a:buClr>
        <a:buFont typeface="Wingdings" pitchFamily="2" charset="2"/>
        <a:buChar char="§"/>
        <a:defRPr sz="1700">
          <a:solidFill>
            <a:srgbClr val="343434"/>
          </a:solidFill>
          <a:latin typeface="+mn-lt"/>
          <a:ea typeface="+mn-ea"/>
          <a:cs typeface="+mn-cs"/>
        </a:defRPr>
      </a:lvl1pPr>
      <a:lvl2pPr marL="538123" indent="-201202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rgbClr val="0070C0"/>
        </a:buClr>
        <a:buSzPct val="90000"/>
        <a:buChar char="•"/>
        <a:defRPr sz="1300">
          <a:solidFill>
            <a:srgbClr val="343434"/>
          </a:solidFill>
          <a:latin typeface="+mn-lt"/>
          <a:ea typeface="+mn-ea"/>
        </a:defRPr>
      </a:lvl2pPr>
      <a:lvl3pPr marL="872662" indent="-20001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rgbClr val="009900"/>
        </a:buClr>
        <a:buChar char="-"/>
        <a:defRPr sz="1100">
          <a:solidFill>
            <a:srgbClr val="343434"/>
          </a:solidFill>
          <a:latin typeface="+mn-lt"/>
          <a:ea typeface="+mn-ea"/>
        </a:defRPr>
      </a:lvl3pPr>
      <a:lvl4pPr marL="1145294" indent="-138102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>
          <a:solidFill>
            <a:srgbClr val="343434"/>
          </a:solidFill>
          <a:latin typeface="HelveticaNeueLT Std Lt" panose="020B0403020202020204" pitchFamily="34" charset="0"/>
          <a:ea typeface="+mn-ea"/>
        </a:defRPr>
      </a:lvl4pPr>
      <a:lvl5pPr marL="1410783" indent="-130959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rgbClr val="A30030"/>
        </a:buClr>
        <a:buFont typeface="Wingdings" pitchFamily="2" charset="2"/>
        <a:buChar char="§"/>
        <a:defRPr sz="1100">
          <a:solidFill>
            <a:srgbClr val="343434"/>
          </a:solidFill>
          <a:latin typeface="HelveticaNeueLT Std Lt" panose="020B0403020202020204" pitchFamily="34" charset="0"/>
          <a:ea typeface="+mn-ea"/>
        </a:defRPr>
      </a:lvl5pPr>
      <a:lvl6pPr marL="1753657" indent="-130959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rgbClr val="A30030"/>
        </a:buClr>
        <a:buFont typeface="Wingdings" pitchFamily="2" charset="2"/>
        <a:buChar char="§"/>
        <a:defRPr sz="1100">
          <a:solidFill>
            <a:srgbClr val="343434"/>
          </a:solidFill>
          <a:latin typeface="+mn-lt"/>
          <a:ea typeface="+mn-ea"/>
        </a:defRPr>
      </a:lvl6pPr>
      <a:lvl7pPr marL="2096532" indent="-130959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rgbClr val="A30030"/>
        </a:buClr>
        <a:buFont typeface="Wingdings" pitchFamily="2" charset="2"/>
        <a:buChar char="§"/>
        <a:defRPr sz="1100">
          <a:solidFill>
            <a:srgbClr val="343434"/>
          </a:solidFill>
          <a:latin typeface="+mn-lt"/>
          <a:ea typeface="+mn-ea"/>
        </a:defRPr>
      </a:lvl7pPr>
      <a:lvl8pPr marL="2439406" indent="-130959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rgbClr val="A30030"/>
        </a:buClr>
        <a:buFont typeface="Wingdings" pitchFamily="2" charset="2"/>
        <a:buChar char="§"/>
        <a:defRPr sz="1100">
          <a:solidFill>
            <a:srgbClr val="343434"/>
          </a:solidFill>
          <a:latin typeface="+mn-lt"/>
          <a:ea typeface="+mn-ea"/>
        </a:defRPr>
      </a:lvl8pPr>
      <a:lvl9pPr marL="2782280" indent="-130959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rgbClr val="A30030"/>
        </a:buClr>
        <a:buFont typeface="Wingdings" pitchFamily="2" charset="2"/>
        <a:buChar char="§"/>
        <a:defRPr sz="1100">
          <a:solidFill>
            <a:srgbClr val="343434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6857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4" algn="l" defTabSz="6857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8" algn="l" defTabSz="6857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2" algn="l" defTabSz="6857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6" algn="l" defTabSz="6857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69" algn="l" defTabSz="6857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3" algn="l" defTabSz="6857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17" algn="l" defTabSz="6857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1" algn="l" defTabSz="6857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0395" y="411510"/>
            <a:ext cx="79232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9" y="1059584"/>
            <a:ext cx="7923212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61729" y="4888102"/>
            <a:ext cx="935907" cy="19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chemeClr val="bg1">
                    <a:lumMod val="65000"/>
                  </a:schemeClr>
                </a:solidFill>
                <a:latin typeface="HelveticaNeueLT Std Lt" panose="020B0403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F0BE73C-87FE-4B59-8DC1-46A90FCA7AFB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mtClean="0">
              <a:solidFill>
                <a:srgbClr val="FFFFFF">
                  <a:lumMod val="65000"/>
                </a:srgb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3" name="Gerader Verbinder 2"/>
          <p:cNvCxnSpPr/>
          <p:nvPr/>
        </p:nvCxnSpPr>
        <p:spPr bwMode="auto">
          <a:xfrm>
            <a:off x="0" y="4812155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541095" y="4888101"/>
            <a:ext cx="2056312" cy="19548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rgbClr val="FFFFFF">
                    <a:lumMod val="65000"/>
                  </a:srgbClr>
                </a:solidFill>
              </a:rPr>
              <a:t>Dr. Günther Hanke</a:t>
            </a:r>
            <a:endParaRPr lang="de-DE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176846" y="4840158"/>
            <a:ext cx="2790311" cy="34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900">
          <a:solidFill>
            <a:srgbClr val="A30030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A30030"/>
          </a:solidFill>
          <a:latin typeface="Arial" charset="0"/>
          <a:ea typeface="ＭＳ Ｐゴシック" pitchFamily="-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A30030"/>
          </a:solidFill>
          <a:latin typeface="Arial" charset="0"/>
          <a:ea typeface="ＭＳ Ｐゴシック" pitchFamily="-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A30030"/>
          </a:solidFill>
          <a:latin typeface="Arial" charset="0"/>
          <a:ea typeface="ＭＳ Ｐゴシック" pitchFamily="-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A30030"/>
          </a:solidFill>
          <a:latin typeface="Arial" charset="0"/>
          <a:ea typeface="ＭＳ Ｐゴシック" pitchFamily="-48" charset="-128"/>
        </a:defRPr>
      </a:lvl5pPr>
      <a:lvl6pPr marL="342874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A30030"/>
          </a:solidFill>
          <a:latin typeface="Arial" charset="0"/>
          <a:ea typeface="ＭＳ Ｐゴシック" pitchFamily="-48" charset="-128"/>
        </a:defRPr>
      </a:lvl6pPr>
      <a:lvl7pPr marL="685748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A30030"/>
          </a:solidFill>
          <a:latin typeface="Arial" charset="0"/>
          <a:ea typeface="ＭＳ Ｐゴシック" pitchFamily="-48" charset="-128"/>
        </a:defRPr>
      </a:lvl7pPr>
      <a:lvl8pPr marL="1028622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A30030"/>
          </a:solidFill>
          <a:latin typeface="Arial" charset="0"/>
          <a:ea typeface="ＭＳ Ｐゴシック" pitchFamily="-48" charset="-128"/>
        </a:defRPr>
      </a:lvl8pPr>
      <a:lvl9pPr marL="1371496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A30030"/>
          </a:solidFill>
          <a:latin typeface="Arial" charset="0"/>
          <a:ea typeface="ＭＳ Ｐゴシック" pitchFamily="-48" charset="-128"/>
        </a:defRPr>
      </a:lvl9pPr>
    </p:titleStyle>
    <p:bodyStyle>
      <a:lvl1pPr marL="202391" indent="-202391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rgbClr val="A30030"/>
        </a:buClr>
        <a:buFont typeface="Wingdings" pitchFamily="2" charset="2"/>
        <a:buChar char="§"/>
        <a:defRPr sz="1700">
          <a:solidFill>
            <a:srgbClr val="343434"/>
          </a:solidFill>
          <a:latin typeface="+mn-lt"/>
          <a:ea typeface="+mn-ea"/>
          <a:cs typeface="+mn-cs"/>
        </a:defRPr>
      </a:lvl1pPr>
      <a:lvl2pPr marL="538123" indent="-201202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rgbClr val="0070C0"/>
        </a:buClr>
        <a:buSzPct val="90000"/>
        <a:buChar char="•"/>
        <a:defRPr sz="1300">
          <a:solidFill>
            <a:srgbClr val="343434"/>
          </a:solidFill>
          <a:latin typeface="+mn-lt"/>
          <a:ea typeface="+mn-ea"/>
        </a:defRPr>
      </a:lvl2pPr>
      <a:lvl3pPr marL="872662" indent="-20001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rgbClr val="009900"/>
        </a:buClr>
        <a:buChar char="-"/>
        <a:defRPr sz="1100">
          <a:solidFill>
            <a:srgbClr val="343434"/>
          </a:solidFill>
          <a:latin typeface="+mn-lt"/>
          <a:ea typeface="+mn-ea"/>
        </a:defRPr>
      </a:lvl3pPr>
      <a:lvl4pPr marL="1145294" indent="-138102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>
          <a:solidFill>
            <a:srgbClr val="343434"/>
          </a:solidFill>
          <a:latin typeface="HelveticaNeueLT Std Lt" panose="020B0403020202020204" pitchFamily="34" charset="0"/>
          <a:ea typeface="+mn-ea"/>
        </a:defRPr>
      </a:lvl4pPr>
      <a:lvl5pPr marL="1410783" indent="-130959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rgbClr val="A30030"/>
        </a:buClr>
        <a:buFont typeface="Wingdings" pitchFamily="2" charset="2"/>
        <a:buChar char="§"/>
        <a:defRPr sz="1100">
          <a:solidFill>
            <a:srgbClr val="343434"/>
          </a:solidFill>
          <a:latin typeface="HelveticaNeueLT Std Lt" panose="020B0403020202020204" pitchFamily="34" charset="0"/>
          <a:ea typeface="+mn-ea"/>
        </a:defRPr>
      </a:lvl5pPr>
      <a:lvl6pPr marL="1753657" indent="-130959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rgbClr val="A30030"/>
        </a:buClr>
        <a:buFont typeface="Wingdings" pitchFamily="2" charset="2"/>
        <a:buChar char="§"/>
        <a:defRPr sz="1100">
          <a:solidFill>
            <a:srgbClr val="343434"/>
          </a:solidFill>
          <a:latin typeface="+mn-lt"/>
          <a:ea typeface="+mn-ea"/>
        </a:defRPr>
      </a:lvl6pPr>
      <a:lvl7pPr marL="2096532" indent="-130959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rgbClr val="A30030"/>
        </a:buClr>
        <a:buFont typeface="Wingdings" pitchFamily="2" charset="2"/>
        <a:buChar char="§"/>
        <a:defRPr sz="1100">
          <a:solidFill>
            <a:srgbClr val="343434"/>
          </a:solidFill>
          <a:latin typeface="+mn-lt"/>
          <a:ea typeface="+mn-ea"/>
        </a:defRPr>
      </a:lvl7pPr>
      <a:lvl8pPr marL="2439406" indent="-130959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rgbClr val="A30030"/>
        </a:buClr>
        <a:buFont typeface="Wingdings" pitchFamily="2" charset="2"/>
        <a:buChar char="§"/>
        <a:defRPr sz="1100">
          <a:solidFill>
            <a:srgbClr val="343434"/>
          </a:solidFill>
          <a:latin typeface="+mn-lt"/>
          <a:ea typeface="+mn-ea"/>
        </a:defRPr>
      </a:lvl8pPr>
      <a:lvl9pPr marL="2782280" indent="-130959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rgbClr val="A30030"/>
        </a:buClr>
        <a:buFont typeface="Wingdings" pitchFamily="2" charset="2"/>
        <a:buChar char="§"/>
        <a:defRPr sz="1100">
          <a:solidFill>
            <a:srgbClr val="343434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6857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4" algn="l" defTabSz="6857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8" algn="l" defTabSz="6857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2" algn="l" defTabSz="6857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6" algn="l" defTabSz="6857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69" algn="l" defTabSz="6857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3" algn="l" defTabSz="6857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17" algn="l" defTabSz="6857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1" algn="l" defTabSz="6857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svg"/><Relationship Id="rId11" Type="http://schemas.openxmlformats.org/officeDocument/2006/relationships/image" Target="../media/image21.sv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svg"/><Relationship Id="rId10" Type="http://schemas.openxmlformats.org/officeDocument/2006/relationships/image" Target="../media/image21.sv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sv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11" Type="http://schemas.openxmlformats.org/officeDocument/2006/relationships/image" Target="../media/image19.sv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e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10" Type="http://schemas.openxmlformats.org/officeDocument/2006/relationships/image" Target="../media/image21.sv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531" y="1311611"/>
            <a:ext cx="8460940" cy="1305145"/>
          </a:xfrm>
        </p:spPr>
        <p:txBody>
          <a:bodyPr anchor="t"/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sz="3300" b="1" dirty="0"/>
              <a:t>GERDA</a:t>
            </a:r>
            <a:br>
              <a:rPr lang="de-DE" sz="3300" b="1" dirty="0"/>
            </a:br>
            <a:r>
              <a:rPr lang="de-DE" sz="3300" b="1" dirty="0"/>
              <a:t>G</a:t>
            </a:r>
            <a:r>
              <a:rPr lang="de-DE" sz="3300" dirty="0"/>
              <a:t>eschützter </a:t>
            </a:r>
            <a:r>
              <a:rPr lang="de-DE" sz="3300" b="1" dirty="0"/>
              <a:t>E</a:t>
            </a:r>
            <a:r>
              <a:rPr lang="de-DE" sz="3300" dirty="0"/>
              <a:t>-</a:t>
            </a:r>
            <a:r>
              <a:rPr lang="de-DE" sz="3300" b="1" dirty="0"/>
              <a:t>R</a:t>
            </a:r>
            <a:r>
              <a:rPr lang="de-DE" sz="3300" dirty="0"/>
              <a:t>ezept-</a:t>
            </a:r>
            <a:r>
              <a:rPr lang="de-DE" sz="3300" b="1" dirty="0"/>
              <a:t>D</a:t>
            </a:r>
            <a:r>
              <a:rPr lang="de-DE" sz="3300" dirty="0"/>
              <a:t>ienst der </a:t>
            </a:r>
            <a:r>
              <a:rPr lang="de-DE" sz="3300" b="1" dirty="0"/>
              <a:t>A</a:t>
            </a:r>
            <a:r>
              <a:rPr lang="de-DE" sz="3300" dirty="0"/>
              <a:t>potheken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541" y="2877413"/>
            <a:ext cx="7053436" cy="864468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Dr. Günther Hanke</a:t>
            </a:r>
          </a:p>
          <a:p>
            <a:r>
              <a:rPr lang="de-DE" dirty="0" smtClean="0"/>
              <a:t>Präsident</a:t>
            </a:r>
            <a:r>
              <a:rPr lang="de-DE" dirty="0"/>
              <a:t> </a:t>
            </a:r>
            <a:r>
              <a:rPr lang="de-DE" dirty="0" smtClean="0"/>
              <a:t>Landesapothekerkammer Baden-Württemberg</a:t>
            </a:r>
            <a:endParaRPr lang="de-DE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189562" y="427436"/>
            <a:ext cx="138562" cy="34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9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Weg des e-Rezeptes vom Patienten zur Apotheke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C26706-0CE4-4F36-B815-0139B7E1E07B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/>
              <a:t>10</a:t>
            </a:fld>
            <a:endParaRPr lang="de-DE" smtClean="0">
              <a:solidFill>
                <a:srgbClr val="FFFFFF">
                  <a:lumMod val="65000"/>
                </a:srgbClr>
              </a:solidFill>
            </a:endParaRPr>
          </a:p>
          <a:p>
            <a:endParaRPr lang="de-DE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87" name="Gruppieren 86"/>
          <p:cNvGrpSpPr/>
          <p:nvPr/>
        </p:nvGrpSpPr>
        <p:grpSpPr>
          <a:xfrm>
            <a:off x="490728" y="1291195"/>
            <a:ext cx="8155412" cy="1345109"/>
            <a:chOff x="490728" y="1291195"/>
            <a:chExt cx="8155412" cy="1345109"/>
          </a:xfrm>
        </p:grpSpPr>
        <p:sp>
          <p:nvSpPr>
            <p:cNvPr id="60" name="Rechteck: abgerundete Ecken 58">
              <a:extLst>
                <a:ext uri="{FF2B5EF4-FFF2-40B4-BE49-F238E27FC236}">
                  <a16:creationId xmlns:a16="http://schemas.microsoft.com/office/drawing/2014/main" xmlns="" id="{D6AB6C4B-93C6-4E04-96B6-F9C6CCF6AC21}"/>
                </a:ext>
              </a:extLst>
            </p:cNvPr>
            <p:cNvSpPr/>
            <p:nvPr/>
          </p:nvSpPr>
          <p:spPr>
            <a:xfrm>
              <a:off x="3670972" y="1291195"/>
              <a:ext cx="1715480" cy="1333418"/>
            </a:xfrm>
            <a:prstGeom prst="roundRect">
              <a:avLst>
                <a:gd name="adj" fmla="val 5711"/>
              </a:avLst>
            </a:prstGeom>
            <a:solidFill>
              <a:srgbClr val="E7E6E6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Rechteck: abgerundete Ecken 59">
              <a:extLst>
                <a:ext uri="{FF2B5EF4-FFF2-40B4-BE49-F238E27FC236}">
                  <a16:creationId xmlns:a16="http://schemas.microsoft.com/office/drawing/2014/main" xmlns="" id="{D244682A-0EAD-4F9F-A5A7-6DBCF15F479B}"/>
                </a:ext>
              </a:extLst>
            </p:cNvPr>
            <p:cNvSpPr/>
            <p:nvPr/>
          </p:nvSpPr>
          <p:spPr>
            <a:xfrm>
              <a:off x="7031033" y="1297232"/>
              <a:ext cx="1615107" cy="1333418"/>
            </a:xfrm>
            <a:prstGeom prst="roundRect">
              <a:avLst>
                <a:gd name="adj" fmla="val 5711"/>
              </a:avLst>
            </a:prstGeom>
            <a:solidFill>
              <a:srgbClr val="E7E6E6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Rechteck: abgerundete Ecken 56">
              <a:extLst>
                <a:ext uri="{FF2B5EF4-FFF2-40B4-BE49-F238E27FC236}">
                  <a16:creationId xmlns:a16="http://schemas.microsoft.com/office/drawing/2014/main" xmlns="" id="{3AFC6840-1E10-4C92-A8E3-D7B3E7DA59FF}"/>
                </a:ext>
              </a:extLst>
            </p:cNvPr>
            <p:cNvSpPr/>
            <p:nvPr/>
          </p:nvSpPr>
          <p:spPr>
            <a:xfrm>
              <a:off x="490728" y="1304157"/>
              <a:ext cx="1529558" cy="1332147"/>
            </a:xfrm>
            <a:prstGeom prst="roundRect">
              <a:avLst>
                <a:gd name="adj" fmla="val 5711"/>
              </a:avLst>
            </a:prstGeom>
            <a:solidFill>
              <a:srgbClr val="E7E6E6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xmlns="" id="{EA7913BE-F603-49B8-A102-3535352DC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4611" y="1575207"/>
              <a:ext cx="675000" cy="675000"/>
            </a:xfrm>
            <a:prstGeom prst="rect">
              <a:avLst/>
            </a:prstGeom>
          </p:spPr>
        </p:pic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xmlns="" id="{AF085FAA-84CC-4CB0-9D5A-E86A84085B48}"/>
                </a:ext>
              </a:extLst>
            </p:cNvPr>
            <p:cNvSpPr/>
            <p:nvPr/>
          </p:nvSpPr>
          <p:spPr>
            <a:xfrm>
              <a:off x="7861589" y="1427678"/>
              <a:ext cx="675000" cy="19896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WaWi</a:t>
              </a:r>
              <a:endPara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xmlns="" id="{52E1C684-A06D-4DFC-BCA8-E34DA38B668B}"/>
                </a:ext>
              </a:extLst>
            </p:cNvPr>
            <p:cNvSpPr/>
            <p:nvPr/>
          </p:nvSpPr>
          <p:spPr>
            <a:xfrm>
              <a:off x="1868507" y="1575207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xmlns="" id="{5E86F535-8E02-453A-B543-0D69CBB0E3BC}"/>
                </a:ext>
              </a:extLst>
            </p:cNvPr>
            <p:cNvSpPr/>
            <p:nvPr/>
          </p:nvSpPr>
          <p:spPr>
            <a:xfrm>
              <a:off x="3670972" y="1575207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xmlns="" id="{79E432CB-933D-4B57-B255-504BC74C9FC6}"/>
                </a:ext>
              </a:extLst>
            </p:cNvPr>
            <p:cNvSpPr/>
            <p:nvPr/>
          </p:nvSpPr>
          <p:spPr>
            <a:xfrm>
              <a:off x="4203947" y="2478837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xmlns="" id="{42A72EB8-D66C-4A42-99C8-A053F776202F}"/>
                </a:ext>
              </a:extLst>
            </p:cNvPr>
            <p:cNvSpPr/>
            <p:nvPr/>
          </p:nvSpPr>
          <p:spPr>
            <a:xfrm>
              <a:off x="4723599" y="2474958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Rechteck 72">
              <a:extLst>
                <a:ext uri="{FF2B5EF4-FFF2-40B4-BE49-F238E27FC236}">
                  <a16:creationId xmlns:a16="http://schemas.microsoft.com/office/drawing/2014/main" xmlns="" id="{DE8D72B2-3971-46D6-908D-B8CA9D7214E4}"/>
                </a:ext>
              </a:extLst>
            </p:cNvPr>
            <p:cNvSpPr/>
            <p:nvPr/>
          </p:nvSpPr>
          <p:spPr>
            <a:xfrm>
              <a:off x="7032176" y="2156037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Rechteck 73">
              <a:extLst>
                <a:ext uri="{FF2B5EF4-FFF2-40B4-BE49-F238E27FC236}">
                  <a16:creationId xmlns:a16="http://schemas.microsoft.com/office/drawing/2014/main" xmlns="" id="{D24F6005-97CA-413B-B989-F035DDA9C787}"/>
                </a:ext>
              </a:extLst>
            </p:cNvPr>
            <p:cNvSpPr/>
            <p:nvPr/>
          </p:nvSpPr>
          <p:spPr>
            <a:xfrm>
              <a:off x="7032049" y="1575207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Rechteck 74">
              <a:extLst>
                <a:ext uri="{FF2B5EF4-FFF2-40B4-BE49-F238E27FC236}">
                  <a16:creationId xmlns:a16="http://schemas.microsoft.com/office/drawing/2014/main" xmlns="" id="{B9709A89-6410-4ADA-B29F-1D6631F17282}"/>
                </a:ext>
              </a:extLst>
            </p:cNvPr>
            <p:cNvSpPr/>
            <p:nvPr/>
          </p:nvSpPr>
          <p:spPr>
            <a:xfrm>
              <a:off x="5229748" y="2156037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xmlns="" id="{C564533A-60F4-4990-849E-2531E6E7CA52}"/>
                </a:ext>
              </a:extLst>
            </p:cNvPr>
            <p:cNvSpPr/>
            <p:nvPr/>
          </p:nvSpPr>
          <p:spPr>
            <a:xfrm>
              <a:off x="5227517" y="1575207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xmlns="" id="{5D85CB32-64AF-4564-B9F9-CA0EC2954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61589" y="1671650"/>
              <a:ext cx="680871" cy="680871"/>
            </a:xfrm>
            <a:prstGeom prst="rect">
              <a:avLst/>
            </a:prstGeom>
          </p:spPr>
        </p:pic>
        <p:sp>
          <p:nvSpPr>
            <p:cNvPr id="78" name="Rechteck 77">
              <a:extLst>
                <a:ext uri="{FF2B5EF4-FFF2-40B4-BE49-F238E27FC236}">
                  <a16:creationId xmlns:a16="http://schemas.microsoft.com/office/drawing/2014/main" xmlns="" id="{2E587775-626B-49BD-B25A-295F1284E860}"/>
                </a:ext>
              </a:extLst>
            </p:cNvPr>
            <p:cNvSpPr/>
            <p:nvPr/>
          </p:nvSpPr>
          <p:spPr>
            <a:xfrm>
              <a:off x="1872900" y="1862647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Rechteck 78">
              <a:extLst>
                <a:ext uri="{FF2B5EF4-FFF2-40B4-BE49-F238E27FC236}">
                  <a16:creationId xmlns:a16="http://schemas.microsoft.com/office/drawing/2014/main" xmlns="" id="{92476EF8-11E7-44A9-A278-F77EBEA057B3}"/>
                </a:ext>
              </a:extLst>
            </p:cNvPr>
            <p:cNvSpPr/>
            <p:nvPr/>
          </p:nvSpPr>
          <p:spPr>
            <a:xfrm>
              <a:off x="3675365" y="1862647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Rechteck 82">
              <a:extLst>
                <a:ext uri="{FF2B5EF4-FFF2-40B4-BE49-F238E27FC236}">
                  <a16:creationId xmlns:a16="http://schemas.microsoft.com/office/drawing/2014/main" xmlns="" id="{C8E695C6-26AA-4BB2-B9F1-4F0CF7846039}"/>
                </a:ext>
              </a:extLst>
            </p:cNvPr>
            <p:cNvSpPr/>
            <p:nvPr/>
          </p:nvSpPr>
          <p:spPr>
            <a:xfrm>
              <a:off x="1178111" y="2482138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Rechteck 83">
              <a:extLst>
                <a:ext uri="{FF2B5EF4-FFF2-40B4-BE49-F238E27FC236}">
                  <a16:creationId xmlns:a16="http://schemas.microsoft.com/office/drawing/2014/main" xmlns="" id="{920633D5-9862-4F51-AC7F-F8C53EF6EA27}"/>
                </a:ext>
              </a:extLst>
            </p:cNvPr>
            <p:cNvSpPr/>
            <p:nvPr/>
          </p:nvSpPr>
          <p:spPr>
            <a:xfrm>
              <a:off x="7761191" y="2469198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Rechteck 84">
              <a:extLst>
                <a:ext uri="{FF2B5EF4-FFF2-40B4-BE49-F238E27FC236}">
                  <a16:creationId xmlns:a16="http://schemas.microsoft.com/office/drawing/2014/main" xmlns="" id="{772A00D4-3851-4E63-91D9-39982677DA95}"/>
                </a:ext>
              </a:extLst>
            </p:cNvPr>
            <p:cNvSpPr/>
            <p:nvPr/>
          </p:nvSpPr>
          <p:spPr>
            <a:xfrm>
              <a:off x="7446510" y="2474958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Rechteck 85">
              <a:extLst>
                <a:ext uri="{FF2B5EF4-FFF2-40B4-BE49-F238E27FC236}">
                  <a16:creationId xmlns:a16="http://schemas.microsoft.com/office/drawing/2014/main" xmlns="" id="{23584C23-1F60-4960-94F0-FF8C33E92028}"/>
                </a:ext>
              </a:extLst>
            </p:cNvPr>
            <p:cNvSpPr/>
            <p:nvPr/>
          </p:nvSpPr>
          <p:spPr>
            <a:xfrm>
              <a:off x="1559227" y="2480863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91" name="Rechteck: abgerundete Ecken 63">
            <a:extLst>
              <a:ext uri="{FF2B5EF4-FFF2-40B4-BE49-F238E27FC236}">
                <a16:creationId xmlns:a16="http://schemas.microsoft.com/office/drawing/2014/main" xmlns="" id="{93DEA87E-16B4-4838-8E53-4933F08F40B1}"/>
              </a:ext>
            </a:extLst>
          </p:cNvPr>
          <p:cNvSpPr/>
          <p:nvPr/>
        </p:nvSpPr>
        <p:spPr>
          <a:xfrm>
            <a:off x="490728" y="3642037"/>
            <a:ext cx="8155412" cy="1109705"/>
          </a:xfrm>
          <a:prstGeom prst="roundRect">
            <a:avLst>
              <a:gd name="adj" fmla="val 5711"/>
            </a:avLst>
          </a:prstGeom>
          <a:solidFill>
            <a:srgbClr val="E7E6E6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xmlns="" id="{35F8F36F-10FE-43C0-A5F1-B9C6FA44C4C3}"/>
              </a:ext>
            </a:extLst>
          </p:cNvPr>
          <p:cNvSpPr txBox="1"/>
          <p:nvPr/>
        </p:nvSpPr>
        <p:spPr>
          <a:xfrm>
            <a:off x="3670972" y="4505653"/>
            <a:ext cx="2300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Patienten-System Provider</a:t>
            </a: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xmlns="" id="{68016DDB-FBB1-455C-8B1D-C0F0A7BC5377}"/>
              </a:ext>
            </a:extLst>
          </p:cNvPr>
          <p:cNvSpPr/>
          <p:nvPr/>
        </p:nvSpPr>
        <p:spPr>
          <a:xfrm>
            <a:off x="4178519" y="3848695"/>
            <a:ext cx="854806" cy="6969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A300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Patienten-</a:t>
            </a:r>
          </a:p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xmlns="" id="{41148CA1-1F72-450E-916A-955170220F45}"/>
              </a:ext>
            </a:extLst>
          </p:cNvPr>
          <p:cNvSpPr txBox="1"/>
          <p:nvPr/>
        </p:nvSpPr>
        <p:spPr>
          <a:xfrm>
            <a:off x="3626895" y="1086585"/>
            <a:ext cx="9152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685732"/>
            <a:r>
              <a:rPr lang="de-DE" sz="1000" dirty="0">
                <a:solidFill>
                  <a:srgbClr val="A3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NGDA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xmlns="" id="{06E4BBCF-3C64-47AA-A9C3-B267F6793869}"/>
              </a:ext>
            </a:extLst>
          </p:cNvPr>
          <p:cNvSpPr txBox="1"/>
          <p:nvPr/>
        </p:nvSpPr>
        <p:spPr>
          <a:xfrm>
            <a:off x="431540" y="1116324"/>
            <a:ext cx="2300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32"/>
            <a:r>
              <a:rPr lang="de-DE" sz="1000" dirty="0">
                <a:solidFill>
                  <a:srgbClr val="A3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Praxis / </a:t>
            </a:r>
            <a:r>
              <a:rPr lang="de-DE" sz="1000" dirty="0" smtClean="0">
                <a:solidFill>
                  <a:srgbClr val="A3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 </a:t>
            </a:r>
            <a:r>
              <a:rPr lang="de-DE" sz="1000" dirty="0">
                <a:solidFill>
                  <a:srgbClr val="A3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(ambulant)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xmlns="" id="{961BF501-3B36-4C6D-A513-302CA67DB36D}"/>
              </a:ext>
            </a:extLst>
          </p:cNvPr>
          <p:cNvSpPr txBox="1"/>
          <p:nvPr/>
        </p:nvSpPr>
        <p:spPr>
          <a:xfrm>
            <a:off x="6990715" y="1096227"/>
            <a:ext cx="780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685732"/>
            <a:r>
              <a:rPr lang="de-DE" sz="1000" dirty="0">
                <a:solidFill>
                  <a:srgbClr val="A3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Apotheke</a:t>
            </a: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xmlns="" id="{7B48CB37-1E4A-4302-91A3-678E60175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904656" y="3888294"/>
            <a:ext cx="217294" cy="217294"/>
          </a:xfrm>
          <a:prstGeom prst="rect">
            <a:avLst/>
          </a:prstGeom>
        </p:spPr>
      </p:pic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xmlns="" id="{A410CB34-59A1-440D-B77B-5DA9251450BD}"/>
              </a:ext>
            </a:extLst>
          </p:cNvPr>
          <p:cNvCxnSpPr>
            <a:cxnSpLocks/>
          </p:cNvCxnSpPr>
          <p:nvPr/>
        </p:nvCxnSpPr>
        <p:spPr>
          <a:xfrm flipV="1">
            <a:off x="4281342" y="2620768"/>
            <a:ext cx="0" cy="1021071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>
            <a:extLst>
              <a:ext uri="{FF2B5EF4-FFF2-40B4-BE49-F238E27FC236}">
                <a16:creationId xmlns:a16="http://schemas.microsoft.com/office/drawing/2014/main" xmlns="" id="{5557D67E-3A9E-4A16-9D87-CFD624845A36}"/>
              </a:ext>
            </a:extLst>
          </p:cNvPr>
          <p:cNvSpPr/>
          <p:nvPr/>
        </p:nvSpPr>
        <p:spPr>
          <a:xfrm>
            <a:off x="2163761" y="2863854"/>
            <a:ext cx="21273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732"/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Apothekenschlüssel verschlüsselter</a:t>
            </a:r>
          </a:p>
          <a:p>
            <a:pPr algn="r" defTabSz="685732"/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e-Rezeptschlüssel</a:t>
            </a:r>
            <a:endParaRPr lang="de-DE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685732"/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Rezept-ID</a:t>
            </a:r>
          </a:p>
        </p:txBody>
      </p: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xmlns="" id="{680D5651-6163-481E-9F01-5747780EB14D}"/>
              </a:ext>
            </a:extLst>
          </p:cNvPr>
          <p:cNvCxnSpPr>
            <a:cxnSpLocks/>
          </p:cNvCxnSpPr>
          <p:nvPr/>
        </p:nvCxnSpPr>
        <p:spPr>
          <a:xfrm>
            <a:off x="5382308" y="1646173"/>
            <a:ext cx="1649741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>
            <a:extLst>
              <a:ext uri="{FF2B5EF4-FFF2-40B4-BE49-F238E27FC236}">
                <a16:creationId xmlns:a16="http://schemas.microsoft.com/office/drawing/2014/main" xmlns="" id="{801AEC47-FD12-4672-B52E-0906E827E98F}"/>
              </a:ext>
            </a:extLst>
          </p:cNvPr>
          <p:cNvSpPr/>
          <p:nvPr/>
        </p:nvSpPr>
        <p:spPr>
          <a:xfrm>
            <a:off x="5604359" y="1072439"/>
            <a:ext cx="10981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32"/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Nachricht „Neues Rezept“ </a:t>
            </a:r>
            <a:b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Rezept-ID</a:t>
            </a:r>
            <a:endParaRPr lang="de-DE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xmlns="" id="{2F0EAE61-934B-414E-989F-88D95580A8A9}"/>
              </a:ext>
            </a:extLst>
          </p:cNvPr>
          <p:cNvGrpSpPr/>
          <p:nvPr/>
        </p:nvGrpSpPr>
        <p:grpSpPr>
          <a:xfrm>
            <a:off x="6018272" y="1646173"/>
            <a:ext cx="392343" cy="414405"/>
            <a:chOff x="15620278" y="6382470"/>
            <a:chExt cx="1871147" cy="1871147"/>
          </a:xfrm>
        </p:grpSpPr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xmlns="" id="{91A5D2EE-2F70-4C6B-921D-2427AC430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5620278" y="6382470"/>
              <a:ext cx="1871147" cy="1871147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xmlns="" id="{483384DA-3AD2-4A19-8F0E-6AFDA94BD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15994892" y="7251715"/>
              <a:ext cx="540000" cy="540000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xmlns="" id="{48069B27-D41D-4735-8ECA-0DA445FAA574}"/>
              </a:ext>
            </a:extLst>
          </p:cNvPr>
          <p:cNvGrpSpPr/>
          <p:nvPr/>
        </p:nvGrpSpPr>
        <p:grpSpPr>
          <a:xfrm>
            <a:off x="3725137" y="2534419"/>
            <a:ext cx="381734" cy="375387"/>
            <a:chOff x="15620278" y="6382470"/>
            <a:chExt cx="1871147" cy="1871147"/>
          </a:xfrm>
        </p:grpSpPr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xmlns="" id="{764256F1-BD8C-4279-9E67-65DB82264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5620278" y="6382470"/>
              <a:ext cx="1871147" cy="1871147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xmlns="" id="{8302757E-2A9F-4BE2-9E51-5FD655B32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15994892" y="7251715"/>
              <a:ext cx="540000" cy="540000"/>
            </a:xfrm>
            <a:prstGeom prst="rect">
              <a:avLst/>
            </a:prstGeom>
          </p:spPr>
        </p:pic>
      </p:grpSp>
      <p:sp>
        <p:nvSpPr>
          <p:cNvPr id="59" name="Textfeld 58"/>
          <p:cNvSpPr txBox="1"/>
          <p:nvPr/>
        </p:nvSpPr>
        <p:spPr>
          <a:xfrm rot="16200000">
            <a:off x="7857014" y="3436075"/>
            <a:ext cx="23917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>
                <a:solidFill>
                  <a:schemeClr val="bg1">
                    <a:lumMod val="75000"/>
                  </a:schemeClr>
                </a:solidFill>
              </a:rPr>
              <a:t>Quelle: NGDA – Vereinfachte Darstellung.</a:t>
            </a:r>
            <a:endParaRPr lang="de-DE" sz="7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xmlns="" id="{D943B368-A738-49FE-878D-E58A6CBBBDE3}"/>
              </a:ext>
            </a:extLst>
          </p:cNvPr>
          <p:cNvCxnSpPr>
            <a:cxnSpLocks/>
          </p:cNvCxnSpPr>
          <p:nvPr/>
        </p:nvCxnSpPr>
        <p:spPr>
          <a:xfrm flipH="1">
            <a:off x="5383359" y="2231834"/>
            <a:ext cx="1647674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hteck 64">
            <a:extLst>
              <a:ext uri="{FF2B5EF4-FFF2-40B4-BE49-F238E27FC236}">
                <a16:creationId xmlns:a16="http://schemas.microsoft.com/office/drawing/2014/main" xmlns="" id="{801AEC47-FD12-4672-B52E-0906E827E98F}"/>
              </a:ext>
            </a:extLst>
          </p:cNvPr>
          <p:cNvSpPr/>
          <p:nvPr/>
        </p:nvSpPr>
        <p:spPr>
          <a:xfrm>
            <a:off x="4769976" y="2212342"/>
            <a:ext cx="29284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Statusinformation</a:t>
            </a:r>
          </a:p>
          <a:p>
            <a:pPr algn="ctr"/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senden</a:t>
            </a:r>
          </a:p>
        </p:txBody>
      </p:sp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xmlns="" id="{A410CB34-59A1-440D-B77B-5DA9251450BD}"/>
              </a:ext>
            </a:extLst>
          </p:cNvPr>
          <p:cNvCxnSpPr>
            <a:cxnSpLocks/>
          </p:cNvCxnSpPr>
          <p:nvPr/>
        </p:nvCxnSpPr>
        <p:spPr>
          <a:xfrm flipV="1">
            <a:off x="4797025" y="2616755"/>
            <a:ext cx="0" cy="1021071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hteck 66">
            <a:extLst>
              <a:ext uri="{FF2B5EF4-FFF2-40B4-BE49-F238E27FC236}">
                <a16:creationId xmlns:a16="http://schemas.microsoft.com/office/drawing/2014/main" xmlns="" id="{5557D67E-3A9E-4A16-9D87-CFD624845A36}"/>
              </a:ext>
            </a:extLst>
          </p:cNvPr>
          <p:cNvSpPr/>
          <p:nvPr/>
        </p:nvSpPr>
        <p:spPr>
          <a:xfrm>
            <a:off x="4797025" y="2938543"/>
            <a:ext cx="1195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Statusinformation</a:t>
            </a:r>
          </a:p>
          <a:p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abholen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xmlns="" id="{791C05CB-C3F3-4732-87A3-50720F8AE659}"/>
              </a:ext>
            </a:extLst>
          </p:cNvPr>
          <p:cNvSpPr/>
          <p:nvPr/>
        </p:nvSpPr>
        <p:spPr>
          <a:xfrm>
            <a:off x="4079918" y="1591595"/>
            <a:ext cx="893443" cy="604827"/>
          </a:xfrm>
          <a:prstGeom prst="rect">
            <a:avLst/>
          </a:prstGeom>
          <a:solidFill>
            <a:srgbClr val="A3003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e-Rezept Fachdienst</a:t>
            </a:r>
          </a:p>
        </p:txBody>
      </p:sp>
    </p:spTree>
    <p:extLst>
      <p:ext uri="{BB962C8B-B14F-4D97-AF65-F5344CB8AC3E}">
        <p14:creationId xmlns:p14="http://schemas.microsoft.com/office/powerpoint/2010/main" val="34592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65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Weg des e-Rezeptes: Patient geht vom Arzt direkt in die Apotheke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C26706-0CE4-4F36-B815-0139B7E1E07B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/>
              <a:t>11</a:t>
            </a:fld>
            <a:endParaRPr lang="de-DE" smtClean="0">
              <a:solidFill>
                <a:srgbClr val="FFFFFF">
                  <a:lumMod val="65000"/>
                </a:srgbClr>
              </a:solidFill>
            </a:endParaRPr>
          </a:p>
          <a:p>
            <a:endParaRPr lang="de-DE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87" name="Gruppieren 86"/>
          <p:cNvGrpSpPr/>
          <p:nvPr/>
        </p:nvGrpSpPr>
        <p:grpSpPr>
          <a:xfrm>
            <a:off x="490728" y="1291195"/>
            <a:ext cx="8155412" cy="1345109"/>
            <a:chOff x="490728" y="1291195"/>
            <a:chExt cx="8155412" cy="1345109"/>
          </a:xfrm>
        </p:grpSpPr>
        <p:sp>
          <p:nvSpPr>
            <p:cNvPr id="60" name="Rechteck: abgerundete Ecken 58">
              <a:extLst>
                <a:ext uri="{FF2B5EF4-FFF2-40B4-BE49-F238E27FC236}">
                  <a16:creationId xmlns:a16="http://schemas.microsoft.com/office/drawing/2014/main" xmlns="" id="{D6AB6C4B-93C6-4E04-96B6-F9C6CCF6AC21}"/>
                </a:ext>
              </a:extLst>
            </p:cNvPr>
            <p:cNvSpPr/>
            <p:nvPr/>
          </p:nvSpPr>
          <p:spPr>
            <a:xfrm>
              <a:off x="3670972" y="1291195"/>
              <a:ext cx="1715480" cy="1333418"/>
            </a:xfrm>
            <a:prstGeom prst="roundRect">
              <a:avLst>
                <a:gd name="adj" fmla="val 5711"/>
              </a:avLst>
            </a:prstGeom>
            <a:solidFill>
              <a:srgbClr val="E7E6E6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Rechteck: abgerundete Ecken 59">
              <a:extLst>
                <a:ext uri="{FF2B5EF4-FFF2-40B4-BE49-F238E27FC236}">
                  <a16:creationId xmlns:a16="http://schemas.microsoft.com/office/drawing/2014/main" xmlns="" id="{D244682A-0EAD-4F9F-A5A7-6DBCF15F479B}"/>
                </a:ext>
              </a:extLst>
            </p:cNvPr>
            <p:cNvSpPr/>
            <p:nvPr/>
          </p:nvSpPr>
          <p:spPr>
            <a:xfrm>
              <a:off x="7031033" y="1297232"/>
              <a:ext cx="1615107" cy="1333418"/>
            </a:xfrm>
            <a:prstGeom prst="roundRect">
              <a:avLst>
                <a:gd name="adj" fmla="val 5711"/>
              </a:avLst>
            </a:prstGeom>
            <a:solidFill>
              <a:srgbClr val="E7E6E6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Rechteck: abgerundete Ecken 56">
              <a:extLst>
                <a:ext uri="{FF2B5EF4-FFF2-40B4-BE49-F238E27FC236}">
                  <a16:creationId xmlns:a16="http://schemas.microsoft.com/office/drawing/2014/main" xmlns="" id="{3AFC6840-1E10-4C92-A8E3-D7B3E7DA59FF}"/>
                </a:ext>
              </a:extLst>
            </p:cNvPr>
            <p:cNvSpPr/>
            <p:nvPr/>
          </p:nvSpPr>
          <p:spPr>
            <a:xfrm>
              <a:off x="490728" y="1304157"/>
              <a:ext cx="1529558" cy="1332147"/>
            </a:xfrm>
            <a:prstGeom prst="roundRect">
              <a:avLst>
                <a:gd name="adj" fmla="val 5711"/>
              </a:avLst>
            </a:prstGeom>
            <a:solidFill>
              <a:srgbClr val="E7E6E6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xmlns="" id="{EA7913BE-F603-49B8-A102-3535352DC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4611" y="1575207"/>
              <a:ext cx="675000" cy="675000"/>
            </a:xfrm>
            <a:prstGeom prst="rect">
              <a:avLst/>
            </a:prstGeom>
          </p:spPr>
        </p:pic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xmlns="" id="{AF085FAA-84CC-4CB0-9D5A-E86A84085B48}"/>
                </a:ext>
              </a:extLst>
            </p:cNvPr>
            <p:cNvSpPr/>
            <p:nvPr/>
          </p:nvSpPr>
          <p:spPr>
            <a:xfrm>
              <a:off x="7861589" y="1427678"/>
              <a:ext cx="675000" cy="19896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WaWi</a:t>
              </a:r>
              <a:endPara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xmlns="" id="{52E1C684-A06D-4DFC-BCA8-E34DA38B668B}"/>
                </a:ext>
              </a:extLst>
            </p:cNvPr>
            <p:cNvSpPr/>
            <p:nvPr/>
          </p:nvSpPr>
          <p:spPr>
            <a:xfrm>
              <a:off x="1868507" y="1575207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xmlns="" id="{5E86F535-8E02-453A-B543-0D69CBB0E3BC}"/>
                </a:ext>
              </a:extLst>
            </p:cNvPr>
            <p:cNvSpPr/>
            <p:nvPr/>
          </p:nvSpPr>
          <p:spPr>
            <a:xfrm>
              <a:off x="3670972" y="1575207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xmlns="" id="{79E432CB-933D-4B57-B255-504BC74C9FC6}"/>
                </a:ext>
              </a:extLst>
            </p:cNvPr>
            <p:cNvSpPr/>
            <p:nvPr/>
          </p:nvSpPr>
          <p:spPr>
            <a:xfrm>
              <a:off x="4203947" y="2478837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xmlns="" id="{42A72EB8-D66C-4A42-99C8-A053F776202F}"/>
                </a:ext>
              </a:extLst>
            </p:cNvPr>
            <p:cNvSpPr/>
            <p:nvPr/>
          </p:nvSpPr>
          <p:spPr>
            <a:xfrm>
              <a:off x="4723599" y="2474958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Rechteck 72">
              <a:extLst>
                <a:ext uri="{FF2B5EF4-FFF2-40B4-BE49-F238E27FC236}">
                  <a16:creationId xmlns:a16="http://schemas.microsoft.com/office/drawing/2014/main" xmlns="" id="{DE8D72B2-3971-46D6-908D-B8CA9D7214E4}"/>
                </a:ext>
              </a:extLst>
            </p:cNvPr>
            <p:cNvSpPr/>
            <p:nvPr/>
          </p:nvSpPr>
          <p:spPr>
            <a:xfrm>
              <a:off x="7032176" y="2156037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Rechteck 73">
              <a:extLst>
                <a:ext uri="{FF2B5EF4-FFF2-40B4-BE49-F238E27FC236}">
                  <a16:creationId xmlns:a16="http://schemas.microsoft.com/office/drawing/2014/main" xmlns="" id="{D24F6005-97CA-413B-B989-F035DDA9C787}"/>
                </a:ext>
              </a:extLst>
            </p:cNvPr>
            <p:cNvSpPr/>
            <p:nvPr/>
          </p:nvSpPr>
          <p:spPr>
            <a:xfrm>
              <a:off x="7032049" y="1575207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Rechteck 74">
              <a:extLst>
                <a:ext uri="{FF2B5EF4-FFF2-40B4-BE49-F238E27FC236}">
                  <a16:creationId xmlns:a16="http://schemas.microsoft.com/office/drawing/2014/main" xmlns="" id="{B9709A89-6410-4ADA-B29F-1D6631F17282}"/>
                </a:ext>
              </a:extLst>
            </p:cNvPr>
            <p:cNvSpPr/>
            <p:nvPr/>
          </p:nvSpPr>
          <p:spPr>
            <a:xfrm>
              <a:off x="5229748" y="2156037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xmlns="" id="{C564533A-60F4-4990-849E-2531E6E7CA52}"/>
                </a:ext>
              </a:extLst>
            </p:cNvPr>
            <p:cNvSpPr/>
            <p:nvPr/>
          </p:nvSpPr>
          <p:spPr>
            <a:xfrm>
              <a:off x="5227517" y="1575207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xmlns="" id="{5D85CB32-64AF-4564-B9F9-CA0EC2954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61589" y="1671650"/>
              <a:ext cx="680871" cy="680871"/>
            </a:xfrm>
            <a:prstGeom prst="rect">
              <a:avLst/>
            </a:prstGeom>
          </p:spPr>
        </p:pic>
        <p:sp>
          <p:nvSpPr>
            <p:cNvPr id="78" name="Rechteck 77">
              <a:extLst>
                <a:ext uri="{FF2B5EF4-FFF2-40B4-BE49-F238E27FC236}">
                  <a16:creationId xmlns:a16="http://schemas.microsoft.com/office/drawing/2014/main" xmlns="" id="{2E587775-626B-49BD-B25A-295F1284E860}"/>
                </a:ext>
              </a:extLst>
            </p:cNvPr>
            <p:cNvSpPr/>
            <p:nvPr/>
          </p:nvSpPr>
          <p:spPr>
            <a:xfrm>
              <a:off x="1872900" y="1862647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Rechteck 78">
              <a:extLst>
                <a:ext uri="{FF2B5EF4-FFF2-40B4-BE49-F238E27FC236}">
                  <a16:creationId xmlns:a16="http://schemas.microsoft.com/office/drawing/2014/main" xmlns="" id="{92476EF8-11E7-44A9-A278-F77EBEA057B3}"/>
                </a:ext>
              </a:extLst>
            </p:cNvPr>
            <p:cNvSpPr/>
            <p:nvPr/>
          </p:nvSpPr>
          <p:spPr>
            <a:xfrm>
              <a:off x="3675365" y="1862647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Rechteck 81">
              <a:extLst>
                <a:ext uri="{FF2B5EF4-FFF2-40B4-BE49-F238E27FC236}">
                  <a16:creationId xmlns:a16="http://schemas.microsoft.com/office/drawing/2014/main" xmlns="" id="{791C05CB-C3F3-4732-87A3-50720F8AE659}"/>
                </a:ext>
              </a:extLst>
            </p:cNvPr>
            <p:cNvSpPr/>
            <p:nvPr/>
          </p:nvSpPr>
          <p:spPr>
            <a:xfrm>
              <a:off x="4079918" y="1591595"/>
              <a:ext cx="893443" cy="604827"/>
            </a:xfrm>
            <a:prstGeom prst="rect">
              <a:avLst/>
            </a:prstGeom>
            <a:solidFill>
              <a:srgbClr val="A3003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e-Rezept Fachdienst</a:t>
              </a:r>
            </a:p>
          </p:txBody>
        </p:sp>
        <p:sp>
          <p:nvSpPr>
            <p:cNvPr id="83" name="Rechteck 82">
              <a:extLst>
                <a:ext uri="{FF2B5EF4-FFF2-40B4-BE49-F238E27FC236}">
                  <a16:creationId xmlns:a16="http://schemas.microsoft.com/office/drawing/2014/main" xmlns="" id="{C8E695C6-26AA-4BB2-B9F1-4F0CF7846039}"/>
                </a:ext>
              </a:extLst>
            </p:cNvPr>
            <p:cNvSpPr/>
            <p:nvPr/>
          </p:nvSpPr>
          <p:spPr>
            <a:xfrm>
              <a:off x="1178111" y="2482138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Rechteck 83">
              <a:extLst>
                <a:ext uri="{FF2B5EF4-FFF2-40B4-BE49-F238E27FC236}">
                  <a16:creationId xmlns:a16="http://schemas.microsoft.com/office/drawing/2014/main" xmlns="" id="{920633D5-9862-4F51-AC7F-F8C53EF6EA27}"/>
                </a:ext>
              </a:extLst>
            </p:cNvPr>
            <p:cNvSpPr/>
            <p:nvPr/>
          </p:nvSpPr>
          <p:spPr>
            <a:xfrm>
              <a:off x="7761191" y="2469198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Rechteck 84">
              <a:extLst>
                <a:ext uri="{FF2B5EF4-FFF2-40B4-BE49-F238E27FC236}">
                  <a16:creationId xmlns:a16="http://schemas.microsoft.com/office/drawing/2014/main" xmlns="" id="{772A00D4-3851-4E63-91D9-39982677DA95}"/>
                </a:ext>
              </a:extLst>
            </p:cNvPr>
            <p:cNvSpPr/>
            <p:nvPr/>
          </p:nvSpPr>
          <p:spPr>
            <a:xfrm>
              <a:off x="7446510" y="2474958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Rechteck 85">
              <a:extLst>
                <a:ext uri="{FF2B5EF4-FFF2-40B4-BE49-F238E27FC236}">
                  <a16:creationId xmlns:a16="http://schemas.microsoft.com/office/drawing/2014/main" xmlns="" id="{23584C23-1F60-4960-94F0-FF8C33E92028}"/>
                </a:ext>
              </a:extLst>
            </p:cNvPr>
            <p:cNvSpPr/>
            <p:nvPr/>
          </p:nvSpPr>
          <p:spPr>
            <a:xfrm>
              <a:off x="1559227" y="2480863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91" name="Rechteck: abgerundete Ecken 63">
            <a:extLst>
              <a:ext uri="{FF2B5EF4-FFF2-40B4-BE49-F238E27FC236}">
                <a16:creationId xmlns:a16="http://schemas.microsoft.com/office/drawing/2014/main" xmlns="" id="{93DEA87E-16B4-4838-8E53-4933F08F40B1}"/>
              </a:ext>
            </a:extLst>
          </p:cNvPr>
          <p:cNvSpPr/>
          <p:nvPr/>
        </p:nvSpPr>
        <p:spPr>
          <a:xfrm>
            <a:off x="490728" y="3642037"/>
            <a:ext cx="8155412" cy="1109705"/>
          </a:xfrm>
          <a:prstGeom prst="roundRect">
            <a:avLst>
              <a:gd name="adj" fmla="val 5711"/>
            </a:avLst>
          </a:prstGeom>
          <a:solidFill>
            <a:srgbClr val="E7E6E6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xmlns="" id="{35F8F36F-10FE-43C0-A5F1-B9C6FA44C4C3}"/>
              </a:ext>
            </a:extLst>
          </p:cNvPr>
          <p:cNvSpPr txBox="1"/>
          <p:nvPr/>
        </p:nvSpPr>
        <p:spPr>
          <a:xfrm>
            <a:off x="3670972" y="4505653"/>
            <a:ext cx="2300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Patienten-System Provider</a:t>
            </a: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xmlns="" id="{68016DDB-FBB1-455C-8B1D-C0F0A7BC5377}"/>
              </a:ext>
            </a:extLst>
          </p:cNvPr>
          <p:cNvSpPr/>
          <p:nvPr/>
        </p:nvSpPr>
        <p:spPr>
          <a:xfrm>
            <a:off x="4178519" y="3848695"/>
            <a:ext cx="854806" cy="6969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A300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Patienten-</a:t>
            </a:r>
          </a:p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xmlns="" id="{41148CA1-1F72-450E-916A-955170220F45}"/>
              </a:ext>
            </a:extLst>
          </p:cNvPr>
          <p:cNvSpPr txBox="1"/>
          <p:nvPr/>
        </p:nvSpPr>
        <p:spPr>
          <a:xfrm>
            <a:off x="3626895" y="1086585"/>
            <a:ext cx="9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685732"/>
            <a:r>
              <a:rPr lang="de-DE" sz="1100" dirty="0">
                <a:solidFill>
                  <a:srgbClr val="A3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NGDA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xmlns="" id="{06E4BBCF-3C64-47AA-A9C3-B267F6793869}"/>
              </a:ext>
            </a:extLst>
          </p:cNvPr>
          <p:cNvSpPr txBox="1"/>
          <p:nvPr/>
        </p:nvSpPr>
        <p:spPr>
          <a:xfrm>
            <a:off x="431540" y="1116324"/>
            <a:ext cx="2300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32"/>
            <a:r>
              <a:rPr lang="de-DE" sz="1100" dirty="0">
                <a:solidFill>
                  <a:srgbClr val="A3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Praxis / </a:t>
            </a:r>
            <a:r>
              <a:rPr lang="de-DE" sz="1100" dirty="0" smtClean="0">
                <a:solidFill>
                  <a:srgbClr val="A3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 </a:t>
            </a:r>
            <a:r>
              <a:rPr lang="de-DE" sz="1100" dirty="0">
                <a:solidFill>
                  <a:srgbClr val="A3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(ambulant)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xmlns="" id="{961BF501-3B36-4C6D-A513-302CA67DB36D}"/>
              </a:ext>
            </a:extLst>
          </p:cNvPr>
          <p:cNvSpPr txBox="1"/>
          <p:nvPr/>
        </p:nvSpPr>
        <p:spPr>
          <a:xfrm>
            <a:off x="6990715" y="1096227"/>
            <a:ext cx="7808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685732"/>
            <a:r>
              <a:rPr lang="de-DE" sz="1100" dirty="0">
                <a:solidFill>
                  <a:srgbClr val="A3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Apotheke</a:t>
            </a:r>
          </a:p>
        </p:txBody>
      </p:sp>
      <p:cxnSp>
        <p:nvCxnSpPr>
          <p:cNvPr id="53" name="Gewinkelte Verbindung 75">
            <a:extLst>
              <a:ext uri="{FF2B5EF4-FFF2-40B4-BE49-F238E27FC236}">
                <a16:creationId xmlns:a16="http://schemas.microsoft.com/office/drawing/2014/main" xmlns="" id="{4E24DC20-BAAD-4765-8795-4E82BC1A23F2}"/>
              </a:ext>
            </a:extLst>
          </p:cNvPr>
          <p:cNvCxnSpPr>
            <a:cxnSpLocks/>
          </p:cNvCxnSpPr>
          <p:nvPr/>
        </p:nvCxnSpPr>
        <p:spPr>
          <a:xfrm rot="5400000">
            <a:off x="745058" y="3131588"/>
            <a:ext cx="1017968" cy="2931"/>
          </a:xfrm>
          <a:prstGeom prst="bentConnector3">
            <a:avLst>
              <a:gd name="adj1" fmla="val 50000"/>
            </a:avLst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xmlns="" id="{847B7133-466B-4E30-A8C6-5A25CD1872B1}"/>
              </a:ext>
            </a:extLst>
          </p:cNvPr>
          <p:cNvCxnSpPr>
            <a:cxnSpLocks/>
          </p:cNvCxnSpPr>
          <p:nvPr/>
        </p:nvCxnSpPr>
        <p:spPr>
          <a:xfrm>
            <a:off x="2023298" y="1646173"/>
            <a:ext cx="1647674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Grafik 58">
            <a:extLst>
              <a:ext uri="{FF2B5EF4-FFF2-40B4-BE49-F238E27FC236}">
                <a16:creationId xmlns:a16="http://schemas.microsoft.com/office/drawing/2014/main" xmlns="" id="{F225BB3D-0ED5-4BF8-96D7-9D883D9EB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104890" y="1304157"/>
            <a:ext cx="297000" cy="297000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xmlns="" id="{0457AF62-E32F-4EA7-A9D5-07B16DE05C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26595" y="2839247"/>
            <a:ext cx="217294" cy="217294"/>
          </a:xfrm>
          <a:prstGeom prst="rect">
            <a:avLst/>
          </a:prstGeom>
        </p:spPr>
      </p:pic>
      <p:sp>
        <p:nvSpPr>
          <p:cNvPr id="65" name="Rechteck 64">
            <a:extLst>
              <a:ext uri="{FF2B5EF4-FFF2-40B4-BE49-F238E27FC236}">
                <a16:creationId xmlns:a16="http://schemas.microsoft.com/office/drawing/2014/main" xmlns="" id="{3B282A73-9330-44F2-866E-9D714FD092CA}"/>
              </a:ext>
            </a:extLst>
          </p:cNvPr>
          <p:cNvSpPr/>
          <p:nvPr/>
        </p:nvSpPr>
        <p:spPr>
          <a:xfrm>
            <a:off x="-198530" y="3001816"/>
            <a:ext cx="1408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732"/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-Rezept-Schlüssel</a:t>
            </a:r>
            <a:endParaRPr lang="de-DE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685732"/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e-Rezept-ID</a:t>
            </a:r>
          </a:p>
          <a:p>
            <a:pPr algn="r" defTabSz="685732"/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z.B. </a:t>
            </a: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QR-Code</a:t>
            </a:r>
            <a:endParaRPr lang="de-DE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xmlns="" id="{D943B368-A738-49FE-878D-E58A6CBBBDE3}"/>
              </a:ext>
            </a:extLst>
          </p:cNvPr>
          <p:cNvCxnSpPr>
            <a:cxnSpLocks/>
          </p:cNvCxnSpPr>
          <p:nvPr/>
        </p:nvCxnSpPr>
        <p:spPr>
          <a:xfrm flipH="1">
            <a:off x="2027691" y="1933613"/>
            <a:ext cx="1647674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hteck 66">
            <a:extLst>
              <a:ext uri="{FF2B5EF4-FFF2-40B4-BE49-F238E27FC236}">
                <a16:creationId xmlns:a16="http://schemas.microsoft.com/office/drawing/2014/main" xmlns="" id="{B9A5D143-DE83-453D-A43D-9D6D19DF42A9}"/>
              </a:ext>
            </a:extLst>
          </p:cNvPr>
          <p:cNvSpPr/>
          <p:nvPr/>
        </p:nvSpPr>
        <p:spPr>
          <a:xfrm>
            <a:off x="2366755" y="1948237"/>
            <a:ext cx="9901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732"/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Erfolg/Fehler</a:t>
            </a: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xmlns="" id="{E9199D80-60EB-4ED2-9CED-2E3760722BE3}"/>
              </a:ext>
            </a:extLst>
          </p:cNvPr>
          <p:cNvSpPr/>
          <p:nvPr/>
        </p:nvSpPr>
        <p:spPr>
          <a:xfrm>
            <a:off x="2186735" y="2076695"/>
            <a:ext cx="14086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32"/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E-Verordnung</a:t>
            </a:r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xmlns="" id="{A2E50173-E9CA-4341-B492-310D7E3A68E6}"/>
              </a:ext>
            </a:extLst>
          </p:cNvPr>
          <p:cNvSpPr/>
          <p:nvPr/>
        </p:nvSpPr>
        <p:spPr>
          <a:xfrm>
            <a:off x="2086091" y="1092447"/>
            <a:ext cx="21952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32"/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verschlüsseltes </a:t>
            </a: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e-Rezept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e-Rezept-ID</a:t>
            </a:r>
            <a:endParaRPr lang="de-DE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xmlns="" id="{5557D67E-3A9E-4A16-9D87-CFD624845A36}"/>
              </a:ext>
            </a:extLst>
          </p:cNvPr>
          <p:cNvSpPr/>
          <p:nvPr/>
        </p:nvSpPr>
        <p:spPr>
          <a:xfrm>
            <a:off x="7869076" y="2903241"/>
            <a:ext cx="1184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32"/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e-Rezeptschlüssel</a:t>
            </a:r>
            <a:endParaRPr lang="de-DE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732"/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Rezept-ID</a:t>
            </a:r>
          </a:p>
          <a:p>
            <a:pPr defTabSz="685732"/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z.B. QR-Code</a:t>
            </a:r>
          </a:p>
        </p:txBody>
      </p:sp>
      <p:cxnSp>
        <p:nvCxnSpPr>
          <p:cNvPr id="89" name="Verbinder: gewinkelt 8">
            <a:extLst>
              <a:ext uri="{FF2B5EF4-FFF2-40B4-BE49-F238E27FC236}">
                <a16:creationId xmlns:a16="http://schemas.microsoft.com/office/drawing/2014/main" xmlns="" id="{839473A2-E6F1-436C-9E13-60C24880A7E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338036" y="3130009"/>
            <a:ext cx="999910" cy="1191"/>
          </a:xfrm>
          <a:prstGeom prst="bentConnector3">
            <a:avLst>
              <a:gd name="adj1" fmla="val 50000"/>
            </a:avLst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Grafik 89">
            <a:extLst>
              <a:ext uri="{FF2B5EF4-FFF2-40B4-BE49-F238E27FC236}">
                <a16:creationId xmlns:a16="http://schemas.microsoft.com/office/drawing/2014/main" xmlns="" id="{CFA9D9D3-9529-48E0-8ACD-EC13571AEE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938613" y="2763960"/>
            <a:ext cx="202500" cy="202500"/>
          </a:xfrm>
          <a:prstGeom prst="rect">
            <a:avLst/>
          </a:prstGeom>
        </p:spPr>
      </p:pic>
      <p:cxnSp>
        <p:nvCxnSpPr>
          <p:cNvPr id="93" name="Verbinder: gewinkelt 91">
            <a:extLst>
              <a:ext uri="{FF2B5EF4-FFF2-40B4-BE49-F238E27FC236}">
                <a16:creationId xmlns:a16="http://schemas.microsoft.com/office/drawing/2014/main" xmlns="" id="{9C3D2C20-E662-446F-A56B-84FB243D368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577311" y="-323800"/>
            <a:ext cx="5906" cy="5887283"/>
          </a:xfrm>
          <a:prstGeom prst="bentConnector3">
            <a:avLst>
              <a:gd name="adj1" fmla="val -11588303"/>
            </a:avLst>
          </a:prstGeom>
          <a:ln w="12700">
            <a:solidFill>
              <a:srgbClr val="A30030"/>
            </a:solidFill>
            <a:prstDash val="sysDash"/>
            <a:headEnd type="none"/>
            <a:tailEnd type="triangl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feld 93">
            <a:extLst>
              <a:ext uri="{FF2B5EF4-FFF2-40B4-BE49-F238E27FC236}">
                <a16:creationId xmlns:a16="http://schemas.microsoft.com/office/drawing/2014/main" xmlns="" id="{71AC80D8-9AC4-4647-A919-49E165085463}"/>
              </a:ext>
            </a:extLst>
          </p:cNvPr>
          <p:cNvSpPr txBox="1"/>
          <p:nvPr/>
        </p:nvSpPr>
        <p:spPr>
          <a:xfrm>
            <a:off x="3825763" y="3113812"/>
            <a:ext cx="12923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32"/>
            <a:r>
              <a:rPr lang="de-DE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QR-Code (optional)</a:t>
            </a:r>
          </a:p>
        </p:txBody>
      </p:sp>
      <p:sp>
        <p:nvSpPr>
          <p:cNvPr id="99" name="Textfeld 98"/>
          <p:cNvSpPr txBox="1"/>
          <p:nvPr/>
        </p:nvSpPr>
        <p:spPr>
          <a:xfrm rot="16200000">
            <a:off x="7857014" y="3436075"/>
            <a:ext cx="23917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>
                <a:solidFill>
                  <a:schemeClr val="bg1">
                    <a:lumMod val="75000"/>
                  </a:schemeClr>
                </a:solidFill>
              </a:rPr>
              <a:t>Quelle: NGDA – Vereinfachte Darstellung.</a:t>
            </a:r>
            <a:endParaRPr lang="de-DE" sz="7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8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80" grpId="0"/>
      <p:bldP spid="81" grpId="0"/>
      <p:bldP spid="88" grpId="0"/>
      <p:bldP spid="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Weg des e-Rezeptes zur Krankenkasse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C26706-0CE4-4F36-B815-0139B7E1E07B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/>
              <a:t>12</a:t>
            </a:fld>
            <a:endParaRPr lang="de-DE" smtClean="0">
              <a:solidFill>
                <a:srgbClr val="FFFFFF">
                  <a:lumMod val="65000"/>
                </a:srgbClr>
              </a:solidFill>
            </a:endParaRPr>
          </a:p>
          <a:p>
            <a:endParaRPr lang="de-DE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80" name="Gruppieren 79"/>
          <p:cNvGrpSpPr/>
          <p:nvPr/>
        </p:nvGrpSpPr>
        <p:grpSpPr>
          <a:xfrm>
            <a:off x="2703193" y="1761044"/>
            <a:ext cx="1659987" cy="1554755"/>
            <a:chOff x="2686988" y="1115130"/>
            <a:chExt cx="1659987" cy="1554755"/>
          </a:xfrm>
        </p:grpSpPr>
        <p:sp>
          <p:nvSpPr>
            <p:cNvPr id="43" name="Rechteck: abgerundete Ecken 59">
              <a:extLst>
                <a:ext uri="{FF2B5EF4-FFF2-40B4-BE49-F238E27FC236}">
                  <a16:creationId xmlns:a16="http://schemas.microsoft.com/office/drawing/2014/main" xmlns="" id="{D244682A-0EAD-4F9F-A5A7-6DBCF15F479B}"/>
                </a:ext>
              </a:extLst>
            </p:cNvPr>
            <p:cNvSpPr/>
            <p:nvPr/>
          </p:nvSpPr>
          <p:spPr>
            <a:xfrm>
              <a:off x="2731868" y="1336467"/>
              <a:ext cx="1615107" cy="1333418"/>
            </a:xfrm>
            <a:prstGeom prst="roundRect">
              <a:avLst>
                <a:gd name="adj" fmla="val 5711"/>
              </a:avLst>
            </a:prstGeom>
            <a:solidFill>
              <a:srgbClr val="E7E6E6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xmlns="" id="{961BF501-3B36-4C6D-A513-302CA67DB36D}"/>
                </a:ext>
              </a:extLst>
            </p:cNvPr>
            <p:cNvSpPr txBox="1"/>
            <p:nvPr/>
          </p:nvSpPr>
          <p:spPr>
            <a:xfrm>
              <a:off x="2686988" y="1115130"/>
              <a:ext cx="7797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>
                <a:defRPr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A3003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Apotheke</a:t>
              </a:r>
            </a:p>
          </p:txBody>
        </p: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xmlns="" id="{AF085FAA-84CC-4CB0-9D5A-E86A84085B48}"/>
                </a:ext>
              </a:extLst>
            </p:cNvPr>
            <p:cNvSpPr/>
            <p:nvPr/>
          </p:nvSpPr>
          <p:spPr>
            <a:xfrm>
              <a:off x="3150882" y="1472912"/>
              <a:ext cx="675000" cy="19896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WaWi</a:t>
              </a:r>
              <a:endPara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xmlns="" id="{DE8D72B2-3971-46D6-908D-B8CA9D7214E4}"/>
                </a:ext>
              </a:extLst>
            </p:cNvPr>
            <p:cNvSpPr/>
            <p:nvPr/>
          </p:nvSpPr>
          <p:spPr>
            <a:xfrm>
              <a:off x="2726795" y="2208828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xmlns="" id="{D24F6005-97CA-413B-B989-F035DDA9C787}"/>
                </a:ext>
              </a:extLst>
            </p:cNvPr>
            <p:cNvSpPr/>
            <p:nvPr/>
          </p:nvSpPr>
          <p:spPr>
            <a:xfrm>
              <a:off x="2726795" y="1627999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xmlns="" id="{5D85CB32-64AF-4564-B9F9-CA0EC2954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2462" y="1678623"/>
              <a:ext cx="680871" cy="680871"/>
            </a:xfrm>
            <a:prstGeom prst="rect">
              <a:avLst/>
            </a:prstGeom>
          </p:spPr>
        </p:pic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xmlns="" id="{A50F6AFB-06BC-4FCB-9EAC-DA2265729A27}"/>
                </a:ext>
              </a:extLst>
            </p:cNvPr>
            <p:cNvSpPr/>
            <p:nvPr/>
          </p:nvSpPr>
          <p:spPr>
            <a:xfrm>
              <a:off x="4192184" y="1626859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2" name="Gruppieren 81"/>
          <p:cNvGrpSpPr/>
          <p:nvPr/>
        </p:nvGrpSpPr>
        <p:grpSpPr>
          <a:xfrm>
            <a:off x="7371048" y="1770271"/>
            <a:ext cx="1656447" cy="1545528"/>
            <a:chOff x="7142387" y="1125472"/>
            <a:chExt cx="1656447" cy="1545528"/>
          </a:xfrm>
        </p:grpSpPr>
        <p:sp>
          <p:nvSpPr>
            <p:cNvPr id="59" name="Rechteck: abgerundete Ecken 107">
              <a:extLst>
                <a:ext uri="{FF2B5EF4-FFF2-40B4-BE49-F238E27FC236}">
                  <a16:creationId xmlns:a16="http://schemas.microsoft.com/office/drawing/2014/main" xmlns="" id="{9D636CB3-F75F-40C2-A2C7-C5C4ABECAB73}"/>
                </a:ext>
              </a:extLst>
            </p:cNvPr>
            <p:cNvSpPr/>
            <p:nvPr/>
          </p:nvSpPr>
          <p:spPr>
            <a:xfrm>
              <a:off x="7183727" y="1337582"/>
              <a:ext cx="1615107" cy="1333418"/>
            </a:xfrm>
            <a:prstGeom prst="roundRect">
              <a:avLst>
                <a:gd name="adj" fmla="val 5711"/>
              </a:avLst>
            </a:prstGeom>
            <a:solidFill>
              <a:srgbClr val="E7E6E6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xmlns="" id="{82095F81-BC4E-45E7-B839-F582183B1B6D}"/>
                </a:ext>
              </a:extLst>
            </p:cNvPr>
            <p:cNvSpPr txBox="1"/>
            <p:nvPr/>
          </p:nvSpPr>
          <p:spPr>
            <a:xfrm>
              <a:off x="7142387" y="1125472"/>
              <a:ext cx="10791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3003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Krankenkasse</a:t>
              </a:r>
            </a:p>
          </p:txBody>
        </p:sp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xmlns="" id="{7638119F-DD24-4384-806E-02474FFAFA62}"/>
                </a:ext>
              </a:extLst>
            </p:cNvPr>
            <p:cNvSpPr/>
            <p:nvPr/>
          </p:nvSpPr>
          <p:spPr>
            <a:xfrm>
              <a:off x="7197924" y="1608772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6" name="Grafik 65" descr="Ein Bild, das ClipArt enthält.&#10;&#10;Automatisch generierte Beschreibung">
              <a:extLst>
                <a:ext uri="{FF2B5EF4-FFF2-40B4-BE49-F238E27FC236}">
                  <a16:creationId xmlns:a16="http://schemas.microsoft.com/office/drawing/2014/main" xmlns="" id="{FB467730-AA14-48D7-A1AD-4320258E5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27527" y="1626645"/>
              <a:ext cx="675000" cy="675000"/>
            </a:xfrm>
            <a:prstGeom prst="rect">
              <a:avLst/>
            </a:prstGeom>
          </p:spPr>
        </p:pic>
      </p:grpSp>
      <p:grpSp>
        <p:nvGrpSpPr>
          <p:cNvPr id="81" name="Gruppieren 80"/>
          <p:cNvGrpSpPr/>
          <p:nvPr/>
        </p:nvGrpSpPr>
        <p:grpSpPr>
          <a:xfrm>
            <a:off x="4923997" y="1766549"/>
            <a:ext cx="1898253" cy="1549250"/>
            <a:chOff x="4867717" y="1126467"/>
            <a:chExt cx="1898253" cy="1549250"/>
          </a:xfrm>
        </p:grpSpPr>
        <p:sp>
          <p:nvSpPr>
            <p:cNvPr id="51" name="Rechteck: abgerundete Ecken 57">
              <a:extLst>
                <a:ext uri="{FF2B5EF4-FFF2-40B4-BE49-F238E27FC236}">
                  <a16:creationId xmlns:a16="http://schemas.microsoft.com/office/drawing/2014/main" xmlns="" id="{79DE58B8-4687-4F8C-A7BE-78000F837902}"/>
                </a:ext>
              </a:extLst>
            </p:cNvPr>
            <p:cNvSpPr/>
            <p:nvPr/>
          </p:nvSpPr>
          <p:spPr>
            <a:xfrm>
              <a:off x="4998987" y="1342299"/>
              <a:ext cx="1615107" cy="1333418"/>
            </a:xfrm>
            <a:prstGeom prst="roundRect">
              <a:avLst>
                <a:gd name="adj" fmla="val 5711"/>
              </a:avLst>
            </a:prstGeom>
            <a:solidFill>
              <a:srgbClr val="E7E6E6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xmlns="" id="{9FDCBA44-9B7C-4DDC-9F9B-926983D842FD}"/>
                </a:ext>
              </a:extLst>
            </p:cNvPr>
            <p:cNvSpPr txBox="1"/>
            <p:nvPr/>
          </p:nvSpPr>
          <p:spPr>
            <a:xfrm>
              <a:off x="4867717" y="1126467"/>
              <a:ext cx="18982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3003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Apothekenrechenzentrum</a:t>
              </a:r>
            </a:p>
          </p:txBody>
        </p: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xmlns="" id="{C207C586-D04E-464C-9916-6ED26592674B}"/>
                </a:ext>
              </a:extLst>
            </p:cNvPr>
            <p:cNvSpPr/>
            <p:nvPr/>
          </p:nvSpPr>
          <p:spPr>
            <a:xfrm>
              <a:off x="5002274" y="1620274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8" name="Grafik 57" descr="Ein Bild, das ClipArt enthält.&#10;&#10;Automatisch generierte Beschreibung">
              <a:extLst>
                <a:ext uri="{FF2B5EF4-FFF2-40B4-BE49-F238E27FC236}">
                  <a16:creationId xmlns:a16="http://schemas.microsoft.com/office/drawing/2014/main" xmlns="" id="{BB75BDC5-7D93-4140-BF66-62954844B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60900" y="1621522"/>
              <a:ext cx="675000" cy="675000"/>
            </a:xfrm>
            <a:prstGeom prst="rect">
              <a:avLst/>
            </a:prstGeom>
          </p:spPr>
        </p:pic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xmlns="" id="{4B196B13-32F7-43A1-8ED1-3376E44E787F}"/>
                </a:ext>
              </a:extLst>
            </p:cNvPr>
            <p:cNvSpPr/>
            <p:nvPr/>
          </p:nvSpPr>
          <p:spPr>
            <a:xfrm>
              <a:off x="6451891" y="1615558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Gruppieren 82"/>
          <p:cNvGrpSpPr/>
          <p:nvPr/>
        </p:nvGrpSpPr>
        <p:grpSpPr>
          <a:xfrm>
            <a:off x="26495" y="1725075"/>
            <a:ext cx="1844167" cy="1566755"/>
            <a:chOff x="160167" y="1084712"/>
            <a:chExt cx="1844167" cy="1566755"/>
          </a:xfrm>
        </p:grpSpPr>
        <p:sp>
          <p:nvSpPr>
            <p:cNvPr id="67" name="Rechteck: abgerundete Ecken 116">
              <a:extLst>
                <a:ext uri="{FF2B5EF4-FFF2-40B4-BE49-F238E27FC236}">
                  <a16:creationId xmlns:a16="http://schemas.microsoft.com/office/drawing/2014/main" xmlns="" id="{61BF2704-0483-4A46-BC4C-571F00F0A36F}"/>
                </a:ext>
              </a:extLst>
            </p:cNvPr>
            <p:cNvSpPr/>
            <p:nvPr/>
          </p:nvSpPr>
          <p:spPr>
            <a:xfrm>
              <a:off x="288373" y="1297711"/>
              <a:ext cx="1715480" cy="1353756"/>
            </a:xfrm>
            <a:prstGeom prst="roundRect">
              <a:avLst>
                <a:gd name="adj" fmla="val 5711"/>
              </a:avLst>
            </a:prstGeom>
            <a:solidFill>
              <a:srgbClr val="E7E6E6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xmlns="" id="{2C5CFD26-709F-490E-8182-B494EC4E30A0}"/>
                </a:ext>
              </a:extLst>
            </p:cNvPr>
            <p:cNvSpPr txBox="1"/>
            <p:nvPr/>
          </p:nvSpPr>
          <p:spPr>
            <a:xfrm>
              <a:off x="160167" y="1084712"/>
              <a:ext cx="6740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/>
              <a:r>
                <a:rPr lang="de-DE" sz="1100" dirty="0">
                  <a:solidFill>
                    <a:srgbClr val="A300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NGDA</a:t>
              </a:r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xmlns="" id="{DCAE0171-5934-46A2-A681-5EDA99A04E07}"/>
                </a:ext>
              </a:extLst>
            </p:cNvPr>
            <p:cNvSpPr/>
            <p:nvPr/>
          </p:nvSpPr>
          <p:spPr>
            <a:xfrm>
              <a:off x="1849543" y="2197811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Rechteck 73">
              <a:extLst>
                <a:ext uri="{FF2B5EF4-FFF2-40B4-BE49-F238E27FC236}">
                  <a16:creationId xmlns:a16="http://schemas.microsoft.com/office/drawing/2014/main" xmlns="" id="{72A9CF3E-9081-42BA-B8F0-49021FA1B082}"/>
                </a:ext>
              </a:extLst>
            </p:cNvPr>
            <p:cNvSpPr/>
            <p:nvPr/>
          </p:nvSpPr>
          <p:spPr>
            <a:xfrm>
              <a:off x="672846" y="1709982"/>
              <a:ext cx="883819" cy="3667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E-Rezept Fachdienst</a:t>
              </a:r>
            </a:p>
          </p:txBody>
        </p:sp>
        <p:sp>
          <p:nvSpPr>
            <p:cNvPr id="79" name="Rechteck 78">
              <a:extLst>
                <a:ext uri="{FF2B5EF4-FFF2-40B4-BE49-F238E27FC236}">
                  <a16:creationId xmlns:a16="http://schemas.microsoft.com/office/drawing/2014/main" xmlns="" id="{BC6933FC-AF81-4EA1-9017-8849D95C08EC}"/>
                </a:ext>
              </a:extLst>
            </p:cNvPr>
            <p:cNvSpPr/>
            <p:nvPr/>
          </p:nvSpPr>
          <p:spPr>
            <a:xfrm>
              <a:off x="1847953" y="1623531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4" name="Gerade Verbindung mit Pfeil 83">
            <a:extLst>
              <a:ext uri="{FF2B5EF4-FFF2-40B4-BE49-F238E27FC236}">
                <a16:creationId xmlns:a16="http://schemas.microsoft.com/office/drawing/2014/main" xmlns="" id="{57AD210E-2FF8-4BCE-8B35-BD5A93E625D3}"/>
              </a:ext>
            </a:extLst>
          </p:cNvPr>
          <p:cNvCxnSpPr>
            <a:cxnSpLocks/>
          </p:cNvCxnSpPr>
          <p:nvPr/>
        </p:nvCxnSpPr>
        <p:spPr>
          <a:xfrm flipV="1">
            <a:off x="1871700" y="2340410"/>
            <a:ext cx="861397" cy="3792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 w="med" len="med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feld 84">
            <a:extLst>
              <a:ext uri="{FF2B5EF4-FFF2-40B4-BE49-F238E27FC236}">
                <a16:creationId xmlns:a16="http://schemas.microsoft.com/office/drawing/2014/main" xmlns="" id="{2ED9E13D-B50D-4738-B244-2D91DF63BF25}"/>
              </a:ext>
            </a:extLst>
          </p:cNvPr>
          <p:cNvSpPr txBox="1"/>
          <p:nvPr/>
        </p:nvSpPr>
        <p:spPr>
          <a:xfrm>
            <a:off x="1511660" y="1448570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32"/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Verschlüsseltes </a:t>
            </a:r>
            <a:r>
              <a:rPr lang="de-DE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e-Rezept </a:t>
            </a:r>
            <a:br>
              <a:rPr lang="de-DE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Echtheitszertifikat</a:t>
            </a:r>
            <a:endParaRPr lang="de-DE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Gerade Verbindung mit Pfeil 85">
            <a:extLst>
              <a:ext uri="{FF2B5EF4-FFF2-40B4-BE49-F238E27FC236}">
                <a16:creationId xmlns:a16="http://schemas.microsoft.com/office/drawing/2014/main" xmlns="" id="{D7A634C3-005C-4E65-90A0-1046A2360D45}"/>
              </a:ext>
            </a:extLst>
          </p:cNvPr>
          <p:cNvCxnSpPr>
            <a:cxnSpLocks/>
          </p:cNvCxnSpPr>
          <p:nvPr/>
        </p:nvCxnSpPr>
        <p:spPr>
          <a:xfrm flipH="1">
            <a:off x="1875735" y="2911809"/>
            <a:ext cx="867866" cy="388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 w="med" len="med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feld 86">
            <a:extLst>
              <a:ext uri="{FF2B5EF4-FFF2-40B4-BE49-F238E27FC236}">
                <a16:creationId xmlns:a16="http://schemas.microsoft.com/office/drawing/2014/main" xmlns="" id="{3542C3EA-9A08-4283-876E-F937D20B4E49}"/>
              </a:ext>
            </a:extLst>
          </p:cNvPr>
          <p:cNvSpPr txBox="1"/>
          <p:nvPr/>
        </p:nvSpPr>
        <p:spPr>
          <a:xfrm>
            <a:off x="1817577" y="2888730"/>
            <a:ext cx="1047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732"/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</a:p>
          <a:p>
            <a:pPr algn="ctr" defTabSz="685732"/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Abrechnung </a:t>
            </a:r>
          </a:p>
        </p:txBody>
      </p:sp>
      <p:pic>
        <p:nvPicPr>
          <p:cNvPr id="88" name="Grafik 87">
            <a:extLst>
              <a:ext uri="{FF2B5EF4-FFF2-40B4-BE49-F238E27FC236}">
                <a16:creationId xmlns:a16="http://schemas.microsoft.com/office/drawing/2014/main" xmlns="" id="{2D6E11F3-BF97-4DCB-9D8A-C7292D38F0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231740" y="1894202"/>
            <a:ext cx="418134" cy="418134"/>
          </a:xfrm>
          <a:prstGeom prst="rect">
            <a:avLst/>
          </a:prstGeom>
        </p:spPr>
      </p:pic>
      <p:pic>
        <p:nvPicPr>
          <p:cNvPr id="93" name="Grafik 92">
            <a:extLst>
              <a:ext uri="{FF2B5EF4-FFF2-40B4-BE49-F238E27FC236}">
                <a16:creationId xmlns:a16="http://schemas.microsoft.com/office/drawing/2014/main" xmlns="" id="{DBD3EA34-FC3E-41E8-8F37-EDDB30AD2C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826695" y="1921265"/>
            <a:ext cx="495081" cy="495081"/>
          </a:xfrm>
          <a:prstGeom prst="rect">
            <a:avLst/>
          </a:prstGeom>
        </p:spPr>
      </p:pic>
      <p:cxnSp>
        <p:nvCxnSpPr>
          <p:cNvPr id="95" name="Gerade Verbindung mit Pfeil 94">
            <a:extLst>
              <a:ext uri="{FF2B5EF4-FFF2-40B4-BE49-F238E27FC236}">
                <a16:creationId xmlns:a16="http://schemas.microsoft.com/office/drawing/2014/main" xmlns="" id="{9C3011C7-6EF9-46AA-A0AC-6AECFCF05C8F}"/>
              </a:ext>
            </a:extLst>
          </p:cNvPr>
          <p:cNvCxnSpPr>
            <a:cxnSpLocks/>
            <a:endCxn id="55" idx="1"/>
          </p:cNvCxnSpPr>
          <p:nvPr/>
        </p:nvCxnSpPr>
        <p:spPr>
          <a:xfrm flipV="1">
            <a:off x="4393338" y="2331322"/>
            <a:ext cx="665216" cy="9088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 w="med" len="med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Grafik 96">
            <a:extLst>
              <a:ext uri="{FF2B5EF4-FFF2-40B4-BE49-F238E27FC236}">
                <a16:creationId xmlns:a16="http://schemas.microsoft.com/office/drawing/2014/main" xmlns="" id="{2D6E11F3-BF97-4DCB-9D8A-C7292D38F0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477963" y="1779934"/>
            <a:ext cx="418134" cy="418134"/>
          </a:xfrm>
          <a:prstGeom prst="rect">
            <a:avLst/>
          </a:prstGeom>
        </p:spPr>
      </p:pic>
      <p:pic>
        <p:nvPicPr>
          <p:cNvPr id="98" name="Grafik 97">
            <a:extLst>
              <a:ext uri="{FF2B5EF4-FFF2-40B4-BE49-F238E27FC236}">
                <a16:creationId xmlns:a16="http://schemas.microsoft.com/office/drawing/2014/main" xmlns="" id="{DBD3EA34-FC3E-41E8-8F37-EDDB30AD2C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346975" y="1988630"/>
            <a:ext cx="341960" cy="341960"/>
          </a:xfrm>
          <a:prstGeom prst="rect">
            <a:avLst/>
          </a:prstGeom>
        </p:spPr>
      </p:pic>
      <p:sp>
        <p:nvSpPr>
          <p:cNvPr id="100" name="Textfeld 99">
            <a:extLst>
              <a:ext uri="{FF2B5EF4-FFF2-40B4-BE49-F238E27FC236}">
                <a16:creationId xmlns:a16="http://schemas.microsoft.com/office/drawing/2014/main" xmlns="" id="{03B4314B-F548-4260-834D-B5E37891F630}"/>
              </a:ext>
            </a:extLst>
          </p:cNvPr>
          <p:cNvSpPr txBox="1"/>
          <p:nvPr/>
        </p:nvSpPr>
        <p:spPr>
          <a:xfrm>
            <a:off x="3536885" y="1446625"/>
            <a:ext cx="1977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32"/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Verschlüsselte </a:t>
            </a:r>
            <a:b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E-Dispensierung </a:t>
            </a:r>
            <a:endParaRPr lang="de-DE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3" name="Gerade Verbindung mit Pfeil 102">
            <a:extLst>
              <a:ext uri="{FF2B5EF4-FFF2-40B4-BE49-F238E27FC236}">
                <a16:creationId xmlns:a16="http://schemas.microsoft.com/office/drawing/2014/main" xmlns="" id="{40285BDB-EEEF-4139-ADEE-F9F7D697C40A}"/>
              </a:ext>
            </a:extLst>
          </p:cNvPr>
          <p:cNvCxnSpPr>
            <a:cxnSpLocks/>
          </p:cNvCxnSpPr>
          <p:nvPr/>
        </p:nvCxnSpPr>
        <p:spPr>
          <a:xfrm flipV="1">
            <a:off x="6695715" y="2312336"/>
            <a:ext cx="709261" cy="5065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 w="med" len="med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Grafik 106">
            <a:extLst>
              <a:ext uri="{FF2B5EF4-FFF2-40B4-BE49-F238E27FC236}">
                <a16:creationId xmlns:a16="http://schemas.microsoft.com/office/drawing/2014/main" xmlns="" id="{2D6E11F3-BF97-4DCB-9D8A-C7292D38F0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865927" y="2371601"/>
            <a:ext cx="418134" cy="418134"/>
          </a:xfrm>
          <a:prstGeom prst="rect">
            <a:avLst/>
          </a:prstGeom>
        </p:spPr>
      </p:pic>
      <p:pic>
        <p:nvPicPr>
          <p:cNvPr id="108" name="Grafik 107">
            <a:extLst>
              <a:ext uri="{FF2B5EF4-FFF2-40B4-BE49-F238E27FC236}">
                <a16:creationId xmlns:a16="http://schemas.microsoft.com/office/drawing/2014/main" xmlns="" id="{DBD3EA34-FC3E-41E8-8F37-EDDB30AD2C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734939" y="2580297"/>
            <a:ext cx="341960" cy="341960"/>
          </a:xfrm>
          <a:prstGeom prst="rect">
            <a:avLst/>
          </a:prstGeom>
        </p:spPr>
      </p:pic>
      <p:sp>
        <p:nvSpPr>
          <p:cNvPr id="50" name="Textfeld 49"/>
          <p:cNvSpPr txBox="1"/>
          <p:nvPr/>
        </p:nvSpPr>
        <p:spPr>
          <a:xfrm rot="16200000">
            <a:off x="7857014" y="3436075"/>
            <a:ext cx="23917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>
                <a:solidFill>
                  <a:schemeClr val="bg1">
                    <a:lumMod val="75000"/>
                  </a:schemeClr>
                </a:solidFill>
              </a:rPr>
              <a:t>Quelle: NGDA – Vereinfachte Darstellung.</a:t>
            </a:r>
            <a:endParaRPr lang="de-DE" sz="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Abgerundetes Rechteck 1"/>
          <p:cNvSpPr/>
          <p:nvPr/>
        </p:nvSpPr>
        <p:spPr bwMode="auto">
          <a:xfrm>
            <a:off x="4923997" y="1673595"/>
            <a:ext cx="4148503" cy="1755195"/>
          </a:xfrm>
          <a:prstGeom prst="roundRect">
            <a:avLst/>
          </a:prstGeom>
          <a:noFill/>
          <a:ln w="19050" cap="flat" cmpd="sng" algn="ctr">
            <a:solidFill>
              <a:srgbClr val="A300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395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7" grpId="0"/>
      <p:bldP spid="100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Weg des e-Rezeptes zur Krankenkasse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C26706-0CE4-4F36-B815-0139B7E1E07B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/>
              <a:t>13</a:t>
            </a:fld>
            <a:endParaRPr lang="de-DE" smtClean="0">
              <a:solidFill>
                <a:srgbClr val="FFFFFF">
                  <a:lumMod val="65000"/>
                </a:srgbClr>
              </a:solidFill>
            </a:endParaRPr>
          </a:p>
          <a:p>
            <a:endParaRPr lang="de-DE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1683637" y="1536635"/>
            <a:ext cx="5543658" cy="2405948"/>
            <a:chOff x="1089834" y="1262883"/>
            <a:chExt cx="5543658" cy="2405948"/>
          </a:xfrm>
        </p:grpSpPr>
        <p:grpSp>
          <p:nvGrpSpPr>
            <p:cNvPr id="82" name="Gruppieren 81"/>
            <p:cNvGrpSpPr/>
            <p:nvPr/>
          </p:nvGrpSpPr>
          <p:grpSpPr>
            <a:xfrm>
              <a:off x="4977045" y="1266605"/>
              <a:ext cx="1656447" cy="1845204"/>
              <a:chOff x="7142387" y="1125472"/>
              <a:chExt cx="1656447" cy="1845204"/>
            </a:xfrm>
          </p:grpSpPr>
          <p:sp>
            <p:nvSpPr>
              <p:cNvPr id="59" name="Rechteck: abgerundete Ecken 107">
                <a:extLst>
                  <a:ext uri="{FF2B5EF4-FFF2-40B4-BE49-F238E27FC236}">
                    <a16:creationId xmlns:a16="http://schemas.microsoft.com/office/drawing/2014/main" xmlns="" id="{9D636CB3-F75F-40C2-A2C7-C5C4ABECAB73}"/>
                  </a:ext>
                </a:extLst>
              </p:cNvPr>
              <p:cNvSpPr/>
              <p:nvPr/>
            </p:nvSpPr>
            <p:spPr>
              <a:xfrm>
                <a:off x="7183727" y="1337582"/>
                <a:ext cx="1615107" cy="1633094"/>
              </a:xfrm>
              <a:prstGeom prst="roundRect">
                <a:avLst>
                  <a:gd name="adj" fmla="val 5711"/>
                </a:avLst>
              </a:prstGeom>
              <a:solidFill>
                <a:srgbClr val="E7E6E6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xtfeld 59">
                <a:extLst>
                  <a:ext uri="{FF2B5EF4-FFF2-40B4-BE49-F238E27FC236}">
                    <a16:creationId xmlns:a16="http://schemas.microsoft.com/office/drawing/2014/main" xmlns="" id="{82095F81-BC4E-45E7-B839-F582183B1B6D}"/>
                  </a:ext>
                </a:extLst>
              </p:cNvPr>
              <p:cNvSpPr txBox="1"/>
              <p:nvPr/>
            </p:nvSpPr>
            <p:spPr>
              <a:xfrm>
                <a:off x="7142387" y="1125472"/>
                <a:ext cx="107914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6857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A3003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Krankenkasse</a:t>
                </a:r>
              </a:p>
            </p:txBody>
          </p:sp>
          <p:pic>
            <p:nvPicPr>
              <p:cNvPr id="66" name="Grafik 65" descr="Ein Bild, das ClipArt enthält.&#10;&#10;Automatisch generierte Beschreibung">
                <a:extLst>
                  <a:ext uri="{FF2B5EF4-FFF2-40B4-BE49-F238E27FC236}">
                    <a16:creationId xmlns:a16="http://schemas.microsoft.com/office/drawing/2014/main" xmlns="" id="{FB467730-AA14-48D7-A1AD-4320258E5E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653780" y="1816628"/>
                <a:ext cx="675000" cy="675000"/>
              </a:xfrm>
              <a:prstGeom prst="rect">
                <a:avLst/>
              </a:prstGeom>
            </p:spPr>
          </p:pic>
        </p:grpSp>
        <p:grpSp>
          <p:nvGrpSpPr>
            <p:cNvPr id="81" name="Gruppieren 80"/>
            <p:cNvGrpSpPr/>
            <p:nvPr/>
          </p:nvGrpSpPr>
          <p:grpSpPr>
            <a:xfrm>
              <a:off x="1089834" y="1262883"/>
              <a:ext cx="1898253" cy="1848926"/>
              <a:chOff x="4867717" y="1126467"/>
              <a:chExt cx="1898253" cy="1848926"/>
            </a:xfrm>
          </p:grpSpPr>
          <p:sp>
            <p:nvSpPr>
              <p:cNvPr id="51" name="Rechteck: abgerundete Ecken 57">
                <a:extLst>
                  <a:ext uri="{FF2B5EF4-FFF2-40B4-BE49-F238E27FC236}">
                    <a16:creationId xmlns:a16="http://schemas.microsoft.com/office/drawing/2014/main" xmlns="" id="{79DE58B8-4687-4F8C-A7BE-78000F837902}"/>
                  </a:ext>
                </a:extLst>
              </p:cNvPr>
              <p:cNvSpPr/>
              <p:nvPr/>
            </p:nvSpPr>
            <p:spPr>
              <a:xfrm>
                <a:off x="4998987" y="1342298"/>
                <a:ext cx="1615107" cy="1633095"/>
              </a:xfrm>
              <a:prstGeom prst="roundRect">
                <a:avLst>
                  <a:gd name="adj" fmla="val 5711"/>
                </a:avLst>
              </a:prstGeom>
              <a:solidFill>
                <a:srgbClr val="E7E6E6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xmlns="" id="{9FDCBA44-9B7C-4DDC-9F9B-926983D842FD}"/>
                  </a:ext>
                </a:extLst>
              </p:cNvPr>
              <p:cNvSpPr txBox="1"/>
              <p:nvPr/>
            </p:nvSpPr>
            <p:spPr>
              <a:xfrm>
                <a:off x="4867717" y="1126467"/>
                <a:ext cx="189825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7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A3003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Apothekenrechenzentrum</a:t>
                </a:r>
              </a:p>
            </p:txBody>
          </p:sp>
          <p:pic>
            <p:nvPicPr>
              <p:cNvPr id="58" name="Grafik 57" descr="Ein Bild, das ClipArt enthält.&#10;&#10;Automatisch generierte Beschreibung">
                <a:extLst>
                  <a:ext uri="{FF2B5EF4-FFF2-40B4-BE49-F238E27FC236}">
                    <a16:creationId xmlns:a16="http://schemas.microsoft.com/office/drawing/2014/main" xmlns="" id="{BB75BDC5-7D93-4140-BF66-62954844B6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79343" y="1797605"/>
                <a:ext cx="675000" cy="675000"/>
              </a:xfrm>
              <a:prstGeom prst="rect">
                <a:avLst/>
              </a:prstGeom>
            </p:spPr>
          </p:pic>
        </p:grpSp>
        <p:cxnSp>
          <p:nvCxnSpPr>
            <p:cNvPr id="103" name="Gerade Verbindung mit Pfeil 102">
              <a:extLst>
                <a:ext uri="{FF2B5EF4-FFF2-40B4-BE49-F238E27FC236}">
                  <a16:creationId xmlns:a16="http://schemas.microsoft.com/office/drawing/2014/main" xmlns="" id="{40285BDB-EEEF-4139-ADEE-F9F7D697C4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86631" y="1662653"/>
              <a:ext cx="2099494" cy="1"/>
            </a:xfrm>
            <a:prstGeom prst="straightConnector1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41">
              <a:extLst>
                <a:ext uri="{FF2B5EF4-FFF2-40B4-BE49-F238E27FC236}">
                  <a16:creationId xmlns:a16="http://schemas.microsoft.com/office/drawing/2014/main" xmlns="" id="{40285BDB-EEEF-4139-ADEE-F9F7D697C4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1817" y="2090043"/>
              <a:ext cx="2099494" cy="1"/>
            </a:xfrm>
            <a:prstGeom prst="straightConnector1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>
              <a:extLst>
                <a:ext uri="{FF2B5EF4-FFF2-40B4-BE49-F238E27FC236}">
                  <a16:creationId xmlns:a16="http://schemas.microsoft.com/office/drawing/2014/main" xmlns="" id="{40285BDB-EEEF-4139-ADEE-F9F7D697C4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1817" y="2517433"/>
              <a:ext cx="2099494" cy="1"/>
            </a:xfrm>
            <a:prstGeom prst="straightConnector1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mit Pfeil 49">
              <a:extLst>
                <a:ext uri="{FF2B5EF4-FFF2-40B4-BE49-F238E27FC236}">
                  <a16:creationId xmlns:a16="http://schemas.microsoft.com/office/drawing/2014/main" xmlns="" id="{40285BDB-EEEF-4139-ADEE-F9F7D697C4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86631" y="2944823"/>
              <a:ext cx="2099494" cy="1"/>
            </a:xfrm>
            <a:prstGeom prst="straightConnector1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uppieren 5"/>
            <p:cNvGrpSpPr/>
            <p:nvPr/>
          </p:nvGrpSpPr>
          <p:grpSpPr>
            <a:xfrm>
              <a:off x="3031304" y="3075594"/>
              <a:ext cx="742542" cy="593237"/>
              <a:chOff x="3412395" y="2548614"/>
              <a:chExt cx="742542" cy="593237"/>
            </a:xfrm>
          </p:grpSpPr>
          <p:pic>
            <p:nvPicPr>
              <p:cNvPr id="53" name="Picture 2" descr="Bildergebnis fÃ¼r muster 16 rezept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2395" y="2548614"/>
                <a:ext cx="513957" cy="3646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Bildergebnis fÃ¼r muster 16 rezept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688" y="2662907"/>
                <a:ext cx="513957" cy="3646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Bildergebnis fÃ¼r muster 16 rezept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0980" y="2777199"/>
                <a:ext cx="513957" cy="3646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xmlns="" id="{CBC04D94-8478-4AD1-895F-FEE986EB2130}"/>
                </a:ext>
              </a:extLst>
            </p:cNvPr>
            <p:cNvSpPr txBox="1"/>
            <p:nvPr/>
          </p:nvSpPr>
          <p:spPr>
            <a:xfrm>
              <a:off x="3468941" y="2948558"/>
              <a:ext cx="9348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32"/>
              <a:r>
                <a:rPr lang="de-DE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Papierbelege</a:t>
              </a:r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xmlns="" id="{573CCC76-ACD3-4940-B2B5-B531BF34766D}"/>
                </a:ext>
              </a:extLst>
            </p:cNvPr>
            <p:cNvSpPr txBox="1"/>
            <p:nvPr/>
          </p:nvSpPr>
          <p:spPr>
            <a:xfrm>
              <a:off x="3696961" y="2101004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32"/>
              <a:r>
                <a:rPr lang="de-DE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TA3</a:t>
              </a:r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xmlns="" id="{CBC04D94-8478-4AD1-895F-FEE986EB2130}"/>
                </a:ext>
              </a:extLst>
            </p:cNvPr>
            <p:cNvSpPr txBox="1"/>
            <p:nvPr/>
          </p:nvSpPr>
          <p:spPr>
            <a:xfrm>
              <a:off x="3697276" y="252876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32"/>
              <a:r>
                <a:rPr lang="de-DE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TA4</a:t>
              </a:r>
            </a:p>
          </p:txBody>
        </p: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xmlns="" id="{573CCC76-ACD3-4940-B2B5-B531BF34766D}"/>
                </a:ext>
              </a:extLst>
            </p:cNvPr>
            <p:cNvSpPr txBox="1"/>
            <p:nvPr/>
          </p:nvSpPr>
          <p:spPr>
            <a:xfrm>
              <a:off x="3553901" y="1657528"/>
              <a:ext cx="7649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32"/>
              <a:r>
                <a:rPr lang="de-DE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Rechnung</a:t>
              </a:r>
            </a:p>
          </p:txBody>
        </p:sp>
      </p:grpSp>
      <p:sp>
        <p:nvSpPr>
          <p:cNvPr id="26" name="Textfeld 25"/>
          <p:cNvSpPr txBox="1"/>
          <p:nvPr/>
        </p:nvSpPr>
        <p:spPr>
          <a:xfrm rot="16200000">
            <a:off x="6921622" y="2912290"/>
            <a:ext cx="7826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>
                <a:solidFill>
                  <a:schemeClr val="bg1">
                    <a:lumMod val="75000"/>
                  </a:schemeClr>
                </a:solidFill>
              </a:rPr>
              <a:t>Quelle: NGDA</a:t>
            </a:r>
            <a:endParaRPr lang="de-DE" sz="7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6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Patienten können ab November </a:t>
            </a:r>
            <a:r>
              <a:rPr lang="de-DE" dirty="0" smtClean="0"/>
              <a:t>das eRezept </a:t>
            </a:r>
            <a:r>
              <a:rPr lang="de-DE" dirty="0"/>
              <a:t>nutzen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C26706-0CE4-4F36-B815-0139B7E1E07B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/>
              <a:t>14</a:t>
            </a:fld>
            <a:endParaRPr lang="de-DE" smtClean="0">
              <a:solidFill>
                <a:srgbClr val="FFFFFF">
                  <a:lumMod val="65000"/>
                </a:srgbClr>
              </a:solidFill>
            </a:endParaRPr>
          </a:p>
          <a:p>
            <a:endParaRPr lang="de-DE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1" name="Ellipse 40"/>
          <p:cNvSpPr/>
          <p:nvPr/>
        </p:nvSpPr>
        <p:spPr bwMode="auto">
          <a:xfrm>
            <a:off x="3131840" y="2976796"/>
            <a:ext cx="225025" cy="27003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2388707" y="1311610"/>
            <a:ext cx="1733243" cy="1980220"/>
            <a:chOff x="4998997" y="681540"/>
            <a:chExt cx="3518520" cy="3365541"/>
          </a:xfrm>
        </p:grpSpPr>
        <p:sp>
          <p:nvSpPr>
            <p:cNvPr id="16" name="Rechteck 15"/>
            <p:cNvSpPr/>
            <p:nvPr/>
          </p:nvSpPr>
          <p:spPr bwMode="auto">
            <a:xfrm>
              <a:off x="5877145" y="1041581"/>
              <a:ext cx="1783323" cy="26102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8" charset="-128"/>
              </a:endParaRPr>
            </a:p>
          </p:txBody>
        </p:sp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8997" y="681540"/>
              <a:ext cx="3518520" cy="3365541"/>
            </a:xfrm>
            <a:prstGeom prst="rect">
              <a:avLst/>
            </a:prstGeom>
          </p:spPr>
        </p:pic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9874" y="1892205"/>
              <a:ext cx="1736764" cy="1099968"/>
            </a:xfrm>
            <a:prstGeom prst="rect">
              <a:avLst/>
            </a:prstGeom>
          </p:spPr>
        </p:pic>
        <p:sp>
          <p:nvSpPr>
            <p:cNvPr id="17" name="Textfeld 16"/>
            <p:cNvSpPr txBox="1"/>
            <p:nvPr/>
          </p:nvSpPr>
          <p:spPr>
            <a:xfrm>
              <a:off x="5868045" y="1123570"/>
              <a:ext cx="1792423" cy="5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chemeClr val="tx2"/>
                  </a:solidFill>
                </a:rPr>
                <a:t>eRezept</a:t>
              </a:r>
              <a:endParaRPr lang="de-DE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42" name="Ellipse 41"/>
          <p:cNvSpPr/>
          <p:nvPr/>
        </p:nvSpPr>
        <p:spPr bwMode="auto">
          <a:xfrm>
            <a:off x="3172375" y="3039751"/>
            <a:ext cx="161610" cy="1490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-63514" y="1393933"/>
            <a:ext cx="2880319" cy="2257937"/>
            <a:chOff x="0" y="1536717"/>
            <a:chExt cx="3364317" cy="1869065"/>
          </a:xfrm>
        </p:grpSpPr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36717"/>
              <a:ext cx="3364317" cy="1869065"/>
            </a:xfrm>
            <a:prstGeom prst="rect">
              <a:avLst/>
            </a:prstGeom>
          </p:spPr>
        </p:pic>
        <p:pic>
          <p:nvPicPr>
            <p:cNvPr id="21" name="Grafik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75" b="34250"/>
            <a:stretch/>
          </p:blipFill>
          <p:spPr>
            <a:xfrm>
              <a:off x="517586" y="1721492"/>
              <a:ext cx="1488063" cy="805843"/>
            </a:xfrm>
            <a:prstGeom prst="rect">
              <a:avLst/>
            </a:prstGeom>
            <a:scene3d>
              <a:camera prst="perspectiveContrastingRightFacing">
                <a:rot lat="24914" lon="18926659" rev="120000"/>
              </a:camera>
              <a:lightRig rig="threePt" dir="t"/>
            </a:scene3d>
          </p:spPr>
        </p:pic>
      </p:grpSp>
      <p:sp>
        <p:nvSpPr>
          <p:cNvPr id="23" name="Pfeil nach rechts 22"/>
          <p:cNvSpPr/>
          <p:nvPr/>
        </p:nvSpPr>
        <p:spPr bwMode="auto">
          <a:xfrm>
            <a:off x="1916705" y="2109047"/>
            <a:ext cx="585065" cy="495055"/>
          </a:xfrm>
          <a:prstGeom prst="rightArrow">
            <a:avLst/>
          </a:prstGeom>
          <a:solidFill>
            <a:srgbClr val="A30030"/>
          </a:solidFill>
          <a:ln w="9525" cap="flat" cmpd="sng" algn="ctr">
            <a:solidFill>
              <a:srgbClr val="A300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  <p:sp>
        <p:nvSpPr>
          <p:cNvPr id="24" name="Pfeil nach rechts 23"/>
          <p:cNvSpPr/>
          <p:nvPr/>
        </p:nvSpPr>
        <p:spPr bwMode="auto">
          <a:xfrm>
            <a:off x="3986935" y="2117856"/>
            <a:ext cx="585065" cy="495055"/>
          </a:xfrm>
          <a:prstGeom prst="rightArrow">
            <a:avLst/>
          </a:prstGeom>
          <a:solidFill>
            <a:srgbClr val="A30030"/>
          </a:solidFill>
          <a:ln w="9525" cap="flat" cmpd="sng" algn="ctr">
            <a:solidFill>
              <a:srgbClr val="A300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30" y="1613937"/>
            <a:ext cx="1463040" cy="1527048"/>
          </a:xfrm>
          <a:prstGeom prst="rect">
            <a:avLst/>
          </a:prstGeom>
        </p:spPr>
      </p:pic>
      <p:sp>
        <p:nvSpPr>
          <p:cNvPr id="27" name="Pfeil nach rechts 26"/>
          <p:cNvSpPr/>
          <p:nvPr/>
        </p:nvSpPr>
        <p:spPr bwMode="auto">
          <a:xfrm>
            <a:off x="6327195" y="2117855"/>
            <a:ext cx="585065" cy="495055"/>
          </a:xfrm>
          <a:prstGeom prst="rightArrow">
            <a:avLst/>
          </a:prstGeom>
          <a:solidFill>
            <a:srgbClr val="A30030"/>
          </a:solidFill>
          <a:ln w="9525" cap="flat" cmpd="sng" algn="ctr">
            <a:solidFill>
              <a:srgbClr val="A300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2" y="1472476"/>
            <a:ext cx="1487523" cy="1140434"/>
          </a:xfrm>
          <a:prstGeom prst="rect">
            <a:avLst/>
          </a:prstGeom>
        </p:spPr>
      </p:pic>
      <p:sp>
        <p:nvSpPr>
          <p:cNvPr id="28" name="AutoShape 2" descr="Bildergebnis für medikament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37" name="Gruppieren 36"/>
          <p:cNvGrpSpPr/>
          <p:nvPr/>
        </p:nvGrpSpPr>
        <p:grpSpPr>
          <a:xfrm>
            <a:off x="6895122" y="2391730"/>
            <a:ext cx="1594671" cy="1018836"/>
            <a:chOff x="6895122" y="2453014"/>
            <a:chExt cx="1594671" cy="1018836"/>
          </a:xfrm>
        </p:grpSpPr>
        <p:grpSp>
          <p:nvGrpSpPr>
            <p:cNvPr id="36" name="Gruppieren 35"/>
            <p:cNvGrpSpPr/>
            <p:nvPr/>
          </p:nvGrpSpPr>
          <p:grpSpPr>
            <a:xfrm>
              <a:off x="6895122" y="2885620"/>
              <a:ext cx="1265723" cy="586230"/>
              <a:chOff x="6895122" y="2835814"/>
              <a:chExt cx="1265723" cy="586230"/>
            </a:xfrm>
          </p:grpSpPr>
          <p:pic>
            <p:nvPicPr>
              <p:cNvPr id="34" name="Grafik 33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60850" b="91650" l="31642" r="8859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523" t="57000" r="4290" b="4500"/>
              <a:stretch/>
            </p:blipFill>
            <p:spPr>
              <a:xfrm rot="21229349">
                <a:off x="6895122" y="2835814"/>
                <a:ext cx="1265723" cy="586230"/>
              </a:xfrm>
              <a:prstGeom prst="ellipse">
                <a:avLst/>
              </a:prstGeom>
            </p:spPr>
          </p:pic>
          <p:sp>
            <p:nvSpPr>
              <p:cNvPr id="35" name="Rechteck 34"/>
              <p:cNvSpPr/>
              <p:nvPr/>
            </p:nvSpPr>
            <p:spPr bwMode="auto">
              <a:xfrm>
                <a:off x="7812360" y="2841780"/>
                <a:ext cx="81930" cy="24836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48" charset="-128"/>
                </a:endParaRPr>
              </a:p>
            </p:txBody>
          </p:sp>
        </p:grpSp>
        <p:pic>
          <p:nvPicPr>
            <p:cNvPr id="32" name="Grafik 31"/>
            <p:cNvPicPr>
              <a:picLocks noChangeAspect="1"/>
            </p:cNvPicPr>
            <p:nvPr/>
          </p:nvPicPr>
          <p:blipFill rotWithShape="1">
            <a:blip r:embed="rId11"/>
            <a:srcRect l="70232" t="22000" b="36876"/>
            <a:stretch/>
          </p:blipFill>
          <p:spPr>
            <a:xfrm>
              <a:off x="7767048" y="2453014"/>
              <a:ext cx="722745" cy="855095"/>
            </a:xfrm>
            <a:prstGeom prst="rect">
              <a:avLst/>
            </a:prstGeom>
          </p:spPr>
        </p:pic>
      </p:grpSp>
      <p:sp>
        <p:nvSpPr>
          <p:cNvPr id="38" name="Textfeld 37"/>
          <p:cNvSpPr txBox="1"/>
          <p:nvPr/>
        </p:nvSpPr>
        <p:spPr>
          <a:xfrm>
            <a:off x="4252423" y="3582700"/>
            <a:ext cx="270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</a:rPr>
              <a:t>Zunächst Apotheken in Tuttlingen und Stuttgart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10737" y="3582701"/>
            <a:ext cx="2249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tx2"/>
                </a:solidFill>
              </a:rPr>
              <a:t>Entwicklung Arzt- und Patientensystem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1679032" y="1690813"/>
            <a:ext cx="9710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tx2"/>
                </a:solidFill>
              </a:rPr>
              <a:t>Schnittstelle GERDA</a:t>
            </a:r>
            <a:endParaRPr lang="de-DE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33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3" grpId="0" animBg="1"/>
      <p:bldP spid="24" grpId="0" animBg="1"/>
      <p:bldP spid="27" grpId="0" animBg="1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BE73C-87FE-4B59-8DC1-46A90FCA7AFB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/>
              <a:t>15</a:t>
            </a:fld>
            <a:endParaRPr lang="de-DE" smtClean="0">
              <a:solidFill>
                <a:srgbClr val="FFFFFF">
                  <a:lumMod val="65000"/>
                </a:srgbClr>
              </a:solidFill>
            </a:endParaRPr>
          </a:p>
          <a:p>
            <a:endParaRPr lang="de-DE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573967" y="546525"/>
            <a:ext cx="80860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900">
                <a:solidFill>
                  <a:srgbClr val="A30030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A30030"/>
                </a:solidFill>
                <a:latin typeface="Arial" charset="0"/>
                <a:ea typeface="ＭＳ Ｐゴシック" pitchFamily="-4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A30030"/>
                </a:solidFill>
                <a:latin typeface="Arial" charset="0"/>
                <a:ea typeface="ＭＳ Ｐゴシック" pitchFamily="-4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A30030"/>
                </a:solidFill>
                <a:latin typeface="Arial" charset="0"/>
                <a:ea typeface="ＭＳ Ｐゴシック" pitchFamily="-4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A30030"/>
                </a:solidFill>
                <a:latin typeface="Arial" charset="0"/>
                <a:ea typeface="ＭＳ Ｐゴシック" pitchFamily="-48" charset="-128"/>
              </a:defRPr>
            </a:lvl5pPr>
            <a:lvl6pPr marL="342874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A30030"/>
                </a:solidFill>
                <a:latin typeface="Arial" charset="0"/>
                <a:ea typeface="ＭＳ Ｐゴシック" pitchFamily="-48" charset="-128"/>
              </a:defRPr>
            </a:lvl6pPr>
            <a:lvl7pPr marL="685748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A30030"/>
                </a:solidFill>
                <a:latin typeface="Arial" charset="0"/>
                <a:ea typeface="ＭＳ Ｐゴシック" pitchFamily="-48" charset="-128"/>
              </a:defRPr>
            </a:lvl7pPr>
            <a:lvl8pPr marL="1028622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A30030"/>
                </a:solidFill>
                <a:latin typeface="Arial" charset="0"/>
                <a:ea typeface="ＭＳ Ｐゴシック" pitchFamily="-48" charset="-128"/>
              </a:defRPr>
            </a:lvl8pPr>
            <a:lvl9pPr marL="1371496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A30030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r>
              <a:rPr lang="de-DE" sz="2800" kern="0" dirty="0" smtClean="0"/>
              <a:t>Vielen Dank!</a:t>
            </a:r>
            <a:endParaRPr lang="de-DE" sz="2800" kern="0" dirty="0"/>
          </a:p>
        </p:txBody>
      </p:sp>
      <p:sp>
        <p:nvSpPr>
          <p:cNvPr id="2" name="Textfeld 1"/>
          <p:cNvSpPr txBox="1"/>
          <p:nvPr/>
        </p:nvSpPr>
        <p:spPr>
          <a:xfrm>
            <a:off x="5112060" y="2211710"/>
            <a:ext cx="39154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 smtClean="0">
                <a:solidFill>
                  <a:srgbClr val="A30030"/>
                </a:solidFill>
              </a:rPr>
              <a:t>Dr. Günther Hanke</a:t>
            </a:r>
          </a:p>
          <a:p>
            <a:pPr algn="r"/>
            <a:r>
              <a:rPr lang="de-DE" sz="2000" dirty="0" smtClean="0">
                <a:solidFill>
                  <a:srgbClr val="A30030"/>
                </a:solidFill>
              </a:rPr>
              <a:t>Präsident</a:t>
            </a:r>
          </a:p>
          <a:p>
            <a:pPr algn="r"/>
            <a:r>
              <a:rPr lang="de-DE" sz="2000" dirty="0" smtClean="0">
                <a:solidFill>
                  <a:srgbClr val="A30030"/>
                </a:solidFill>
              </a:rPr>
              <a:t>Landesapothekerkammer Baden-Württemberg</a:t>
            </a:r>
          </a:p>
          <a:p>
            <a:pPr algn="r"/>
            <a:endParaRPr lang="de-DE" sz="2000" dirty="0">
              <a:solidFill>
                <a:srgbClr val="A30030"/>
              </a:solidFill>
            </a:endParaRPr>
          </a:p>
          <a:p>
            <a:pPr algn="r"/>
            <a:r>
              <a:rPr lang="de-DE" sz="2000" dirty="0" smtClean="0">
                <a:solidFill>
                  <a:srgbClr val="A30030"/>
                </a:solidFill>
              </a:rPr>
              <a:t>Villastraße 1</a:t>
            </a:r>
          </a:p>
          <a:p>
            <a:pPr algn="r"/>
            <a:r>
              <a:rPr lang="de-DE" sz="2000" dirty="0" smtClean="0">
                <a:solidFill>
                  <a:srgbClr val="A30030"/>
                </a:solidFill>
              </a:rPr>
              <a:t>70190 Stuttgart</a:t>
            </a:r>
          </a:p>
          <a:p>
            <a:pPr algn="r"/>
            <a:endParaRPr lang="de-DE" sz="2000" dirty="0">
              <a:solidFill>
                <a:srgbClr val="A30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C26706-0CE4-4F36-B815-0139B7E1E07B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/>
              <a:t>2</a:t>
            </a:fld>
            <a:endParaRPr lang="de-DE" smtClean="0">
              <a:solidFill>
                <a:srgbClr val="FFFFFF">
                  <a:lumMod val="65000"/>
                </a:srgbClr>
              </a:solidFill>
            </a:endParaRPr>
          </a:p>
          <a:p>
            <a:endParaRPr lang="de-DE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Titel 2"/>
          <p:cNvSpPr txBox="1">
            <a:spLocks/>
          </p:cNvSpPr>
          <p:nvPr/>
        </p:nvSpPr>
        <p:spPr bwMode="auto">
          <a:xfrm>
            <a:off x="762795" y="411511"/>
            <a:ext cx="7923212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900">
                <a:solidFill>
                  <a:srgbClr val="A30030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A30030"/>
                </a:solidFill>
                <a:latin typeface="Arial" charset="0"/>
                <a:ea typeface="ＭＳ Ｐゴシック" pitchFamily="-4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A30030"/>
                </a:solidFill>
                <a:latin typeface="Arial" charset="0"/>
                <a:ea typeface="ＭＳ Ｐゴシック" pitchFamily="-4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A30030"/>
                </a:solidFill>
                <a:latin typeface="Arial" charset="0"/>
                <a:ea typeface="ＭＳ Ｐゴシック" pitchFamily="-4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A30030"/>
                </a:solidFill>
                <a:latin typeface="Arial" charset="0"/>
                <a:ea typeface="ＭＳ Ｐゴシック" pitchFamily="-48" charset="-128"/>
              </a:defRPr>
            </a:lvl5pPr>
            <a:lvl6pPr marL="342883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A30030"/>
                </a:solidFill>
                <a:latin typeface="Arial" charset="0"/>
                <a:ea typeface="ＭＳ Ｐゴシック" pitchFamily="-48" charset="-128"/>
              </a:defRPr>
            </a:lvl6pPr>
            <a:lvl7pPr marL="685765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A30030"/>
                </a:solidFill>
                <a:latin typeface="Arial" charset="0"/>
                <a:ea typeface="ＭＳ Ｐゴシック" pitchFamily="-48" charset="-128"/>
              </a:defRPr>
            </a:lvl7pPr>
            <a:lvl8pPr marL="1028648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A30030"/>
                </a:solidFill>
                <a:latin typeface="Arial" charset="0"/>
                <a:ea typeface="ＭＳ Ｐゴシック" pitchFamily="-48" charset="-128"/>
              </a:defRPr>
            </a:lvl8pPr>
            <a:lvl9pPr marL="1371530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A30030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r>
              <a:rPr lang="de-DE" kern="0" dirty="0"/>
              <a:t>Status Quo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769793" y="1491630"/>
            <a:ext cx="3397164" cy="1890211"/>
            <a:chOff x="769792" y="1086585"/>
            <a:chExt cx="3397164" cy="1890210"/>
          </a:xfrm>
        </p:grpSpPr>
        <p:sp>
          <p:nvSpPr>
            <p:cNvPr id="6" name="Rechteck 5"/>
            <p:cNvSpPr/>
            <p:nvPr/>
          </p:nvSpPr>
          <p:spPr bwMode="auto">
            <a:xfrm>
              <a:off x="772548" y="1086585"/>
              <a:ext cx="3394408" cy="450050"/>
            </a:xfrm>
            <a:prstGeom prst="rect">
              <a:avLst/>
            </a:prstGeom>
            <a:noFill/>
            <a:ln w="28575" cap="flat" cmpd="sng" algn="ctr">
              <a:solidFill>
                <a:srgbClr val="A300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700" dirty="0">
                  <a:solidFill>
                    <a:schemeClr val="bg2"/>
                  </a:solidFill>
                  <a:latin typeface="Arial" charset="0"/>
                  <a:ea typeface="ＭＳ Ｐゴシック" pitchFamily="-48" charset="-128"/>
                </a:rPr>
                <a:t>Modellprojekte Ärzteschaft</a:t>
              </a:r>
            </a:p>
          </p:txBody>
        </p:sp>
        <p:sp>
          <p:nvSpPr>
            <p:cNvPr id="7" name="Rechteck 6"/>
            <p:cNvSpPr/>
            <p:nvPr/>
          </p:nvSpPr>
          <p:spPr bwMode="auto">
            <a:xfrm>
              <a:off x="769792" y="1716739"/>
              <a:ext cx="1639925" cy="450050"/>
            </a:xfrm>
            <a:prstGeom prst="rect">
              <a:avLst/>
            </a:prstGeom>
            <a:noFill/>
            <a:ln w="28575" cap="flat" cmpd="sng" algn="ctr">
              <a:solidFill>
                <a:srgbClr val="A300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700" dirty="0">
                  <a:solidFill>
                    <a:schemeClr val="bg2"/>
                  </a:solidFill>
                  <a:latin typeface="Arial" charset="0"/>
                  <a:ea typeface="ＭＳ Ｐゴシック" pitchFamily="-48" charset="-128"/>
                </a:rPr>
                <a:t>Doc </a:t>
              </a:r>
              <a:r>
                <a:rPr lang="de-DE" sz="1700" dirty="0" err="1">
                  <a:solidFill>
                    <a:schemeClr val="bg2"/>
                  </a:solidFill>
                  <a:latin typeface="Arial" charset="0"/>
                  <a:ea typeface="ＭＳ Ｐゴシック" pitchFamily="-48" charset="-128"/>
                </a:rPr>
                <a:t>direct</a:t>
              </a:r>
              <a:endParaRPr lang="de-DE" sz="1700" dirty="0">
                <a:solidFill>
                  <a:schemeClr val="bg2"/>
                </a:solidFill>
                <a:latin typeface="Arial" charset="0"/>
                <a:ea typeface="ＭＳ Ｐゴシック" pitchFamily="-48" charset="-128"/>
              </a:endParaRPr>
            </a:p>
          </p:txBody>
        </p:sp>
        <p:sp>
          <p:nvSpPr>
            <p:cNvPr id="8" name="Rechteck 7"/>
            <p:cNvSpPr/>
            <p:nvPr/>
          </p:nvSpPr>
          <p:spPr bwMode="auto">
            <a:xfrm>
              <a:off x="2527031" y="1727177"/>
              <a:ext cx="1639925" cy="450050"/>
            </a:xfrm>
            <a:prstGeom prst="rect">
              <a:avLst/>
            </a:prstGeom>
            <a:noFill/>
            <a:ln w="28575" cap="flat" cmpd="sng" algn="ctr">
              <a:solidFill>
                <a:srgbClr val="A300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700" dirty="0">
                  <a:solidFill>
                    <a:schemeClr val="bg2"/>
                  </a:solidFill>
                  <a:latin typeface="Arial" charset="0"/>
                  <a:ea typeface="ＭＳ Ｐゴシック" pitchFamily="-48" charset="-128"/>
                </a:rPr>
                <a:t>Teleklinik &amp; KV</a:t>
              </a:r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772548" y="2342787"/>
              <a:ext cx="3394408" cy="634008"/>
            </a:xfrm>
            <a:prstGeom prst="rect">
              <a:avLst/>
            </a:prstGeom>
            <a:noFill/>
            <a:ln w="2857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700" dirty="0">
                  <a:solidFill>
                    <a:schemeClr val="bg2"/>
                  </a:solidFill>
                  <a:latin typeface="Arial" charset="0"/>
                  <a:ea typeface="ＭＳ Ｐゴシック" pitchFamily="-48" charset="-128"/>
                </a:rPr>
                <a:t>Privatrezepte über privat betriebene Plattform</a:t>
              </a:r>
            </a:p>
          </p:txBody>
        </p:sp>
      </p:grpSp>
      <p:sp>
        <p:nvSpPr>
          <p:cNvPr id="11" name="Pfeil nach rechts 10"/>
          <p:cNvSpPr/>
          <p:nvPr/>
        </p:nvSpPr>
        <p:spPr bwMode="auto">
          <a:xfrm>
            <a:off x="4481991" y="1997207"/>
            <a:ext cx="675075" cy="720080"/>
          </a:xfrm>
          <a:prstGeom prst="rightArrow">
            <a:avLst/>
          </a:prstGeom>
          <a:solidFill>
            <a:srgbClr val="A30030"/>
          </a:solidFill>
          <a:ln w="9525" cap="flat" cmpd="sng" algn="ctr">
            <a:solidFill>
              <a:srgbClr val="A300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5453903" y="1682171"/>
            <a:ext cx="3394408" cy="450051"/>
          </a:xfrm>
          <a:prstGeom prst="rect">
            <a:avLst/>
          </a:prstGeom>
          <a:noFill/>
          <a:ln w="28575" cap="flat" cmpd="sng" algn="ctr">
            <a:solidFill>
              <a:srgbClr val="A300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700" dirty="0">
                <a:solidFill>
                  <a:schemeClr val="bg2"/>
                </a:solidFill>
                <a:latin typeface="Arial" charset="0"/>
                <a:ea typeface="ＭＳ Ｐゴシック" pitchFamily="-48" charset="-128"/>
              </a:rPr>
              <a:t>Keine GKV-Rezepte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5453903" y="2285714"/>
            <a:ext cx="3394408" cy="602821"/>
          </a:xfrm>
          <a:prstGeom prst="rect">
            <a:avLst/>
          </a:prstGeom>
          <a:noFill/>
          <a:ln w="28575" cap="flat" cmpd="sng" algn="ctr">
            <a:solidFill>
              <a:srgbClr val="A300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700" dirty="0">
                <a:solidFill>
                  <a:schemeClr val="bg2"/>
                </a:solidFill>
                <a:latin typeface="Arial" charset="0"/>
                <a:ea typeface="ＭＳ Ｐゴシック" pitchFamily="-48" charset="-128"/>
              </a:rPr>
              <a:t>Keine Patienten-Authentifizierung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5292080" y="1491631"/>
            <a:ext cx="3690411" cy="1899501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40000"/>
                <a:lumOff val="6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453903" y="3021800"/>
            <a:ext cx="339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GERDA</a:t>
            </a:r>
          </a:p>
        </p:txBody>
      </p:sp>
    </p:spTree>
    <p:extLst>
      <p:ext uri="{BB962C8B-B14F-4D97-AF65-F5344CB8AC3E}">
        <p14:creationId xmlns:p14="http://schemas.microsoft.com/office/powerpoint/2010/main" val="125092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GERDA stellt sicher,…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C26706-0CE4-4F36-B815-0139B7E1E07B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/>
              <a:t>3</a:t>
            </a:fld>
            <a:endParaRPr lang="de-DE" smtClean="0">
              <a:solidFill>
                <a:srgbClr val="FFFFFF">
                  <a:lumMod val="65000"/>
                </a:srgbClr>
              </a:solidFill>
            </a:endParaRPr>
          </a:p>
          <a:p>
            <a:endParaRPr lang="de-DE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27619" y="861561"/>
            <a:ext cx="7905989" cy="3716120"/>
          </a:xfrm>
          <a:prstGeom prst="rect">
            <a:avLst/>
          </a:prstGeom>
          <a:noFill/>
          <a:ln>
            <a:noFill/>
          </a:ln>
        </p:spPr>
      </p:sp>
      <p:sp>
        <p:nvSpPr>
          <p:cNvPr id="7" name="Halbbogen 6"/>
          <p:cNvSpPr/>
          <p:nvPr/>
        </p:nvSpPr>
        <p:spPr>
          <a:xfrm>
            <a:off x="-3573131" y="216989"/>
            <a:ext cx="5005265" cy="5005265"/>
          </a:xfrm>
          <a:prstGeom prst="blockArc">
            <a:avLst>
              <a:gd name="adj1" fmla="val 18900000"/>
              <a:gd name="adj2" fmla="val 2700000"/>
              <a:gd name="adj3" fmla="val 432"/>
            </a:avLst>
          </a:prstGeom>
          <a:ln>
            <a:solidFill>
              <a:srgbClr val="A30030"/>
            </a:solidFill>
          </a:ln>
        </p:spPr>
        <p:style>
          <a:lnRef idx="2">
            <a:scrgbClr r="0" g="0" b="0"/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ihandform 7"/>
          <p:cNvSpPr/>
          <p:nvPr/>
        </p:nvSpPr>
        <p:spPr>
          <a:xfrm>
            <a:off x="928356" y="1014104"/>
            <a:ext cx="7555558" cy="477527"/>
          </a:xfrm>
          <a:custGeom>
            <a:avLst/>
            <a:gdLst>
              <a:gd name="connsiteX0" fmla="*/ 0 w 7555558"/>
              <a:gd name="connsiteY0" fmla="*/ 0 h 477527"/>
              <a:gd name="connsiteX1" fmla="*/ 7555558 w 7555558"/>
              <a:gd name="connsiteY1" fmla="*/ 0 h 477527"/>
              <a:gd name="connsiteX2" fmla="*/ 7555558 w 7555558"/>
              <a:gd name="connsiteY2" fmla="*/ 477527 h 477527"/>
              <a:gd name="connsiteX3" fmla="*/ 0 w 7555558"/>
              <a:gd name="connsiteY3" fmla="*/ 477527 h 477527"/>
              <a:gd name="connsiteX4" fmla="*/ 0 w 7555558"/>
              <a:gd name="connsiteY4" fmla="*/ 0 h 47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5558" h="477527">
                <a:moveTo>
                  <a:pt x="0" y="0"/>
                </a:moveTo>
                <a:lnTo>
                  <a:pt x="7555558" y="0"/>
                </a:lnTo>
                <a:lnTo>
                  <a:pt x="7555558" y="477527"/>
                </a:lnTo>
                <a:lnTo>
                  <a:pt x="0" y="47752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A3003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0541" tIns="43180" rIns="43180" bIns="4318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700" kern="1200" dirty="0" smtClean="0">
                <a:solidFill>
                  <a:schemeClr val="tx1">
                    <a:lumMod val="50000"/>
                  </a:schemeClr>
                </a:solidFill>
              </a:rPr>
              <a:t>dass ein einheitliches System durch neutralen Akteur und unter staatlicher Kontrolle auf dem Markt ist.</a:t>
            </a:r>
            <a:endParaRPr lang="de-DE" sz="1700" kern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83836" y="1008347"/>
            <a:ext cx="489041" cy="489041"/>
          </a:xfrm>
          <a:prstGeom prst="ellipse">
            <a:avLst/>
          </a:prstGeom>
          <a:ln>
            <a:solidFill>
              <a:srgbClr val="A3003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ihandform 9"/>
          <p:cNvSpPr/>
          <p:nvPr/>
        </p:nvSpPr>
        <p:spPr>
          <a:xfrm>
            <a:off x="1250172" y="1644027"/>
            <a:ext cx="7233742" cy="391233"/>
          </a:xfrm>
          <a:custGeom>
            <a:avLst/>
            <a:gdLst>
              <a:gd name="connsiteX0" fmla="*/ 0 w 7233742"/>
              <a:gd name="connsiteY0" fmla="*/ 0 h 391233"/>
              <a:gd name="connsiteX1" fmla="*/ 7233742 w 7233742"/>
              <a:gd name="connsiteY1" fmla="*/ 0 h 391233"/>
              <a:gd name="connsiteX2" fmla="*/ 7233742 w 7233742"/>
              <a:gd name="connsiteY2" fmla="*/ 391233 h 391233"/>
              <a:gd name="connsiteX3" fmla="*/ 0 w 7233742"/>
              <a:gd name="connsiteY3" fmla="*/ 391233 h 391233"/>
              <a:gd name="connsiteX4" fmla="*/ 0 w 7233742"/>
              <a:gd name="connsiteY4" fmla="*/ 0 h 39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3742" h="391233">
                <a:moveTo>
                  <a:pt x="0" y="0"/>
                </a:moveTo>
                <a:lnTo>
                  <a:pt x="7233742" y="0"/>
                </a:lnTo>
                <a:lnTo>
                  <a:pt x="7233742" y="391233"/>
                </a:lnTo>
                <a:lnTo>
                  <a:pt x="0" y="39123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A3003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0541" tIns="43180" rIns="43180" bIns="4318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700" kern="1200" dirty="0" smtClean="0">
                <a:solidFill>
                  <a:schemeClr val="tx1">
                    <a:lumMod val="50000"/>
                  </a:schemeClr>
                </a:solidFill>
              </a:rPr>
              <a:t>dass es eine einheitliche Schnittstelle für Ärzte und Apotheken gibt.</a:t>
            </a:r>
            <a:endParaRPr lang="de-DE" sz="1700" kern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005652" y="1595123"/>
            <a:ext cx="489041" cy="489041"/>
          </a:xfrm>
          <a:prstGeom prst="ellipse">
            <a:avLst/>
          </a:prstGeom>
          <a:ln>
            <a:solidFill>
              <a:srgbClr val="A3003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ihandform 11"/>
          <p:cNvSpPr/>
          <p:nvPr/>
        </p:nvSpPr>
        <p:spPr>
          <a:xfrm>
            <a:off x="1397331" y="2230802"/>
            <a:ext cx="7086584" cy="391233"/>
          </a:xfrm>
          <a:custGeom>
            <a:avLst/>
            <a:gdLst>
              <a:gd name="connsiteX0" fmla="*/ 0 w 7086584"/>
              <a:gd name="connsiteY0" fmla="*/ 0 h 391233"/>
              <a:gd name="connsiteX1" fmla="*/ 7086584 w 7086584"/>
              <a:gd name="connsiteY1" fmla="*/ 0 h 391233"/>
              <a:gd name="connsiteX2" fmla="*/ 7086584 w 7086584"/>
              <a:gd name="connsiteY2" fmla="*/ 391233 h 391233"/>
              <a:gd name="connsiteX3" fmla="*/ 0 w 7086584"/>
              <a:gd name="connsiteY3" fmla="*/ 391233 h 391233"/>
              <a:gd name="connsiteX4" fmla="*/ 0 w 7086584"/>
              <a:gd name="connsiteY4" fmla="*/ 0 h 39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584" h="391233">
                <a:moveTo>
                  <a:pt x="0" y="0"/>
                </a:moveTo>
                <a:lnTo>
                  <a:pt x="7086584" y="0"/>
                </a:lnTo>
                <a:lnTo>
                  <a:pt x="7086584" y="391233"/>
                </a:lnTo>
                <a:lnTo>
                  <a:pt x="0" y="39123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A3003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0541" tIns="43180" rIns="43180" bIns="4318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700" kern="1200" dirty="0" smtClean="0">
                <a:solidFill>
                  <a:schemeClr val="tx1">
                    <a:lumMod val="50000"/>
                  </a:schemeClr>
                </a:solidFill>
              </a:rPr>
              <a:t>dass der Patient freie Arzt- und Apothekenwahl hat.</a:t>
            </a:r>
            <a:endParaRPr lang="de-DE" sz="1700" kern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152810" y="2181898"/>
            <a:ext cx="489041" cy="489041"/>
          </a:xfrm>
          <a:prstGeom prst="ellipse">
            <a:avLst/>
          </a:prstGeom>
          <a:ln>
            <a:solidFill>
              <a:srgbClr val="A3003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ihandform 13"/>
          <p:cNvSpPr/>
          <p:nvPr/>
        </p:nvSpPr>
        <p:spPr>
          <a:xfrm>
            <a:off x="1397331" y="2817206"/>
            <a:ext cx="7086584" cy="391233"/>
          </a:xfrm>
          <a:custGeom>
            <a:avLst/>
            <a:gdLst>
              <a:gd name="connsiteX0" fmla="*/ 0 w 7086584"/>
              <a:gd name="connsiteY0" fmla="*/ 0 h 391233"/>
              <a:gd name="connsiteX1" fmla="*/ 7086584 w 7086584"/>
              <a:gd name="connsiteY1" fmla="*/ 0 h 391233"/>
              <a:gd name="connsiteX2" fmla="*/ 7086584 w 7086584"/>
              <a:gd name="connsiteY2" fmla="*/ 391233 h 391233"/>
              <a:gd name="connsiteX3" fmla="*/ 0 w 7086584"/>
              <a:gd name="connsiteY3" fmla="*/ 391233 h 391233"/>
              <a:gd name="connsiteX4" fmla="*/ 0 w 7086584"/>
              <a:gd name="connsiteY4" fmla="*/ 0 h 39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584" h="391233">
                <a:moveTo>
                  <a:pt x="0" y="0"/>
                </a:moveTo>
                <a:lnTo>
                  <a:pt x="7086584" y="0"/>
                </a:lnTo>
                <a:lnTo>
                  <a:pt x="7086584" y="391233"/>
                </a:lnTo>
                <a:lnTo>
                  <a:pt x="0" y="39123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A3003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0541" tIns="43180" rIns="43180" bIns="4318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700" kern="1200" dirty="0" smtClean="0">
                <a:solidFill>
                  <a:schemeClr val="tx1">
                    <a:lumMod val="50000"/>
                  </a:schemeClr>
                </a:solidFill>
              </a:rPr>
              <a:t>dass das e-Rezept kein Handelsobjekt wird.</a:t>
            </a:r>
            <a:endParaRPr lang="de-DE" sz="1700" kern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152810" y="2768302"/>
            <a:ext cx="489041" cy="489041"/>
          </a:xfrm>
          <a:prstGeom prst="ellipse">
            <a:avLst/>
          </a:prstGeom>
          <a:ln>
            <a:solidFill>
              <a:srgbClr val="A3003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ihandform 16"/>
          <p:cNvSpPr/>
          <p:nvPr/>
        </p:nvSpPr>
        <p:spPr>
          <a:xfrm>
            <a:off x="1250172" y="3367303"/>
            <a:ext cx="7233742" cy="464589"/>
          </a:xfrm>
          <a:custGeom>
            <a:avLst/>
            <a:gdLst>
              <a:gd name="connsiteX0" fmla="*/ 0 w 7233742"/>
              <a:gd name="connsiteY0" fmla="*/ 0 h 464589"/>
              <a:gd name="connsiteX1" fmla="*/ 7233742 w 7233742"/>
              <a:gd name="connsiteY1" fmla="*/ 0 h 464589"/>
              <a:gd name="connsiteX2" fmla="*/ 7233742 w 7233742"/>
              <a:gd name="connsiteY2" fmla="*/ 464589 h 464589"/>
              <a:gd name="connsiteX3" fmla="*/ 0 w 7233742"/>
              <a:gd name="connsiteY3" fmla="*/ 464589 h 464589"/>
              <a:gd name="connsiteX4" fmla="*/ 0 w 7233742"/>
              <a:gd name="connsiteY4" fmla="*/ 0 h 46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3742" h="464589">
                <a:moveTo>
                  <a:pt x="0" y="0"/>
                </a:moveTo>
                <a:lnTo>
                  <a:pt x="7233742" y="0"/>
                </a:lnTo>
                <a:lnTo>
                  <a:pt x="7233742" y="464589"/>
                </a:lnTo>
                <a:lnTo>
                  <a:pt x="0" y="46458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A3003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0541" tIns="43180" rIns="43180" bIns="4318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700" kern="1200" dirty="0" smtClean="0">
                <a:solidFill>
                  <a:schemeClr val="tx1">
                    <a:lumMod val="50000"/>
                  </a:schemeClr>
                </a:solidFill>
              </a:rPr>
              <a:t>dass das sicherste Verschlüsselungsverfahren beim e-Rezept angewendet wird.</a:t>
            </a:r>
            <a:endParaRPr lang="de-DE" sz="1700" kern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1005652" y="3355077"/>
            <a:ext cx="489041" cy="489041"/>
          </a:xfrm>
          <a:prstGeom prst="ellipse">
            <a:avLst/>
          </a:prstGeom>
          <a:ln>
            <a:solidFill>
              <a:srgbClr val="A3003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ihandform 18"/>
          <p:cNvSpPr/>
          <p:nvPr/>
        </p:nvSpPr>
        <p:spPr>
          <a:xfrm>
            <a:off x="928356" y="3990757"/>
            <a:ext cx="7555558" cy="391233"/>
          </a:xfrm>
          <a:custGeom>
            <a:avLst/>
            <a:gdLst>
              <a:gd name="connsiteX0" fmla="*/ 0 w 7555558"/>
              <a:gd name="connsiteY0" fmla="*/ 0 h 391233"/>
              <a:gd name="connsiteX1" fmla="*/ 7555558 w 7555558"/>
              <a:gd name="connsiteY1" fmla="*/ 0 h 391233"/>
              <a:gd name="connsiteX2" fmla="*/ 7555558 w 7555558"/>
              <a:gd name="connsiteY2" fmla="*/ 391233 h 391233"/>
              <a:gd name="connsiteX3" fmla="*/ 0 w 7555558"/>
              <a:gd name="connsiteY3" fmla="*/ 391233 h 391233"/>
              <a:gd name="connsiteX4" fmla="*/ 0 w 7555558"/>
              <a:gd name="connsiteY4" fmla="*/ 0 h 39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5558" h="391233">
                <a:moveTo>
                  <a:pt x="0" y="0"/>
                </a:moveTo>
                <a:lnTo>
                  <a:pt x="7555558" y="0"/>
                </a:lnTo>
                <a:lnTo>
                  <a:pt x="7555558" y="391233"/>
                </a:lnTo>
                <a:lnTo>
                  <a:pt x="0" y="39123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A3003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0541" tIns="43180" rIns="43180" bIns="4318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700" kern="1200" dirty="0" smtClean="0">
                <a:solidFill>
                  <a:schemeClr val="tx1">
                    <a:lumMod val="50000"/>
                  </a:schemeClr>
                </a:solidFill>
              </a:rPr>
              <a:t>dass</a:t>
            </a:r>
            <a:r>
              <a:rPr lang="de-DE" sz="1700" kern="1200" baseline="0" dirty="0" smtClean="0">
                <a:solidFill>
                  <a:schemeClr val="tx1">
                    <a:lumMod val="50000"/>
                  </a:schemeClr>
                </a:solidFill>
              </a:rPr>
              <a:t> die Voraussetzungen für die </a:t>
            </a:r>
            <a:r>
              <a:rPr lang="de-DE" sz="1700" kern="1200" baseline="0" dirty="0" err="1" smtClean="0">
                <a:solidFill>
                  <a:schemeClr val="tx1">
                    <a:lumMod val="50000"/>
                  </a:schemeClr>
                </a:solidFill>
              </a:rPr>
              <a:t>Gematik</a:t>
            </a:r>
            <a:r>
              <a:rPr lang="de-DE" sz="1700" kern="1200" baseline="0" dirty="0" smtClean="0">
                <a:solidFill>
                  <a:schemeClr val="tx1">
                    <a:lumMod val="50000"/>
                  </a:schemeClr>
                </a:solidFill>
              </a:rPr>
              <a:t>-Infrastruktur gegeben sind.</a:t>
            </a:r>
            <a:endParaRPr lang="de-DE" sz="1700" kern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683836" y="3941852"/>
            <a:ext cx="489041" cy="489041"/>
          </a:xfrm>
          <a:prstGeom prst="ellipse">
            <a:avLst/>
          </a:prstGeom>
          <a:ln>
            <a:solidFill>
              <a:srgbClr val="A3003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57317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Welche Chancen bietet GERDA für Ärzte und Krankenkassen?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C26706-0CE4-4F36-B815-0139B7E1E07B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/>
              <a:t>4</a:t>
            </a:fld>
            <a:endParaRPr lang="de-DE" smtClean="0">
              <a:solidFill>
                <a:srgbClr val="FFFFFF">
                  <a:lumMod val="65000"/>
                </a:srgbClr>
              </a:solidFill>
            </a:endParaRPr>
          </a:p>
          <a:p>
            <a:endParaRPr lang="de-DE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700404" y="1131590"/>
            <a:ext cx="3601565" cy="495055"/>
          </a:xfrm>
          <a:prstGeom prst="roundRect">
            <a:avLst/>
          </a:prstGeom>
          <a:solidFill>
            <a:srgbClr val="A30030"/>
          </a:solidFill>
          <a:ln w="9525" cap="flat" cmpd="sng" algn="ctr">
            <a:solidFill>
              <a:srgbClr val="A300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48" charset="-128"/>
              </a:rPr>
              <a:t>Ärzte</a:t>
            </a: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4526995" y="1131590"/>
            <a:ext cx="3601565" cy="495055"/>
          </a:xfrm>
          <a:prstGeom prst="roundRect">
            <a:avLst/>
          </a:prstGeom>
          <a:solidFill>
            <a:srgbClr val="A30030"/>
          </a:solidFill>
          <a:ln w="9525" cap="flat" cmpd="sng" algn="ctr">
            <a:solidFill>
              <a:srgbClr val="A300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48" charset="-128"/>
              </a:rPr>
              <a:t>Krankenkassen</a:t>
            </a: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700404" y="1716655"/>
            <a:ext cx="3601565" cy="49505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A300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7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pitchFamily="-48" charset="-128"/>
              </a:rPr>
              <a:t>Vereinfachung der Abläufe</a:t>
            </a: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687016" y="2256715"/>
            <a:ext cx="3601565" cy="81009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A300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7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pitchFamily="-48" charset="-128"/>
              </a:rPr>
              <a:t>Patientenvorteile des E-Rezepts können sich positiv auf das Arzt-Patienten-Verhältnis auswirken</a:t>
            </a: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687015" y="3111810"/>
            <a:ext cx="3601565" cy="81009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A300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7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pitchFamily="-48" charset="-128"/>
              </a:rPr>
              <a:t>Weniger Klärungsfälle bzw. </a:t>
            </a:r>
            <a:r>
              <a:rPr lang="de-DE" sz="1700" dirty="0" smtClean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pitchFamily="-48" charset="-128"/>
              </a:rPr>
              <a:t>Rückfragen der </a:t>
            </a:r>
            <a:r>
              <a:rPr lang="de-DE" sz="17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pitchFamily="-48" charset="-128"/>
              </a:rPr>
              <a:t>Apotheke, </a:t>
            </a:r>
            <a:r>
              <a:rPr lang="de-DE" sz="1700" dirty="0" smtClean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pitchFamily="-48" charset="-128"/>
              </a:rPr>
              <a:t>Vermeidung </a:t>
            </a:r>
            <a:r>
              <a:rPr lang="de-DE" sz="17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pitchFamily="-48" charset="-128"/>
              </a:rPr>
              <a:t>Neuausstellungen</a:t>
            </a:r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672841" y="3974351"/>
            <a:ext cx="3601565" cy="49505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A300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7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pitchFamily="-48" charset="-128"/>
              </a:rPr>
              <a:t>Effiziente Arzt-Apotheken-Kommunikation</a:t>
            </a:r>
          </a:p>
        </p:txBody>
      </p:sp>
      <p:sp>
        <p:nvSpPr>
          <p:cNvPr id="14" name="Abgerundetes Rechteck 13"/>
          <p:cNvSpPr/>
          <p:nvPr/>
        </p:nvSpPr>
        <p:spPr bwMode="auto">
          <a:xfrm>
            <a:off x="4526995" y="1709480"/>
            <a:ext cx="3601565" cy="66508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A300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7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pitchFamily="-48" charset="-128"/>
              </a:rPr>
              <a:t>Leichtere Rezeptprüfung </a:t>
            </a: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4526995" y="2474565"/>
            <a:ext cx="3601565" cy="66508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A300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7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pitchFamily="-48" charset="-128"/>
              </a:rPr>
              <a:t>Erleichterte Datenverarbeitung</a:t>
            </a: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4526856" y="3246825"/>
            <a:ext cx="3601565" cy="66508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A300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700" dirty="0" smtClean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pitchFamily="-48" charset="-128"/>
              </a:rPr>
              <a:t>Weniger </a:t>
            </a:r>
            <a:r>
              <a:rPr lang="de-DE" sz="17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pitchFamily="-48" charset="-128"/>
              </a:rPr>
              <a:t>Fehlerquellen durch weniger Medienbrüche</a:t>
            </a:r>
          </a:p>
        </p:txBody>
      </p:sp>
    </p:spTree>
    <p:extLst>
      <p:ext uri="{BB962C8B-B14F-4D97-AF65-F5344CB8AC3E}">
        <p14:creationId xmlns:p14="http://schemas.microsoft.com/office/powerpoint/2010/main" val="406247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Wer steckt hinter GERDA?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6CEE0B-C534-4941-84E2-785BF33F968F}" type="slidenum">
              <a:rPr lang="de-DE" smtClean="0"/>
              <a:pPr>
                <a:defRPr/>
              </a:pPr>
              <a:t>5</a:t>
            </a:fld>
            <a:endParaRPr lang="de-DE"/>
          </a:p>
          <a:p>
            <a:pPr>
              <a:defRPr/>
            </a:pPr>
            <a:endParaRPr lang="de-DE"/>
          </a:p>
        </p:txBody>
      </p:sp>
      <p:sp>
        <p:nvSpPr>
          <p:cNvPr id="6" name="Rechteck 5"/>
          <p:cNvSpPr/>
          <p:nvPr/>
        </p:nvSpPr>
        <p:spPr bwMode="auto">
          <a:xfrm>
            <a:off x="668063" y="1005575"/>
            <a:ext cx="1827645" cy="594067"/>
          </a:xfrm>
          <a:prstGeom prst="rect">
            <a:avLst/>
          </a:prstGeom>
          <a:noFill/>
          <a:ln w="28575" cap="flat" cmpd="sng" algn="ctr">
            <a:solidFill>
              <a:srgbClr val="A300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7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pitchFamily="-48" charset="-128"/>
              </a:rPr>
              <a:t>LAK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4859591" y="1005575"/>
            <a:ext cx="1827645" cy="594067"/>
          </a:xfrm>
          <a:prstGeom prst="rect">
            <a:avLst/>
          </a:prstGeom>
          <a:noFill/>
          <a:ln w="28575" cap="flat" cmpd="sng" algn="ctr">
            <a:solidFill>
              <a:srgbClr val="A300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7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pitchFamily="-48" charset="-128"/>
              </a:rPr>
              <a:t>NGDA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2744356" y="1005575"/>
            <a:ext cx="1827645" cy="594067"/>
          </a:xfrm>
          <a:prstGeom prst="rect">
            <a:avLst/>
          </a:prstGeom>
          <a:noFill/>
          <a:ln w="28575" cap="flat" cmpd="sng" algn="ctr">
            <a:solidFill>
              <a:srgbClr val="A300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7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pitchFamily="-48" charset="-128"/>
              </a:rPr>
              <a:t>LAV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6871410" y="1005577"/>
            <a:ext cx="1436007" cy="2916324"/>
          </a:xfrm>
          <a:prstGeom prst="rect">
            <a:avLst/>
          </a:prstGeom>
          <a:noFill/>
          <a:ln w="28575" cap="flat" cmpd="sng" algn="ctr">
            <a:solidFill>
              <a:srgbClr val="A300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7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pitchFamily="-48" charset="-128"/>
              </a:rPr>
              <a:t>Förderung durch Ministerium für Soziales und Integration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668063" y="1761659"/>
            <a:ext cx="6064176" cy="594067"/>
          </a:xfrm>
          <a:prstGeom prst="rect">
            <a:avLst/>
          </a:prstGeom>
          <a:noFill/>
          <a:ln w="28575" cap="flat" cmpd="sng" algn="ctr">
            <a:solidFill>
              <a:srgbClr val="A300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7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pitchFamily="-48" charset="-128"/>
              </a:rPr>
              <a:t>Gespräche mit Akteuren im Gesundheitswesen</a:t>
            </a:r>
          </a:p>
        </p:txBody>
      </p:sp>
      <p:sp>
        <p:nvSpPr>
          <p:cNvPr id="11" name="Rechteck 10"/>
          <p:cNvSpPr/>
          <p:nvPr/>
        </p:nvSpPr>
        <p:spPr bwMode="auto">
          <a:xfrm>
            <a:off x="666997" y="2964149"/>
            <a:ext cx="6065243" cy="943812"/>
          </a:xfrm>
          <a:prstGeom prst="rect">
            <a:avLst/>
          </a:prstGeom>
          <a:solidFill>
            <a:srgbClr val="A30030"/>
          </a:solidFill>
          <a:ln w="28575" cap="flat" cmpd="sng" algn="ctr">
            <a:solidFill>
              <a:srgbClr val="A300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700" dirty="0">
                <a:solidFill>
                  <a:schemeClr val="bg1"/>
                </a:solidFill>
                <a:latin typeface="Arial" charset="0"/>
                <a:ea typeface="ＭＳ Ｐゴシック" pitchFamily="-48" charset="-128"/>
              </a:rPr>
              <a:t>GERDA</a:t>
            </a: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700" dirty="0">
                <a:solidFill>
                  <a:schemeClr val="bg1"/>
                </a:solidFill>
                <a:latin typeface="Arial" charset="0"/>
                <a:ea typeface="ＭＳ Ｐゴシック" pitchFamily="-48" charset="-128"/>
              </a:rPr>
              <a:t>Geschützter E-Rezept-Dienst der Apotheken</a:t>
            </a:r>
          </a:p>
        </p:txBody>
      </p:sp>
      <p:sp>
        <p:nvSpPr>
          <p:cNvPr id="12" name="Pfeil nach unten 11"/>
          <p:cNvSpPr/>
          <p:nvPr/>
        </p:nvSpPr>
        <p:spPr bwMode="auto">
          <a:xfrm>
            <a:off x="3285535" y="2467817"/>
            <a:ext cx="828164" cy="43204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656565" y="4054016"/>
            <a:ext cx="7650851" cy="623969"/>
          </a:xfrm>
          <a:prstGeom prst="rect">
            <a:avLst/>
          </a:prstGeom>
          <a:noFill/>
          <a:ln w="28575" cap="flat" cmpd="sng" algn="ctr">
            <a:solidFill>
              <a:srgbClr val="A300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7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pitchFamily="-48" charset="-128"/>
              </a:rPr>
              <a:t>Plan: Rollout Juni 2019</a:t>
            </a:r>
          </a:p>
        </p:txBody>
      </p:sp>
    </p:spTree>
    <p:extLst>
      <p:ext uri="{BB962C8B-B14F-4D97-AF65-F5344CB8AC3E}">
        <p14:creationId xmlns:p14="http://schemas.microsoft.com/office/powerpoint/2010/main" val="103672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Abstimmungsstatus der Verordnungstypen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C26706-0CE4-4F36-B815-0139B7E1E07B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/>
              <a:t>6</a:t>
            </a:fld>
            <a:endParaRPr lang="de-DE" smtClean="0">
              <a:solidFill>
                <a:srgbClr val="FFFFFF">
                  <a:lumMod val="65000"/>
                </a:srgbClr>
              </a:solidFill>
            </a:endParaRPr>
          </a:p>
          <a:p>
            <a:endParaRPr lang="de-DE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xmlns="" id="{3BCEEDCB-3DE8-3646-B19A-4CACAC464560}"/>
              </a:ext>
            </a:extLst>
          </p:cNvPr>
          <p:cNvSpPr/>
          <p:nvPr/>
        </p:nvSpPr>
        <p:spPr>
          <a:xfrm>
            <a:off x="545504" y="1018892"/>
            <a:ext cx="3924341" cy="3578083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>
            <a:noAutofit/>
          </a:bodyPr>
          <a:lstStyle/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A3003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Abgestimmte Verordnungstypen (ABDA/KBV)</a:t>
            </a:r>
          </a:p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xmlns="" id="{88CCF47B-DA16-DC4F-B750-190AABCAD84F}"/>
              </a:ext>
            </a:extLst>
          </p:cNvPr>
          <p:cNvSpPr/>
          <p:nvPr/>
        </p:nvSpPr>
        <p:spPr>
          <a:xfrm>
            <a:off x="708840" y="1438284"/>
            <a:ext cx="1594086" cy="35703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ysClr val="window" lastClr="FFFFFF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Muster 16 (GKV)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xmlns="" id="{A90364B7-7429-FC4A-9C32-12B73EF38774}"/>
              </a:ext>
            </a:extLst>
          </p:cNvPr>
          <p:cNvSpPr/>
          <p:nvPr/>
        </p:nvSpPr>
        <p:spPr>
          <a:xfrm>
            <a:off x="926595" y="1866322"/>
            <a:ext cx="1407269" cy="35703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ysClr val="window" lastClr="FFFFFF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Standard-Verordnung</a:t>
            </a:r>
            <a:b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(GKV)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xmlns="" id="{67B44D80-456A-8942-B76E-B16076F544A1}"/>
              </a:ext>
            </a:extLst>
          </p:cNvPr>
          <p:cNvSpPr/>
          <p:nvPr/>
        </p:nvSpPr>
        <p:spPr>
          <a:xfrm>
            <a:off x="926595" y="2292123"/>
            <a:ext cx="1407269" cy="35703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ysClr val="window" lastClr="FFFFFF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Rezepturen (Freitext)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xmlns="" id="{6E8C42F6-6727-224D-B547-40267F0E7AA6}"/>
              </a:ext>
            </a:extLst>
          </p:cNvPr>
          <p:cNvSpPr/>
          <p:nvPr/>
        </p:nvSpPr>
        <p:spPr>
          <a:xfrm>
            <a:off x="926595" y="2720161"/>
            <a:ext cx="1407269" cy="35703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ysClr val="window" lastClr="FFFFFF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75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Parenteralia</a:t>
            </a:r>
            <a:r>
              <a:rPr kumimoji="0" lang="de-DE" sz="675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-/</a:t>
            </a:r>
            <a:r>
              <a:rPr kumimoji="0" lang="de-DE" sz="675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Zyto</a:t>
            </a:r>
            <a:r>
              <a:rPr kumimoji="0" lang="de-DE" sz="675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-/</a:t>
            </a:r>
            <a:r>
              <a:rPr kumimoji="0" lang="de-DE" sz="675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Auseinzelungs</a:t>
            </a:r>
            <a:r>
              <a:rPr kumimoji="0" lang="de-DE" sz="675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-VO (Freitext)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xmlns="" id="{6C4D7A7A-DF9F-0445-A00F-20E213933B00}"/>
              </a:ext>
            </a:extLst>
          </p:cNvPr>
          <p:cNvSpPr/>
          <p:nvPr/>
        </p:nvSpPr>
        <p:spPr>
          <a:xfrm>
            <a:off x="2608383" y="1444841"/>
            <a:ext cx="1594086" cy="35703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ysClr val="window" lastClr="FFFFFF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Privatrezepte (PKV)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xmlns="" id="{9222DFF5-E534-7444-9A8C-90B8D60793FB}"/>
              </a:ext>
            </a:extLst>
          </p:cNvPr>
          <p:cNvSpPr/>
          <p:nvPr/>
        </p:nvSpPr>
        <p:spPr>
          <a:xfrm>
            <a:off x="2879846" y="1866322"/>
            <a:ext cx="1322623" cy="35703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ysClr val="window" lastClr="FFFFFF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Standard-Verordnung (PKV)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xmlns="" id="{730E85C5-5CE3-C644-8E2B-96439B387398}"/>
              </a:ext>
            </a:extLst>
          </p:cNvPr>
          <p:cNvSpPr/>
          <p:nvPr/>
        </p:nvSpPr>
        <p:spPr>
          <a:xfrm>
            <a:off x="926594" y="3148200"/>
            <a:ext cx="1407269" cy="357038"/>
          </a:xfrm>
          <a:prstGeom prst="rect">
            <a:avLst/>
          </a:prstGeom>
          <a:solidFill>
            <a:srgbClr val="E7E6E6"/>
          </a:solidFill>
          <a:ln>
            <a:solidFill>
              <a:sysClr val="window" lastClr="FFFFFF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Sprechstundenbedarf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xmlns="" id="{9ECE397F-F338-CA4B-9A69-D466DC2F8323}"/>
              </a:ext>
            </a:extLst>
          </p:cNvPr>
          <p:cNvSpPr/>
          <p:nvPr/>
        </p:nvSpPr>
        <p:spPr>
          <a:xfrm>
            <a:off x="2879846" y="2292123"/>
            <a:ext cx="1322623" cy="35703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ysClr val="window" lastClr="FFFFFF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Grünes Rezept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(PKV &amp; GKV)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xmlns="" id="{FD1F7F3E-FA1C-9C41-8054-3926500FE8F8}"/>
              </a:ext>
            </a:extLst>
          </p:cNvPr>
          <p:cNvSpPr/>
          <p:nvPr/>
        </p:nvSpPr>
        <p:spPr>
          <a:xfrm>
            <a:off x="811215" y="4097498"/>
            <a:ext cx="1522648" cy="439842"/>
          </a:xfrm>
          <a:prstGeom prst="rect">
            <a:avLst/>
          </a:prstGeom>
          <a:solidFill>
            <a:srgbClr val="E7E6E6"/>
          </a:solidFill>
          <a:ln>
            <a:solidFill>
              <a:sysClr val="window" lastClr="FFFFFF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Dosierungsinformationen (z. B. Blister)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xmlns="" id="{E2FA3A21-C3E6-A849-B6E3-D6707A450A66}"/>
              </a:ext>
            </a:extLst>
          </p:cNvPr>
          <p:cNvSpPr/>
          <p:nvPr/>
        </p:nvSpPr>
        <p:spPr>
          <a:xfrm>
            <a:off x="2608383" y="4097498"/>
            <a:ext cx="1594086" cy="439842"/>
          </a:xfrm>
          <a:prstGeom prst="rect">
            <a:avLst/>
          </a:prstGeom>
          <a:solidFill>
            <a:srgbClr val="E7E6E6"/>
          </a:solidFill>
          <a:ln>
            <a:solidFill>
              <a:sysClr val="window" lastClr="FFFFFF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Wirkstoffverordnung</a:t>
            </a:r>
            <a:b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(zunächst WG14)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xmlns="" id="{69B45A73-E33D-3245-8A4F-21368EE5FCCD}"/>
              </a:ext>
            </a:extLst>
          </p:cNvPr>
          <p:cNvSpPr/>
          <p:nvPr/>
        </p:nvSpPr>
        <p:spPr>
          <a:xfrm>
            <a:off x="811216" y="3772959"/>
            <a:ext cx="3391253" cy="234730"/>
          </a:xfrm>
          <a:prstGeom prst="rect">
            <a:avLst/>
          </a:prstGeom>
          <a:solidFill>
            <a:srgbClr val="E7E6E6"/>
          </a:solidFill>
          <a:ln>
            <a:solidFill>
              <a:sysClr val="window" lastClr="FFFFFF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Optional (</a:t>
            </a:r>
            <a:r>
              <a:rPr kumimoji="0" lang="de-DE" sz="9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Heilberufesektion</a:t>
            </a:r>
            <a:r>
              <a:rPr kumimoji="0" lang="de-DE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xmlns="" id="{2AD06A21-3EBB-E345-90E9-17FE74F1EBCD}"/>
              </a:ext>
            </a:extLst>
          </p:cNvPr>
          <p:cNvSpPr/>
          <p:nvPr/>
        </p:nvSpPr>
        <p:spPr>
          <a:xfrm>
            <a:off x="4526995" y="1018892"/>
            <a:ext cx="3924341" cy="2582617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>
            <a:noAutofit/>
          </a:bodyPr>
          <a:lstStyle/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A3003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Zu Beginn nicht unterstützte Verordnungstypen</a:t>
            </a:r>
          </a:p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xmlns="" id="{63333083-7B08-ED46-A279-75B6D9491A9A}"/>
              </a:ext>
            </a:extLst>
          </p:cNvPr>
          <p:cNvSpPr/>
          <p:nvPr/>
        </p:nvSpPr>
        <p:spPr>
          <a:xfrm>
            <a:off x="4721269" y="1444841"/>
            <a:ext cx="1594086" cy="357038"/>
          </a:xfrm>
          <a:prstGeom prst="rect">
            <a:avLst/>
          </a:prstGeom>
          <a:solidFill>
            <a:srgbClr val="E7E6E6"/>
          </a:solidFill>
          <a:ln>
            <a:solidFill>
              <a:sysClr val="window" lastClr="FFFFFF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Sonderformen von</a:t>
            </a:r>
            <a:br>
              <a:rPr kumimoji="0" lang="de-DE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de-DE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Muster 16 (GKV)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xmlns="" id="{F7C39E44-392E-C845-A18A-5293A0A98291}"/>
              </a:ext>
            </a:extLst>
          </p:cNvPr>
          <p:cNvSpPr/>
          <p:nvPr/>
        </p:nvSpPr>
        <p:spPr>
          <a:xfrm>
            <a:off x="4992732" y="1866322"/>
            <a:ext cx="1322623" cy="357038"/>
          </a:xfrm>
          <a:prstGeom prst="rect">
            <a:avLst/>
          </a:prstGeom>
          <a:solidFill>
            <a:srgbClr val="E7E6E6"/>
          </a:solidFill>
          <a:ln>
            <a:solidFill>
              <a:sysClr val="window" lastClr="FFFFFF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Hilfsmittelrezepte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xmlns="" id="{D30724E7-3428-204B-A270-56033E0132D9}"/>
              </a:ext>
            </a:extLst>
          </p:cNvPr>
          <p:cNvSpPr/>
          <p:nvPr/>
        </p:nvSpPr>
        <p:spPr>
          <a:xfrm>
            <a:off x="4992732" y="2292123"/>
            <a:ext cx="1322623" cy="357038"/>
          </a:xfrm>
          <a:prstGeom prst="rect">
            <a:avLst/>
          </a:prstGeom>
          <a:solidFill>
            <a:srgbClr val="E7E6E6"/>
          </a:solidFill>
          <a:ln>
            <a:solidFill>
              <a:sysClr val="window" lastClr="FFFFFF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Dauerverordnungen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xmlns="" id="{FF495C96-6055-E041-B51B-1754D7743F49}"/>
              </a:ext>
            </a:extLst>
          </p:cNvPr>
          <p:cNvSpPr/>
          <p:nvPr/>
        </p:nvSpPr>
        <p:spPr>
          <a:xfrm>
            <a:off x="4992732" y="2720161"/>
            <a:ext cx="1322623" cy="357038"/>
          </a:xfrm>
          <a:prstGeom prst="rect">
            <a:avLst/>
          </a:prstGeom>
          <a:solidFill>
            <a:srgbClr val="E7E6E6"/>
          </a:solidFill>
          <a:ln>
            <a:solidFill>
              <a:sysClr val="window" lastClr="FFFFFF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Einzelimporte nach §73 AMG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xmlns="" id="{C7E6A94B-CC83-A940-A4AC-B2EF3883F4F6}"/>
              </a:ext>
            </a:extLst>
          </p:cNvPr>
          <p:cNvSpPr/>
          <p:nvPr/>
        </p:nvSpPr>
        <p:spPr>
          <a:xfrm>
            <a:off x="6589874" y="1444841"/>
            <a:ext cx="1594086" cy="357038"/>
          </a:xfrm>
          <a:prstGeom prst="rect">
            <a:avLst/>
          </a:prstGeom>
          <a:solidFill>
            <a:srgbClr val="E7E6E6"/>
          </a:solidFill>
          <a:ln>
            <a:solidFill>
              <a:sysClr val="window" lastClr="FFFFFF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Sonderformen von Verordnungen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xmlns="" id="{FDF858AD-9C6E-1642-BEB0-B8CE21C6E423}"/>
              </a:ext>
            </a:extLst>
          </p:cNvPr>
          <p:cNvSpPr/>
          <p:nvPr/>
        </p:nvSpPr>
        <p:spPr>
          <a:xfrm>
            <a:off x="6861337" y="1866322"/>
            <a:ext cx="1322623" cy="357038"/>
          </a:xfrm>
          <a:prstGeom prst="rect">
            <a:avLst/>
          </a:prstGeom>
          <a:solidFill>
            <a:srgbClr val="E7E6E6"/>
          </a:solidFill>
          <a:ln>
            <a:solidFill>
              <a:sysClr val="window" lastClr="FFFFFF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BTM-Rezept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xmlns="" id="{3D10F2BC-DCDD-2046-BAD0-6FAF0871DD49}"/>
              </a:ext>
            </a:extLst>
          </p:cNvPr>
          <p:cNvSpPr/>
          <p:nvPr/>
        </p:nvSpPr>
        <p:spPr>
          <a:xfrm>
            <a:off x="4992731" y="3148200"/>
            <a:ext cx="1322623" cy="357038"/>
          </a:xfrm>
          <a:prstGeom prst="rect">
            <a:avLst/>
          </a:prstGeom>
          <a:solidFill>
            <a:srgbClr val="E7E6E6"/>
          </a:solidFill>
          <a:ln>
            <a:solidFill>
              <a:sysClr val="window" lastClr="FFFFFF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Nicht-GKV-Versicherte</a:t>
            </a:r>
            <a:br>
              <a:rPr kumimoji="0" lang="de-DE" sz="7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de-DE" sz="7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(Sozialamt, BG, Post)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xmlns="" id="{A49AD963-533E-4647-A7DD-9943B179D375}"/>
              </a:ext>
            </a:extLst>
          </p:cNvPr>
          <p:cNvSpPr/>
          <p:nvPr/>
        </p:nvSpPr>
        <p:spPr>
          <a:xfrm>
            <a:off x="6861337" y="2292123"/>
            <a:ext cx="1322623" cy="357038"/>
          </a:xfrm>
          <a:prstGeom prst="rect">
            <a:avLst/>
          </a:prstGeom>
          <a:solidFill>
            <a:srgbClr val="E7E6E6"/>
          </a:solidFill>
          <a:ln>
            <a:solidFill>
              <a:sysClr val="window" lastClr="FFFFFF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T-Rezept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xmlns="" id="{C4CE9CF8-B246-0541-A238-A7B4D827DB9D}"/>
              </a:ext>
            </a:extLst>
          </p:cNvPr>
          <p:cNvSpPr/>
          <p:nvPr/>
        </p:nvSpPr>
        <p:spPr>
          <a:xfrm>
            <a:off x="4792706" y="4273021"/>
            <a:ext cx="3391253" cy="264318"/>
          </a:xfrm>
          <a:prstGeom prst="rect">
            <a:avLst/>
          </a:prstGeom>
          <a:solidFill>
            <a:srgbClr val="E7E6E6"/>
          </a:solidFill>
          <a:ln>
            <a:solidFill>
              <a:sysClr val="window" lastClr="FFFFFF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3003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Entlassrezepte</a:t>
            </a:r>
            <a:endParaRPr kumimoji="0" lang="de-DE" sz="1050" b="0" i="0" u="none" strike="noStrike" kern="0" cap="none" spc="0" normalizeH="0" baseline="0" noProof="0" dirty="0" smtClean="0">
              <a:ln>
                <a:noFill/>
              </a:ln>
              <a:solidFill>
                <a:srgbClr val="A3003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xmlns="" id="{96B4A3B9-7286-A542-9A24-7B2EECB3FEB0}"/>
              </a:ext>
            </a:extLst>
          </p:cNvPr>
          <p:cNvSpPr/>
          <p:nvPr/>
        </p:nvSpPr>
        <p:spPr>
          <a:xfrm>
            <a:off x="4792706" y="3772958"/>
            <a:ext cx="3391253" cy="421482"/>
          </a:xfrm>
          <a:prstGeom prst="rect">
            <a:avLst/>
          </a:prstGeom>
          <a:solidFill>
            <a:srgbClr val="E7E6E6"/>
          </a:solidFill>
          <a:ln>
            <a:solidFill>
              <a:sysClr val="window" lastClr="FFFFFF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A3003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Synergien durch Synchronisierung</a:t>
            </a:r>
            <a:br>
              <a:rPr kumimoji="0" lang="de-DE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A3003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de-DE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A3003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paralleler Aktivitäten nutzen:</a:t>
            </a:r>
          </a:p>
        </p:txBody>
      </p:sp>
      <p:sp>
        <p:nvSpPr>
          <p:cNvPr id="51" name="Textfeld 50"/>
          <p:cNvSpPr txBox="1"/>
          <p:nvPr/>
        </p:nvSpPr>
        <p:spPr>
          <a:xfrm rot="16200000">
            <a:off x="7972781" y="3956887"/>
            <a:ext cx="10801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>
                <a:solidFill>
                  <a:schemeClr val="bg1">
                    <a:lumMod val="75000"/>
                  </a:schemeClr>
                </a:solidFill>
              </a:rPr>
              <a:t>Quelle: NGDA</a:t>
            </a:r>
            <a:endParaRPr lang="de-DE" sz="7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Informationsmodell E-Verordnung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C26706-0CE4-4F36-B815-0139B7E1E07B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/>
              <a:t>7</a:t>
            </a:fld>
            <a:endParaRPr lang="de-DE" smtClean="0">
              <a:solidFill>
                <a:srgbClr val="FFFFFF">
                  <a:lumMod val="65000"/>
                </a:srgbClr>
              </a:solidFill>
            </a:endParaRPr>
          </a:p>
          <a:p>
            <a:endParaRPr lang="de-DE">
              <a:solidFill>
                <a:srgbClr val="FFFFFF">
                  <a:lumMod val="65000"/>
                </a:srgbClr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937188"/>
              </p:ext>
            </p:extLst>
          </p:nvPr>
        </p:nvGraphicFramePr>
        <p:xfrm>
          <a:off x="600601" y="1041580"/>
          <a:ext cx="7942800" cy="343697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111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316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3156">
                <a:tc>
                  <a:txBody>
                    <a:bodyPr/>
                    <a:lstStyle/>
                    <a:p>
                      <a:r>
                        <a:rPr lang="de-DE" sz="1200" dirty="0"/>
                        <a:t>Element</a:t>
                      </a:r>
                      <a:endParaRPr lang="de-D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90" marR="34290" marT="17145" marB="17145">
                    <a:solidFill>
                      <a:srgbClr val="A300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Beschreibung</a:t>
                      </a:r>
                      <a:endParaRPr lang="de-D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90" marR="34290" marT="17145" marB="17145">
                    <a:solidFill>
                      <a:srgbClr val="A300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518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Rezept ID</a:t>
                      </a:r>
                      <a:endParaRPr lang="de-DE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6" marR="1786" marT="178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6" marR="1786" marT="1786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518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Typ</a:t>
                      </a:r>
                      <a:endParaRPr lang="de-DE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6" marR="1786" marT="17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Rezepttyp z.B. Muster16</a:t>
                      </a:r>
                      <a:endParaRPr lang="de-DE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6" marR="1786" marT="1786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403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Rezeptmerkmale</a:t>
                      </a:r>
                      <a:endParaRPr lang="de-DE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6" marR="1786" marT="17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Ausstellungsdatum, Hilfsmittel, Impfstoff, Sprechstundenbedarf, Begründungspflicht, Zuzahlungsstatus, Noctu, Sonstige, Unfall, Unfalltag, Unfallbetrieb, Weitere Kennzeichen</a:t>
                      </a:r>
                      <a:endParaRPr lang="de-DE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6" marR="1786" marT="1786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923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Verordnungszeilen</a:t>
                      </a:r>
                      <a:endParaRPr lang="de-DE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6" marR="1786" marT="178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6" marR="1786" marT="1786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4030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6" marR="1786" marT="17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aut</a:t>
                      </a:r>
                      <a:r>
                        <a:rPr lang="de-DE" sz="12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idem</a:t>
                      </a:r>
                      <a:r>
                        <a:rPr lang="de-DE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, Menge, PZN, Handelsname, Normpackungsgröße, </a:t>
                      </a:r>
                      <a:r>
                        <a:rPr lang="de-DE" sz="12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PackungsgrößeMenge</a:t>
                      </a:r>
                      <a:r>
                        <a:rPr lang="de-DE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de-DE" sz="12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PackungsgrößeEinheit</a:t>
                      </a:r>
                      <a:r>
                        <a:rPr lang="de-DE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, Darreichungsform, Einnahmeinformation</a:t>
                      </a:r>
                      <a:endParaRPr lang="de-DE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6" marR="1786" marT="1786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9233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6" marR="1786" marT="17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aut</a:t>
                      </a:r>
                      <a:r>
                        <a:rPr lang="de-DE" sz="12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idem</a:t>
                      </a:r>
                      <a:r>
                        <a:rPr lang="de-DE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, Freitext</a:t>
                      </a:r>
                      <a:endParaRPr lang="de-DE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6" marR="1786" marT="1786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923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Arzt</a:t>
                      </a:r>
                      <a:endParaRPr lang="de-DE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6" marR="1786" marT="17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LANR, Name, Vorname, Telefon, Berufsbezeichnung</a:t>
                      </a:r>
                      <a:endParaRPr lang="de-DE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6" marR="1786" marT="1786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125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Betriebsstätte</a:t>
                      </a:r>
                      <a:endParaRPr lang="de-DE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6" marR="1786" marT="17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BSNR, Anschrift</a:t>
                      </a:r>
                      <a:endParaRPr lang="de-DE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6" marR="1786" marT="1786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923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Vertragsarztstempel</a:t>
                      </a:r>
                      <a:endParaRPr lang="de-DE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6" marR="1786" marT="17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Freitext</a:t>
                      </a:r>
                      <a:endParaRPr lang="de-DE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6" marR="1786" marT="1786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720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Kostenträger</a:t>
                      </a:r>
                      <a:endParaRPr lang="de-DE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6" marR="1786" marT="17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KassenIKNr</a:t>
                      </a:r>
                      <a:r>
                        <a:rPr lang="de-DE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, Kassenname, Kostenträgertyp</a:t>
                      </a:r>
                      <a:endParaRPr lang="de-DE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6" marR="1786" marT="1786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6" name="Picture 2" descr="Bildergebnis für kbv">
            <a:extLst>
              <a:ext uri="{FF2B5EF4-FFF2-40B4-BE49-F238E27FC236}">
                <a16:creationId xmlns:a16="http://schemas.microsoft.com/office/drawing/2014/main" xmlns="" id="{D87D1930-5BD2-6640-AE06-267B4ABAD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9"/>
          <a:stretch/>
        </p:blipFill>
        <p:spPr bwMode="auto">
          <a:xfrm>
            <a:off x="6192180" y="629863"/>
            <a:ext cx="1363031" cy="41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A001F76A-73F9-904D-B913-AA9C9C5D5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315" y="612819"/>
            <a:ext cx="984993" cy="428761"/>
          </a:xfrm>
          <a:prstGeom prst="rect">
            <a:avLst/>
          </a:prstGeom>
          <a:ln>
            <a:noFill/>
          </a:ln>
        </p:spPr>
      </p:pic>
      <p:sp>
        <p:nvSpPr>
          <p:cNvPr id="8" name="Rechteck 7"/>
          <p:cNvSpPr/>
          <p:nvPr/>
        </p:nvSpPr>
        <p:spPr>
          <a:xfrm>
            <a:off x="521550" y="4471541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732"/>
            <a:r>
              <a:rPr lang="de-DE" sz="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Inhalte wurden zwischen KBV und ABDA konsentiert.</a:t>
            </a:r>
          </a:p>
        </p:txBody>
      </p:sp>
      <p:sp>
        <p:nvSpPr>
          <p:cNvPr id="9" name="Textfeld 8"/>
          <p:cNvSpPr txBox="1"/>
          <p:nvPr/>
        </p:nvSpPr>
        <p:spPr>
          <a:xfrm rot="16200000">
            <a:off x="8062791" y="4001892"/>
            <a:ext cx="10801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>
                <a:solidFill>
                  <a:schemeClr val="bg1">
                    <a:lumMod val="75000"/>
                  </a:schemeClr>
                </a:solidFill>
              </a:rPr>
              <a:t>Quelle: NGDA</a:t>
            </a:r>
            <a:endParaRPr lang="de-DE" sz="7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Weg des e-Rezeptes vom Arzt zum Patienten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C26706-0CE4-4F36-B815-0139B7E1E07B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/>
              <a:t>8</a:t>
            </a:fld>
            <a:endParaRPr lang="de-DE" smtClean="0">
              <a:solidFill>
                <a:srgbClr val="FFFFFF">
                  <a:lumMod val="65000"/>
                </a:srgbClr>
              </a:solidFill>
            </a:endParaRPr>
          </a:p>
          <a:p>
            <a:endParaRPr lang="de-DE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87" name="Gruppieren 86"/>
          <p:cNvGrpSpPr/>
          <p:nvPr/>
        </p:nvGrpSpPr>
        <p:grpSpPr>
          <a:xfrm>
            <a:off x="490728" y="1291195"/>
            <a:ext cx="8155412" cy="1345109"/>
            <a:chOff x="490728" y="1291195"/>
            <a:chExt cx="8155412" cy="1345109"/>
          </a:xfrm>
        </p:grpSpPr>
        <p:sp>
          <p:nvSpPr>
            <p:cNvPr id="60" name="Rechteck: abgerundete Ecken 58">
              <a:extLst>
                <a:ext uri="{FF2B5EF4-FFF2-40B4-BE49-F238E27FC236}">
                  <a16:creationId xmlns:a16="http://schemas.microsoft.com/office/drawing/2014/main" xmlns="" id="{D6AB6C4B-93C6-4E04-96B6-F9C6CCF6AC21}"/>
                </a:ext>
              </a:extLst>
            </p:cNvPr>
            <p:cNvSpPr/>
            <p:nvPr/>
          </p:nvSpPr>
          <p:spPr>
            <a:xfrm>
              <a:off x="3670972" y="1291195"/>
              <a:ext cx="1715480" cy="1333418"/>
            </a:xfrm>
            <a:prstGeom prst="roundRect">
              <a:avLst>
                <a:gd name="adj" fmla="val 5711"/>
              </a:avLst>
            </a:prstGeom>
            <a:solidFill>
              <a:srgbClr val="E7E6E6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Rechteck: abgerundete Ecken 59">
              <a:extLst>
                <a:ext uri="{FF2B5EF4-FFF2-40B4-BE49-F238E27FC236}">
                  <a16:creationId xmlns:a16="http://schemas.microsoft.com/office/drawing/2014/main" xmlns="" id="{D244682A-0EAD-4F9F-A5A7-6DBCF15F479B}"/>
                </a:ext>
              </a:extLst>
            </p:cNvPr>
            <p:cNvSpPr/>
            <p:nvPr/>
          </p:nvSpPr>
          <p:spPr>
            <a:xfrm>
              <a:off x="7031033" y="1297232"/>
              <a:ext cx="1615107" cy="1333418"/>
            </a:xfrm>
            <a:prstGeom prst="roundRect">
              <a:avLst>
                <a:gd name="adj" fmla="val 5711"/>
              </a:avLst>
            </a:prstGeom>
            <a:solidFill>
              <a:srgbClr val="E7E6E6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Rechteck: abgerundete Ecken 56">
              <a:extLst>
                <a:ext uri="{FF2B5EF4-FFF2-40B4-BE49-F238E27FC236}">
                  <a16:creationId xmlns:a16="http://schemas.microsoft.com/office/drawing/2014/main" xmlns="" id="{3AFC6840-1E10-4C92-A8E3-D7B3E7DA59FF}"/>
                </a:ext>
              </a:extLst>
            </p:cNvPr>
            <p:cNvSpPr/>
            <p:nvPr/>
          </p:nvSpPr>
          <p:spPr>
            <a:xfrm>
              <a:off x="490728" y="1304157"/>
              <a:ext cx="1529558" cy="1332147"/>
            </a:xfrm>
            <a:prstGeom prst="roundRect">
              <a:avLst>
                <a:gd name="adj" fmla="val 5711"/>
              </a:avLst>
            </a:prstGeom>
            <a:solidFill>
              <a:srgbClr val="E7E6E6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xmlns="" id="{EA7913BE-F603-49B8-A102-3535352DC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4611" y="1575207"/>
              <a:ext cx="675000" cy="675000"/>
            </a:xfrm>
            <a:prstGeom prst="rect">
              <a:avLst/>
            </a:prstGeom>
          </p:spPr>
        </p:pic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xmlns="" id="{AF085FAA-84CC-4CB0-9D5A-E86A84085B48}"/>
                </a:ext>
              </a:extLst>
            </p:cNvPr>
            <p:cNvSpPr/>
            <p:nvPr/>
          </p:nvSpPr>
          <p:spPr>
            <a:xfrm>
              <a:off x="7861589" y="1427678"/>
              <a:ext cx="675000" cy="19896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WaWi</a:t>
              </a:r>
              <a:endPara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xmlns="" id="{52E1C684-A06D-4DFC-BCA8-E34DA38B668B}"/>
                </a:ext>
              </a:extLst>
            </p:cNvPr>
            <p:cNvSpPr/>
            <p:nvPr/>
          </p:nvSpPr>
          <p:spPr>
            <a:xfrm>
              <a:off x="1868507" y="1575207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xmlns="" id="{5E86F535-8E02-453A-B543-0D69CBB0E3BC}"/>
                </a:ext>
              </a:extLst>
            </p:cNvPr>
            <p:cNvSpPr/>
            <p:nvPr/>
          </p:nvSpPr>
          <p:spPr>
            <a:xfrm>
              <a:off x="3670972" y="1575207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xmlns="" id="{79E432CB-933D-4B57-B255-504BC74C9FC6}"/>
                </a:ext>
              </a:extLst>
            </p:cNvPr>
            <p:cNvSpPr/>
            <p:nvPr/>
          </p:nvSpPr>
          <p:spPr>
            <a:xfrm>
              <a:off x="4203947" y="2478837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xmlns="" id="{42A72EB8-D66C-4A42-99C8-A053F776202F}"/>
                </a:ext>
              </a:extLst>
            </p:cNvPr>
            <p:cNvSpPr/>
            <p:nvPr/>
          </p:nvSpPr>
          <p:spPr>
            <a:xfrm>
              <a:off x="4723599" y="2474958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Rechteck 72">
              <a:extLst>
                <a:ext uri="{FF2B5EF4-FFF2-40B4-BE49-F238E27FC236}">
                  <a16:creationId xmlns:a16="http://schemas.microsoft.com/office/drawing/2014/main" xmlns="" id="{DE8D72B2-3971-46D6-908D-B8CA9D7214E4}"/>
                </a:ext>
              </a:extLst>
            </p:cNvPr>
            <p:cNvSpPr/>
            <p:nvPr/>
          </p:nvSpPr>
          <p:spPr>
            <a:xfrm>
              <a:off x="7032176" y="2156037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Rechteck 73">
              <a:extLst>
                <a:ext uri="{FF2B5EF4-FFF2-40B4-BE49-F238E27FC236}">
                  <a16:creationId xmlns:a16="http://schemas.microsoft.com/office/drawing/2014/main" xmlns="" id="{D24F6005-97CA-413B-B989-F035DDA9C787}"/>
                </a:ext>
              </a:extLst>
            </p:cNvPr>
            <p:cNvSpPr/>
            <p:nvPr/>
          </p:nvSpPr>
          <p:spPr>
            <a:xfrm>
              <a:off x="7032049" y="1575207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Rechteck 74">
              <a:extLst>
                <a:ext uri="{FF2B5EF4-FFF2-40B4-BE49-F238E27FC236}">
                  <a16:creationId xmlns:a16="http://schemas.microsoft.com/office/drawing/2014/main" xmlns="" id="{B9709A89-6410-4ADA-B29F-1D6631F17282}"/>
                </a:ext>
              </a:extLst>
            </p:cNvPr>
            <p:cNvSpPr/>
            <p:nvPr/>
          </p:nvSpPr>
          <p:spPr>
            <a:xfrm>
              <a:off x="5229748" y="2156037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xmlns="" id="{C564533A-60F4-4990-849E-2531E6E7CA52}"/>
                </a:ext>
              </a:extLst>
            </p:cNvPr>
            <p:cNvSpPr/>
            <p:nvPr/>
          </p:nvSpPr>
          <p:spPr>
            <a:xfrm>
              <a:off x="5227517" y="1575207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xmlns="" id="{5D85CB32-64AF-4564-B9F9-CA0EC2954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61589" y="1671650"/>
              <a:ext cx="680871" cy="680871"/>
            </a:xfrm>
            <a:prstGeom prst="rect">
              <a:avLst/>
            </a:prstGeom>
          </p:spPr>
        </p:pic>
        <p:sp>
          <p:nvSpPr>
            <p:cNvPr id="78" name="Rechteck 77">
              <a:extLst>
                <a:ext uri="{FF2B5EF4-FFF2-40B4-BE49-F238E27FC236}">
                  <a16:creationId xmlns:a16="http://schemas.microsoft.com/office/drawing/2014/main" xmlns="" id="{2E587775-626B-49BD-B25A-295F1284E860}"/>
                </a:ext>
              </a:extLst>
            </p:cNvPr>
            <p:cNvSpPr/>
            <p:nvPr/>
          </p:nvSpPr>
          <p:spPr>
            <a:xfrm>
              <a:off x="1872900" y="1862647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Rechteck 78">
              <a:extLst>
                <a:ext uri="{FF2B5EF4-FFF2-40B4-BE49-F238E27FC236}">
                  <a16:creationId xmlns:a16="http://schemas.microsoft.com/office/drawing/2014/main" xmlns="" id="{92476EF8-11E7-44A9-A278-F77EBEA057B3}"/>
                </a:ext>
              </a:extLst>
            </p:cNvPr>
            <p:cNvSpPr/>
            <p:nvPr/>
          </p:nvSpPr>
          <p:spPr>
            <a:xfrm>
              <a:off x="3675365" y="1862647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Rechteck 82">
              <a:extLst>
                <a:ext uri="{FF2B5EF4-FFF2-40B4-BE49-F238E27FC236}">
                  <a16:creationId xmlns:a16="http://schemas.microsoft.com/office/drawing/2014/main" xmlns="" id="{C8E695C6-26AA-4BB2-B9F1-4F0CF7846039}"/>
                </a:ext>
              </a:extLst>
            </p:cNvPr>
            <p:cNvSpPr/>
            <p:nvPr/>
          </p:nvSpPr>
          <p:spPr>
            <a:xfrm>
              <a:off x="1178111" y="2482138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Rechteck 83">
              <a:extLst>
                <a:ext uri="{FF2B5EF4-FFF2-40B4-BE49-F238E27FC236}">
                  <a16:creationId xmlns:a16="http://schemas.microsoft.com/office/drawing/2014/main" xmlns="" id="{920633D5-9862-4F51-AC7F-F8C53EF6EA27}"/>
                </a:ext>
              </a:extLst>
            </p:cNvPr>
            <p:cNvSpPr/>
            <p:nvPr/>
          </p:nvSpPr>
          <p:spPr>
            <a:xfrm>
              <a:off x="7761191" y="2469198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Rechteck 84">
              <a:extLst>
                <a:ext uri="{FF2B5EF4-FFF2-40B4-BE49-F238E27FC236}">
                  <a16:creationId xmlns:a16="http://schemas.microsoft.com/office/drawing/2014/main" xmlns="" id="{772A00D4-3851-4E63-91D9-39982677DA95}"/>
                </a:ext>
              </a:extLst>
            </p:cNvPr>
            <p:cNvSpPr/>
            <p:nvPr/>
          </p:nvSpPr>
          <p:spPr>
            <a:xfrm>
              <a:off x="7446510" y="2474958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Rechteck 85">
              <a:extLst>
                <a:ext uri="{FF2B5EF4-FFF2-40B4-BE49-F238E27FC236}">
                  <a16:creationId xmlns:a16="http://schemas.microsoft.com/office/drawing/2014/main" xmlns="" id="{23584C23-1F60-4960-94F0-FF8C33E92028}"/>
                </a:ext>
              </a:extLst>
            </p:cNvPr>
            <p:cNvSpPr/>
            <p:nvPr/>
          </p:nvSpPr>
          <p:spPr>
            <a:xfrm>
              <a:off x="1559227" y="2480863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91" name="Rechteck: abgerundete Ecken 63">
            <a:extLst>
              <a:ext uri="{FF2B5EF4-FFF2-40B4-BE49-F238E27FC236}">
                <a16:creationId xmlns:a16="http://schemas.microsoft.com/office/drawing/2014/main" xmlns="" id="{93DEA87E-16B4-4838-8E53-4933F08F40B1}"/>
              </a:ext>
            </a:extLst>
          </p:cNvPr>
          <p:cNvSpPr/>
          <p:nvPr/>
        </p:nvSpPr>
        <p:spPr>
          <a:xfrm>
            <a:off x="490728" y="3642037"/>
            <a:ext cx="8155412" cy="1109705"/>
          </a:xfrm>
          <a:prstGeom prst="roundRect">
            <a:avLst>
              <a:gd name="adj" fmla="val 5711"/>
            </a:avLst>
          </a:prstGeom>
          <a:solidFill>
            <a:srgbClr val="E7E6E6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xmlns="" id="{35F8F36F-10FE-43C0-A5F1-B9C6FA44C4C3}"/>
              </a:ext>
            </a:extLst>
          </p:cNvPr>
          <p:cNvSpPr txBox="1"/>
          <p:nvPr/>
        </p:nvSpPr>
        <p:spPr>
          <a:xfrm>
            <a:off x="3670972" y="4505653"/>
            <a:ext cx="2300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Patienten-System Provider</a:t>
            </a: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xmlns="" id="{68016DDB-FBB1-455C-8B1D-C0F0A7BC5377}"/>
              </a:ext>
            </a:extLst>
          </p:cNvPr>
          <p:cNvSpPr/>
          <p:nvPr/>
        </p:nvSpPr>
        <p:spPr>
          <a:xfrm>
            <a:off x="4178519" y="3848695"/>
            <a:ext cx="854806" cy="6969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A300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Patienten-</a:t>
            </a:r>
          </a:p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</p:txBody>
      </p:sp>
      <p:cxnSp>
        <p:nvCxnSpPr>
          <p:cNvPr id="30" name="Gewinkelte Verbindung 75">
            <a:extLst>
              <a:ext uri="{FF2B5EF4-FFF2-40B4-BE49-F238E27FC236}">
                <a16:creationId xmlns:a16="http://schemas.microsoft.com/office/drawing/2014/main" xmlns="" id="{4E24DC20-BAAD-4765-8795-4E82BC1A23F2}"/>
              </a:ext>
            </a:extLst>
          </p:cNvPr>
          <p:cNvCxnSpPr>
            <a:cxnSpLocks/>
          </p:cNvCxnSpPr>
          <p:nvPr/>
        </p:nvCxnSpPr>
        <p:spPr>
          <a:xfrm rot="5400000">
            <a:off x="745058" y="3131588"/>
            <a:ext cx="1017968" cy="2931"/>
          </a:xfrm>
          <a:prstGeom prst="bentConnector3">
            <a:avLst>
              <a:gd name="adj1" fmla="val 50000"/>
            </a:avLst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xmlns="" id="{847B7133-466B-4E30-A8C6-5A25CD1872B1}"/>
              </a:ext>
            </a:extLst>
          </p:cNvPr>
          <p:cNvCxnSpPr>
            <a:cxnSpLocks/>
          </p:cNvCxnSpPr>
          <p:nvPr/>
        </p:nvCxnSpPr>
        <p:spPr>
          <a:xfrm>
            <a:off x="2023298" y="1646173"/>
            <a:ext cx="1647674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fik 31">
            <a:extLst>
              <a:ext uri="{FF2B5EF4-FFF2-40B4-BE49-F238E27FC236}">
                <a16:creationId xmlns:a16="http://schemas.microsoft.com/office/drawing/2014/main" xmlns="" id="{F225BB3D-0ED5-4BF8-96D7-9D883D9EB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104890" y="1304157"/>
            <a:ext cx="297000" cy="2970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xmlns="" id="{0457AF62-E32F-4EA7-A9D5-07B16DE05C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73694" y="2839247"/>
            <a:ext cx="217294" cy="217294"/>
          </a:xfrm>
          <a:prstGeom prst="rect">
            <a:avLst/>
          </a:prstGeom>
        </p:spPr>
      </p:pic>
      <p:sp>
        <p:nvSpPr>
          <p:cNvPr id="35" name="Rechteck 34">
            <a:extLst>
              <a:ext uri="{FF2B5EF4-FFF2-40B4-BE49-F238E27FC236}">
                <a16:creationId xmlns:a16="http://schemas.microsoft.com/office/drawing/2014/main" xmlns="" id="{3B282A73-9330-44F2-866E-9D714FD092CA}"/>
              </a:ext>
            </a:extLst>
          </p:cNvPr>
          <p:cNvSpPr/>
          <p:nvPr/>
        </p:nvSpPr>
        <p:spPr>
          <a:xfrm>
            <a:off x="-156048" y="3001816"/>
            <a:ext cx="14086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732"/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e-Rezept-Schlüssel</a:t>
            </a:r>
            <a:endParaRPr lang="de-DE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685732"/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e-Rezept-ID</a:t>
            </a:r>
            <a:endParaRPr lang="de-DE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xmlns="" id="{D943B368-A738-49FE-878D-E58A6CBBBDE3}"/>
              </a:ext>
            </a:extLst>
          </p:cNvPr>
          <p:cNvCxnSpPr>
            <a:cxnSpLocks/>
          </p:cNvCxnSpPr>
          <p:nvPr/>
        </p:nvCxnSpPr>
        <p:spPr>
          <a:xfrm flipH="1">
            <a:off x="2027691" y="1933613"/>
            <a:ext cx="1647674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>
            <a:extLst>
              <a:ext uri="{FF2B5EF4-FFF2-40B4-BE49-F238E27FC236}">
                <a16:creationId xmlns:a16="http://schemas.microsoft.com/office/drawing/2014/main" xmlns="" id="{B9A5D143-DE83-453D-A43D-9D6D19DF42A9}"/>
              </a:ext>
            </a:extLst>
          </p:cNvPr>
          <p:cNvSpPr/>
          <p:nvPr/>
        </p:nvSpPr>
        <p:spPr>
          <a:xfrm>
            <a:off x="2366755" y="1948237"/>
            <a:ext cx="9901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732"/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Erfolg/Fehler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xmlns="" id="{E9199D80-60EB-4ED2-9CED-2E3760722BE3}"/>
              </a:ext>
            </a:extLst>
          </p:cNvPr>
          <p:cNvSpPr/>
          <p:nvPr/>
        </p:nvSpPr>
        <p:spPr>
          <a:xfrm>
            <a:off x="2186735" y="2076695"/>
            <a:ext cx="14086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32"/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E-Verordnung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xmlns="" id="{A2E50173-E9CA-4341-B492-310D7E3A68E6}"/>
              </a:ext>
            </a:extLst>
          </p:cNvPr>
          <p:cNvSpPr/>
          <p:nvPr/>
        </p:nvSpPr>
        <p:spPr>
          <a:xfrm>
            <a:off x="2086091" y="1092447"/>
            <a:ext cx="21952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32"/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erschlüsseltes e-Rezept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e-Rezept-ID</a:t>
            </a:r>
            <a:endParaRPr lang="de-DE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xmlns="" id="{A410CB34-59A1-440D-B77B-5DA9251450BD}"/>
              </a:ext>
            </a:extLst>
          </p:cNvPr>
          <p:cNvCxnSpPr>
            <a:cxnSpLocks/>
          </p:cNvCxnSpPr>
          <p:nvPr/>
        </p:nvCxnSpPr>
        <p:spPr>
          <a:xfrm flipV="1">
            <a:off x="4281342" y="2620768"/>
            <a:ext cx="0" cy="1021071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xmlns="" id="{6E011805-31E9-4183-A3A3-D8BB596AF132}"/>
              </a:ext>
            </a:extLst>
          </p:cNvPr>
          <p:cNvCxnSpPr>
            <a:cxnSpLocks/>
          </p:cNvCxnSpPr>
          <p:nvPr/>
        </p:nvCxnSpPr>
        <p:spPr>
          <a:xfrm>
            <a:off x="4800995" y="2616889"/>
            <a:ext cx="5316" cy="1022631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Grafik 41">
            <a:extLst>
              <a:ext uri="{FF2B5EF4-FFF2-40B4-BE49-F238E27FC236}">
                <a16:creationId xmlns:a16="http://schemas.microsoft.com/office/drawing/2014/main" xmlns="" id="{82B8E3A7-7401-44D9-A51F-66880A545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860065" y="3039835"/>
            <a:ext cx="297000" cy="297000"/>
          </a:xfrm>
          <a:prstGeom prst="rect">
            <a:avLst/>
          </a:prstGeom>
        </p:spPr>
      </p:pic>
      <p:sp>
        <p:nvSpPr>
          <p:cNvPr id="43" name="Rechteck 42">
            <a:extLst>
              <a:ext uri="{FF2B5EF4-FFF2-40B4-BE49-F238E27FC236}">
                <a16:creationId xmlns:a16="http://schemas.microsoft.com/office/drawing/2014/main" xmlns="" id="{5557D67E-3A9E-4A16-9D87-CFD624845A36}"/>
              </a:ext>
            </a:extLst>
          </p:cNvPr>
          <p:cNvSpPr/>
          <p:nvPr/>
        </p:nvSpPr>
        <p:spPr>
          <a:xfrm>
            <a:off x="3483248" y="2937331"/>
            <a:ext cx="798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732"/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e-Rezept-ID</a:t>
            </a:r>
            <a:endParaRPr lang="de-DE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xmlns="" id="{025486A0-0B78-4473-A900-96D49574B8BA}"/>
              </a:ext>
            </a:extLst>
          </p:cNvPr>
          <p:cNvSpPr/>
          <p:nvPr/>
        </p:nvSpPr>
        <p:spPr>
          <a:xfrm>
            <a:off x="4423516" y="2846715"/>
            <a:ext cx="1408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732"/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verschlüsseltes </a:t>
            </a: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e-Rezept</a:t>
            </a:r>
            <a:endParaRPr lang="de-DE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xmlns="" id="{41148CA1-1F72-450E-916A-955170220F45}"/>
              </a:ext>
            </a:extLst>
          </p:cNvPr>
          <p:cNvSpPr txBox="1"/>
          <p:nvPr/>
        </p:nvSpPr>
        <p:spPr>
          <a:xfrm>
            <a:off x="3626895" y="1086585"/>
            <a:ext cx="9152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685732"/>
            <a:r>
              <a:rPr lang="de-DE" sz="1000" dirty="0">
                <a:solidFill>
                  <a:srgbClr val="A3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NGDA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xmlns="" id="{06E4BBCF-3C64-47AA-A9C3-B267F6793869}"/>
              </a:ext>
            </a:extLst>
          </p:cNvPr>
          <p:cNvSpPr txBox="1"/>
          <p:nvPr/>
        </p:nvSpPr>
        <p:spPr>
          <a:xfrm>
            <a:off x="431540" y="1116324"/>
            <a:ext cx="2300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32"/>
            <a:r>
              <a:rPr lang="de-DE" sz="1000" dirty="0">
                <a:solidFill>
                  <a:srgbClr val="A3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Praxis / </a:t>
            </a:r>
            <a:r>
              <a:rPr lang="de-DE" sz="1000" dirty="0" smtClean="0">
                <a:solidFill>
                  <a:srgbClr val="A3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 </a:t>
            </a:r>
            <a:r>
              <a:rPr lang="de-DE" sz="1000" dirty="0">
                <a:solidFill>
                  <a:srgbClr val="A3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(ambulant)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xmlns="" id="{961BF501-3B36-4C6D-A513-302CA67DB36D}"/>
              </a:ext>
            </a:extLst>
          </p:cNvPr>
          <p:cNvSpPr txBox="1"/>
          <p:nvPr/>
        </p:nvSpPr>
        <p:spPr>
          <a:xfrm>
            <a:off x="6990715" y="1096227"/>
            <a:ext cx="780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685732"/>
            <a:r>
              <a:rPr lang="de-DE" sz="1000" dirty="0">
                <a:solidFill>
                  <a:srgbClr val="A3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Apotheke</a:t>
            </a:r>
          </a:p>
        </p:txBody>
      </p:sp>
      <p:sp>
        <p:nvSpPr>
          <p:cNvPr id="48" name="Textfeld 47"/>
          <p:cNvSpPr txBox="1"/>
          <p:nvPr/>
        </p:nvSpPr>
        <p:spPr>
          <a:xfrm rot="16200000">
            <a:off x="7857014" y="3436075"/>
            <a:ext cx="23917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>
                <a:solidFill>
                  <a:schemeClr val="bg1">
                    <a:lumMod val="75000"/>
                  </a:schemeClr>
                </a:solidFill>
              </a:rPr>
              <a:t>Quelle: NGDA – Vereinfachte Darstellung.</a:t>
            </a:r>
            <a:endParaRPr lang="de-DE" sz="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xmlns="" id="{791C05CB-C3F3-4732-87A3-50720F8AE659}"/>
              </a:ext>
            </a:extLst>
          </p:cNvPr>
          <p:cNvSpPr/>
          <p:nvPr/>
        </p:nvSpPr>
        <p:spPr>
          <a:xfrm>
            <a:off x="4079918" y="1591595"/>
            <a:ext cx="893443" cy="604827"/>
          </a:xfrm>
          <a:prstGeom prst="rect">
            <a:avLst/>
          </a:prstGeom>
          <a:solidFill>
            <a:srgbClr val="A3003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e-Rezept Fachdienst</a:t>
            </a:r>
          </a:p>
        </p:txBody>
      </p:sp>
    </p:spTree>
    <p:extLst>
      <p:ext uri="{BB962C8B-B14F-4D97-AF65-F5344CB8AC3E}">
        <p14:creationId xmlns:p14="http://schemas.microsoft.com/office/powerpoint/2010/main" val="229736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39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Weg des e-Rezeptes vom Patienten zur Apotheke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C26706-0CE4-4F36-B815-0139B7E1E07B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/>
              <a:t>9</a:t>
            </a:fld>
            <a:endParaRPr lang="de-DE" smtClean="0">
              <a:solidFill>
                <a:srgbClr val="FFFFFF">
                  <a:lumMod val="65000"/>
                </a:srgbClr>
              </a:solidFill>
            </a:endParaRPr>
          </a:p>
          <a:p>
            <a:endParaRPr lang="de-DE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87" name="Gruppieren 86"/>
          <p:cNvGrpSpPr/>
          <p:nvPr/>
        </p:nvGrpSpPr>
        <p:grpSpPr>
          <a:xfrm>
            <a:off x="490728" y="1291195"/>
            <a:ext cx="8155412" cy="1345109"/>
            <a:chOff x="490728" y="1291195"/>
            <a:chExt cx="8155412" cy="1345109"/>
          </a:xfrm>
        </p:grpSpPr>
        <p:sp>
          <p:nvSpPr>
            <p:cNvPr id="60" name="Rechteck: abgerundete Ecken 58">
              <a:extLst>
                <a:ext uri="{FF2B5EF4-FFF2-40B4-BE49-F238E27FC236}">
                  <a16:creationId xmlns:a16="http://schemas.microsoft.com/office/drawing/2014/main" xmlns="" id="{D6AB6C4B-93C6-4E04-96B6-F9C6CCF6AC21}"/>
                </a:ext>
              </a:extLst>
            </p:cNvPr>
            <p:cNvSpPr/>
            <p:nvPr/>
          </p:nvSpPr>
          <p:spPr>
            <a:xfrm>
              <a:off x="3670972" y="1291195"/>
              <a:ext cx="1715480" cy="1333418"/>
            </a:xfrm>
            <a:prstGeom prst="roundRect">
              <a:avLst>
                <a:gd name="adj" fmla="val 5711"/>
              </a:avLst>
            </a:prstGeom>
            <a:solidFill>
              <a:srgbClr val="E7E6E6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Rechteck: abgerundete Ecken 59">
              <a:extLst>
                <a:ext uri="{FF2B5EF4-FFF2-40B4-BE49-F238E27FC236}">
                  <a16:creationId xmlns:a16="http://schemas.microsoft.com/office/drawing/2014/main" xmlns="" id="{D244682A-0EAD-4F9F-A5A7-6DBCF15F479B}"/>
                </a:ext>
              </a:extLst>
            </p:cNvPr>
            <p:cNvSpPr/>
            <p:nvPr/>
          </p:nvSpPr>
          <p:spPr>
            <a:xfrm>
              <a:off x="7031033" y="1297232"/>
              <a:ext cx="1615107" cy="1333418"/>
            </a:xfrm>
            <a:prstGeom prst="roundRect">
              <a:avLst>
                <a:gd name="adj" fmla="val 5711"/>
              </a:avLst>
            </a:prstGeom>
            <a:solidFill>
              <a:srgbClr val="E7E6E6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Rechteck: abgerundete Ecken 56">
              <a:extLst>
                <a:ext uri="{FF2B5EF4-FFF2-40B4-BE49-F238E27FC236}">
                  <a16:creationId xmlns:a16="http://schemas.microsoft.com/office/drawing/2014/main" xmlns="" id="{3AFC6840-1E10-4C92-A8E3-D7B3E7DA59FF}"/>
                </a:ext>
              </a:extLst>
            </p:cNvPr>
            <p:cNvSpPr/>
            <p:nvPr/>
          </p:nvSpPr>
          <p:spPr>
            <a:xfrm>
              <a:off x="490728" y="1304157"/>
              <a:ext cx="1529558" cy="1332147"/>
            </a:xfrm>
            <a:prstGeom prst="roundRect">
              <a:avLst>
                <a:gd name="adj" fmla="val 5711"/>
              </a:avLst>
            </a:prstGeom>
            <a:solidFill>
              <a:srgbClr val="E7E6E6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xmlns="" id="{EA7913BE-F603-49B8-A102-3535352DC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4611" y="1575207"/>
              <a:ext cx="675000" cy="675000"/>
            </a:xfrm>
            <a:prstGeom prst="rect">
              <a:avLst/>
            </a:prstGeom>
          </p:spPr>
        </p:pic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xmlns="" id="{AF085FAA-84CC-4CB0-9D5A-E86A84085B48}"/>
                </a:ext>
              </a:extLst>
            </p:cNvPr>
            <p:cNvSpPr/>
            <p:nvPr/>
          </p:nvSpPr>
          <p:spPr>
            <a:xfrm>
              <a:off x="7861589" y="1427678"/>
              <a:ext cx="675000" cy="19896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WaWi</a:t>
              </a:r>
              <a:endPara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xmlns="" id="{52E1C684-A06D-4DFC-BCA8-E34DA38B668B}"/>
                </a:ext>
              </a:extLst>
            </p:cNvPr>
            <p:cNvSpPr/>
            <p:nvPr/>
          </p:nvSpPr>
          <p:spPr>
            <a:xfrm>
              <a:off x="1868507" y="1575207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xmlns="" id="{5E86F535-8E02-453A-B543-0D69CBB0E3BC}"/>
                </a:ext>
              </a:extLst>
            </p:cNvPr>
            <p:cNvSpPr/>
            <p:nvPr/>
          </p:nvSpPr>
          <p:spPr>
            <a:xfrm>
              <a:off x="3670972" y="1575207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xmlns="" id="{79E432CB-933D-4B57-B255-504BC74C9FC6}"/>
                </a:ext>
              </a:extLst>
            </p:cNvPr>
            <p:cNvSpPr/>
            <p:nvPr/>
          </p:nvSpPr>
          <p:spPr>
            <a:xfrm>
              <a:off x="4203947" y="2478837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xmlns="" id="{42A72EB8-D66C-4A42-99C8-A053F776202F}"/>
                </a:ext>
              </a:extLst>
            </p:cNvPr>
            <p:cNvSpPr/>
            <p:nvPr/>
          </p:nvSpPr>
          <p:spPr>
            <a:xfrm>
              <a:off x="4723599" y="2474958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Rechteck 72">
              <a:extLst>
                <a:ext uri="{FF2B5EF4-FFF2-40B4-BE49-F238E27FC236}">
                  <a16:creationId xmlns:a16="http://schemas.microsoft.com/office/drawing/2014/main" xmlns="" id="{DE8D72B2-3971-46D6-908D-B8CA9D7214E4}"/>
                </a:ext>
              </a:extLst>
            </p:cNvPr>
            <p:cNvSpPr/>
            <p:nvPr/>
          </p:nvSpPr>
          <p:spPr>
            <a:xfrm>
              <a:off x="7032176" y="2156037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Rechteck 73">
              <a:extLst>
                <a:ext uri="{FF2B5EF4-FFF2-40B4-BE49-F238E27FC236}">
                  <a16:creationId xmlns:a16="http://schemas.microsoft.com/office/drawing/2014/main" xmlns="" id="{D24F6005-97CA-413B-B989-F035DDA9C787}"/>
                </a:ext>
              </a:extLst>
            </p:cNvPr>
            <p:cNvSpPr/>
            <p:nvPr/>
          </p:nvSpPr>
          <p:spPr>
            <a:xfrm>
              <a:off x="7032049" y="1575207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Rechteck 74">
              <a:extLst>
                <a:ext uri="{FF2B5EF4-FFF2-40B4-BE49-F238E27FC236}">
                  <a16:creationId xmlns:a16="http://schemas.microsoft.com/office/drawing/2014/main" xmlns="" id="{B9709A89-6410-4ADA-B29F-1D6631F17282}"/>
                </a:ext>
              </a:extLst>
            </p:cNvPr>
            <p:cNvSpPr/>
            <p:nvPr/>
          </p:nvSpPr>
          <p:spPr>
            <a:xfrm>
              <a:off x="5229748" y="2156037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xmlns="" id="{C564533A-60F4-4990-849E-2531E6E7CA52}"/>
                </a:ext>
              </a:extLst>
            </p:cNvPr>
            <p:cNvSpPr/>
            <p:nvPr/>
          </p:nvSpPr>
          <p:spPr>
            <a:xfrm>
              <a:off x="5227517" y="1575207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xmlns="" id="{5D85CB32-64AF-4564-B9F9-CA0EC2954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61589" y="1671650"/>
              <a:ext cx="680871" cy="680871"/>
            </a:xfrm>
            <a:prstGeom prst="rect">
              <a:avLst/>
            </a:prstGeom>
          </p:spPr>
        </p:pic>
        <p:sp>
          <p:nvSpPr>
            <p:cNvPr id="78" name="Rechteck 77">
              <a:extLst>
                <a:ext uri="{FF2B5EF4-FFF2-40B4-BE49-F238E27FC236}">
                  <a16:creationId xmlns:a16="http://schemas.microsoft.com/office/drawing/2014/main" xmlns="" id="{2E587775-626B-49BD-B25A-295F1284E860}"/>
                </a:ext>
              </a:extLst>
            </p:cNvPr>
            <p:cNvSpPr/>
            <p:nvPr/>
          </p:nvSpPr>
          <p:spPr>
            <a:xfrm>
              <a:off x="1872900" y="1862647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Rechteck 78">
              <a:extLst>
                <a:ext uri="{FF2B5EF4-FFF2-40B4-BE49-F238E27FC236}">
                  <a16:creationId xmlns:a16="http://schemas.microsoft.com/office/drawing/2014/main" xmlns="" id="{92476EF8-11E7-44A9-A278-F77EBEA057B3}"/>
                </a:ext>
              </a:extLst>
            </p:cNvPr>
            <p:cNvSpPr/>
            <p:nvPr/>
          </p:nvSpPr>
          <p:spPr>
            <a:xfrm>
              <a:off x="3675365" y="1862647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Rechteck 82">
              <a:extLst>
                <a:ext uri="{FF2B5EF4-FFF2-40B4-BE49-F238E27FC236}">
                  <a16:creationId xmlns:a16="http://schemas.microsoft.com/office/drawing/2014/main" xmlns="" id="{C8E695C6-26AA-4BB2-B9F1-4F0CF7846039}"/>
                </a:ext>
              </a:extLst>
            </p:cNvPr>
            <p:cNvSpPr/>
            <p:nvPr/>
          </p:nvSpPr>
          <p:spPr>
            <a:xfrm>
              <a:off x="1178111" y="2482138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Rechteck 83">
              <a:extLst>
                <a:ext uri="{FF2B5EF4-FFF2-40B4-BE49-F238E27FC236}">
                  <a16:creationId xmlns:a16="http://schemas.microsoft.com/office/drawing/2014/main" xmlns="" id="{920633D5-9862-4F51-AC7F-F8C53EF6EA27}"/>
                </a:ext>
              </a:extLst>
            </p:cNvPr>
            <p:cNvSpPr/>
            <p:nvPr/>
          </p:nvSpPr>
          <p:spPr>
            <a:xfrm>
              <a:off x="7761191" y="2469198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Rechteck 84">
              <a:extLst>
                <a:ext uri="{FF2B5EF4-FFF2-40B4-BE49-F238E27FC236}">
                  <a16:creationId xmlns:a16="http://schemas.microsoft.com/office/drawing/2014/main" xmlns="" id="{772A00D4-3851-4E63-91D9-39982677DA95}"/>
                </a:ext>
              </a:extLst>
            </p:cNvPr>
            <p:cNvSpPr/>
            <p:nvPr/>
          </p:nvSpPr>
          <p:spPr>
            <a:xfrm>
              <a:off x="7446510" y="2474958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Rechteck 85">
              <a:extLst>
                <a:ext uri="{FF2B5EF4-FFF2-40B4-BE49-F238E27FC236}">
                  <a16:creationId xmlns:a16="http://schemas.microsoft.com/office/drawing/2014/main" xmlns="" id="{23584C23-1F60-4960-94F0-FF8C33E92028}"/>
                </a:ext>
              </a:extLst>
            </p:cNvPr>
            <p:cNvSpPr/>
            <p:nvPr/>
          </p:nvSpPr>
          <p:spPr>
            <a:xfrm>
              <a:off x="1559227" y="2480863"/>
              <a:ext cx="154791" cy="14193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91" name="Rechteck: abgerundete Ecken 63">
            <a:extLst>
              <a:ext uri="{FF2B5EF4-FFF2-40B4-BE49-F238E27FC236}">
                <a16:creationId xmlns:a16="http://schemas.microsoft.com/office/drawing/2014/main" xmlns="" id="{93DEA87E-16B4-4838-8E53-4933F08F40B1}"/>
              </a:ext>
            </a:extLst>
          </p:cNvPr>
          <p:cNvSpPr/>
          <p:nvPr/>
        </p:nvSpPr>
        <p:spPr>
          <a:xfrm>
            <a:off x="490728" y="3642037"/>
            <a:ext cx="8155412" cy="1109705"/>
          </a:xfrm>
          <a:prstGeom prst="roundRect">
            <a:avLst>
              <a:gd name="adj" fmla="val 5711"/>
            </a:avLst>
          </a:prstGeom>
          <a:solidFill>
            <a:srgbClr val="E7E6E6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xmlns="" id="{35F8F36F-10FE-43C0-A5F1-B9C6FA44C4C3}"/>
              </a:ext>
            </a:extLst>
          </p:cNvPr>
          <p:cNvSpPr txBox="1"/>
          <p:nvPr/>
        </p:nvSpPr>
        <p:spPr>
          <a:xfrm>
            <a:off x="3670972" y="4505653"/>
            <a:ext cx="2300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Patienten-System Provider</a:t>
            </a: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xmlns="" id="{68016DDB-FBB1-455C-8B1D-C0F0A7BC5377}"/>
              </a:ext>
            </a:extLst>
          </p:cNvPr>
          <p:cNvSpPr/>
          <p:nvPr/>
        </p:nvSpPr>
        <p:spPr>
          <a:xfrm>
            <a:off x="4178519" y="3848695"/>
            <a:ext cx="854806" cy="6969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A300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Patienten-</a:t>
            </a:r>
          </a:p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xmlns="" id="{41148CA1-1F72-450E-916A-955170220F45}"/>
              </a:ext>
            </a:extLst>
          </p:cNvPr>
          <p:cNvSpPr txBox="1"/>
          <p:nvPr/>
        </p:nvSpPr>
        <p:spPr>
          <a:xfrm>
            <a:off x="3626895" y="1086585"/>
            <a:ext cx="9152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685732"/>
            <a:r>
              <a:rPr lang="de-DE" sz="1000" dirty="0">
                <a:solidFill>
                  <a:srgbClr val="A3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NGDA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xmlns="" id="{06E4BBCF-3C64-47AA-A9C3-B267F6793869}"/>
              </a:ext>
            </a:extLst>
          </p:cNvPr>
          <p:cNvSpPr txBox="1"/>
          <p:nvPr/>
        </p:nvSpPr>
        <p:spPr>
          <a:xfrm>
            <a:off x="431540" y="1116324"/>
            <a:ext cx="2300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32"/>
            <a:r>
              <a:rPr lang="de-DE" sz="1000" dirty="0">
                <a:solidFill>
                  <a:srgbClr val="A3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Praxis / </a:t>
            </a:r>
            <a:r>
              <a:rPr lang="de-DE" sz="1000" dirty="0" smtClean="0">
                <a:solidFill>
                  <a:srgbClr val="A3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 </a:t>
            </a:r>
            <a:r>
              <a:rPr lang="de-DE" sz="1000" dirty="0">
                <a:solidFill>
                  <a:srgbClr val="A3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(ambulant)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xmlns="" id="{961BF501-3B36-4C6D-A513-302CA67DB36D}"/>
              </a:ext>
            </a:extLst>
          </p:cNvPr>
          <p:cNvSpPr txBox="1"/>
          <p:nvPr/>
        </p:nvSpPr>
        <p:spPr>
          <a:xfrm>
            <a:off x="6990715" y="1096227"/>
            <a:ext cx="780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685732"/>
            <a:r>
              <a:rPr lang="de-DE" sz="1000" dirty="0">
                <a:solidFill>
                  <a:srgbClr val="A3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Apotheke</a:t>
            </a:r>
          </a:p>
        </p:txBody>
      </p: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xmlns="" id="{A410CB34-59A1-440D-B77B-5DA9251450BD}"/>
              </a:ext>
            </a:extLst>
          </p:cNvPr>
          <p:cNvCxnSpPr>
            <a:cxnSpLocks/>
          </p:cNvCxnSpPr>
          <p:nvPr/>
        </p:nvCxnSpPr>
        <p:spPr>
          <a:xfrm flipV="1">
            <a:off x="4281342" y="2620768"/>
            <a:ext cx="0" cy="1021071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xmlns="" id="{6E011805-31E9-4183-A3A3-D8BB596AF132}"/>
              </a:ext>
            </a:extLst>
          </p:cNvPr>
          <p:cNvCxnSpPr>
            <a:cxnSpLocks/>
          </p:cNvCxnSpPr>
          <p:nvPr/>
        </p:nvCxnSpPr>
        <p:spPr>
          <a:xfrm>
            <a:off x="4800995" y="2616889"/>
            <a:ext cx="5316" cy="1022631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hteck 49">
            <a:extLst>
              <a:ext uri="{FF2B5EF4-FFF2-40B4-BE49-F238E27FC236}">
                <a16:creationId xmlns:a16="http://schemas.microsoft.com/office/drawing/2014/main" xmlns="" id="{5557D67E-3A9E-4A16-9D87-CFD624845A36}"/>
              </a:ext>
            </a:extLst>
          </p:cNvPr>
          <p:cNvSpPr/>
          <p:nvPr/>
        </p:nvSpPr>
        <p:spPr>
          <a:xfrm>
            <a:off x="3353210" y="2875006"/>
            <a:ext cx="9451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732"/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Apotheke suchen und  </a:t>
            </a:r>
            <a:endParaRPr lang="de-DE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685732"/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auswählen</a:t>
            </a: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xmlns="" id="{7B48CB37-1E4A-4302-91A3-678E60175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033325" y="3101582"/>
            <a:ext cx="217294" cy="217294"/>
          </a:xfrm>
          <a:prstGeom prst="rect">
            <a:avLst/>
          </a:prstGeom>
        </p:spPr>
      </p:pic>
      <p:sp>
        <p:nvSpPr>
          <p:cNvPr id="52" name="Rechteck 51">
            <a:extLst>
              <a:ext uri="{FF2B5EF4-FFF2-40B4-BE49-F238E27FC236}">
                <a16:creationId xmlns:a16="http://schemas.microsoft.com/office/drawing/2014/main" xmlns="" id="{9AA5F3AD-E0E0-4C1C-A67F-731A2535F984}"/>
              </a:ext>
            </a:extLst>
          </p:cNvPr>
          <p:cNvSpPr/>
          <p:nvPr/>
        </p:nvSpPr>
        <p:spPr>
          <a:xfrm>
            <a:off x="4800994" y="2762814"/>
            <a:ext cx="911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32"/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Apotheken-</a:t>
            </a:r>
            <a:b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Schlüssel</a:t>
            </a:r>
          </a:p>
        </p:txBody>
      </p:sp>
      <p:pic>
        <p:nvPicPr>
          <p:cNvPr id="53" name="Grafik 52">
            <a:extLst>
              <a:ext uri="{FF2B5EF4-FFF2-40B4-BE49-F238E27FC236}">
                <a16:creationId xmlns:a16="http://schemas.microsoft.com/office/drawing/2014/main" xmlns="" id="{09A9E623-014D-43E1-AA89-CA0365F6E4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908413" y="3887229"/>
            <a:ext cx="217294" cy="217294"/>
          </a:xfrm>
          <a:prstGeom prst="rect">
            <a:avLst/>
          </a:prstGeom>
        </p:spPr>
      </p:pic>
      <p:sp>
        <p:nvSpPr>
          <p:cNvPr id="55" name="Textfeld 54"/>
          <p:cNvSpPr txBox="1"/>
          <p:nvPr/>
        </p:nvSpPr>
        <p:spPr>
          <a:xfrm rot="16200000">
            <a:off x="7857014" y="3436075"/>
            <a:ext cx="23917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>
                <a:solidFill>
                  <a:schemeClr val="bg1">
                    <a:lumMod val="75000"/>
                  </a:schemeClr>
                </a:solidFill>
              </a:rPr>
              <a:t>Quelle: NGDA – Vereinfachte Darstellung.</a:t>
            </a:r>
            <a:endParaRPr lang="de-DE" sz="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xmlns="" id="{791C05CB-C3F3-4732-87A3-50720F8AE659}"/>
              </a:ext>
            </a:extLst>
          </p:cNvPr>
          <p:cNvSpPr/>
          <p:nvPr/>
        </p:nvSpPr>
        <p:spPr>
          <a:xfrm>
            <a:off x="4079918" y="1591595"/>
            <a:ext cx="893443" cy="604827"/>
          </a:xfrm>
          <a:prstGeom prst="rect">
            <a:avLst/>
          </a:prstGeom>
          <a:solidFill>
            <a:srgbClr val="A3003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e-Rezept Fachdienst</a:t>
            </a:r>
          </a:p>
        </p:txBody>
      </p:sp>
    </p:spTree>
    <p:extLst>
      <p:ext uri="{BB962C8B-B14F-4D97-AF65-F5344CB8AC3E}">
        <p14:creationId xmlns:p14="http://schemas.microsoft.com/office/powerpoint/2010/main" val="105608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</p:bldLst>
  </p:timing>
</p:sld>
</file>

<file path=ppt/theme/theme1.xml><?xml version="1.0" encoding="utf-8"?>
<a:theme xmlns:a="http://schemas.openxmlformats.org/drawingml/2006/main" name="LAK_Master 2010-0">
  <a:themeElements>
    <a:clrScheme name="">
      <a:dk1>
        <a:srgbClr val="525252"/>
      </a:dk1>
      <a:lt1>
        <a:srgbClr val="FFFFFF"/>
      </a:lt1>
      <a:dk2>
        <a:srgbClr val="BC0D22"/>
      </a:dk2>
      <a:lt2>
        <a:srgbClr val="5C1F00"/>
      </a:lt2>
      <a:accent1>
        <a:srgbClr val="713E39"/>
      </a:accent1>
      <a:accent2>
        <a:srgbClr val="BE7960"/>
      </a:accent2>
      <a:accent3>
        <a:srgbClr val="FFFFFF"/>
      </a:accent3>
      <a:accent4>
        <a:srgbClr val="454545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LAK_Master_Arial_2010_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LAK_Master_Arial_2010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K_Master_Arial_2010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K_Master_Arial_2010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K_Master_Arial_2010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K_Master_Arial_2010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K_Master_Arial_2010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K_Master_Arial_2010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K_Master_Arial_2010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K_Master_Arial_2010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K_Master_Arial_2010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K_Master_Arial_2010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K_Master_Arial_2010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Vortrag _neues Design_2015.potx" id="{F6A5215C-4153-4F4F-823B-EDAC2C7565B9}" vid="{B3278CBE-4146-41B5-9A72-D312FD1349E9}"/>
    </a:ext>
  </a:extLst>
</a:theme>
</file>

<file path=ppt/theme/theme2.xml><?xml version="1.0" encoding="utf-8"?>
<a:theme xmlns:a="http://schemas.openxmlformats.org/drawingml/2006/main" name="1_LAK_Master 2010-0">
  <a:themeElements>
    <a:clrScheme name="">
      <a:dk1>
        <a:srgbClr val="525252"/>
      </a:dk1>
      <a:lt1>
        <a:srgbClr val="FFFFFF"/>
      </a:lt1>
      <a:dk2>
        <a:srgbClr val="BC0D22"/>
      </a:dk2>
      <a:lt2>
        <a:srgbClr val="5C1F00"/>
      </a:lt2>
      <a:accent1>
        <a:srgbClr val="713E39"/>
      </a:accent1>
      <a:accent2>
        <a:srgbClr val="BE7960"/>
      </a:accent2>
      <a:accent3>
        <a:srgbClr val="FFFFFF"/>
      </a:accent3>
      <a:accent4>
        <a:srgbClr val="454545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LAK_Master_Arial_2010_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LAK_Master_Arial_2010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K_Master_Arial_2010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K_Master_Arial_2010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K_Master_Arial_2010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K_Master_Arial_2010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K_Master_Arial_2010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K_Master_Arial_2010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K_Master_Arial_2010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K_Master_Arial_2010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K_Master_Arial_2010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K_Master_Arial_2010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K_Master_Arial_2010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Vortrag _neues Design_2015.potx" id="{F6A5215C-4153-4F4F-823B-EDAC2C7565B9}" vid="{B3278CBE-4146-41B5-9A72-D312FD1349E9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5C1F00"/>
    </a:dk1>
    <a:lt1>
      <a:srgbClr val="FFFFFF"/>
    </a:lt1>
    <a:dk2>
      <a:srgbClr val="C40000"/>
    </a:dk2>
    <a:lt2>
      <a:srgbClr val="DFD293"/>
    </a:lt2>
    <a:accent1>
      <a:srgbClr val="713E39"/>
    </a:accent1>
    <a:accent2>
      <a:srgbClr val="BE7960"/>
    </a:accent2>
    <a:accent3>
      <a:srgbClr val="DEAAAA"/>
    </a:accent3>
    <a:accent4>
      <a:srgbClr val="DADADA"/>
    </a:accent4>
    <a:accent5>
      <a:srgbClr val="BBAFAE"/>
    </a:accent5>
    <a:accent6>
      <a:srgbClr val="AC6D56"/>
    </a:accent6>
    <a:hlink>
      <a:srgbClr val="FFFF99"/>
    </a:hlink>
    <a:folHlink>
      <a:srgbClr val="D3A219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5C1F00"/>
    </a:dk1>
    <a:lt1>
      <a:srgbClr val="FFFFFF"/>
    </a:lt1>
    <a:dk2>
      <a:srgbClr val="C40000"/>
    </a:dk2>
    <a:lt2>
      <a:srgbClr val="DFD293"/>
    </a:lt2>
    <a:accent1>
      <a:srgbClr val="713E39"/>
    </a:accent1>
    <a:accent2>
      <a:srgbClr val="BE7960"/>
    </a:accent2>
    <a:accent3>
      <a:srgbClr val="DEAAAA"/>
    </a:accent3>
    <a:accent4>
      <a:srgbClr val="DADADA"/>
    </a:accent4>
    <a:accent5>
      <a:srgbClr val="BBAFAE"/>
    </a:accent5>
    <a:accent6>
      <a:srgbClr val="AC6D56"/>
    </a:accent6>
    <a:hlink>
      <a:srgbClr val="FFFF99"/>
    </a:hlink>
    <a:folHlink>
      <a:srgbClr val="D3A21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819</Words>
  <Application>Microsoft Office PowerPoint</Application>
  <PresentationFormat>Bildschirmpräsentation (16:9)</PresentationFormat>
  <Paragraphs>238</Paragraphs>
  <Slides>15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17" baseType="lpstr">
      <vt:lpstr>LAK_Master 2010-0</vt:lpstr>
      <vt:lpstr>1_LAK_Master 2010-0</vt:lpstr>
      <vt:lpstr>GERDA Geschützter E-Rezept-Dienst der Apotheken</vt:lpstr>
      <vt:lpstr>PowerPoint-Präsentation</vt:lpstr>
      <vt:lpstr>GERDA stellt sicher,…</vt:lpstr>
      <vt:lpstr>Welche Chancen bietet GERDA für Ärzte und Krankenkassen?</vt:lpstr>
      <vt:lpstr>Wer steckt hinter GERDA?</vt:lpstr>
      <vt:lpstr>Abstimmungsstatus der Verordnungstypen</vt:lpstr>
      <vt:lpstr>Informationsmodell E-Verordnung</vt:lpstr>
      <vt:lpstr>Der Weg des e-Rezeptes vom Arzt zum Patienten</vt:lpstr>
      <vt:lpstr>Der Weg des e-Rezeptes vom Patienten zur Apotheke</vt:lpstr>
      <vt:lpstr>Der Weg des e-Rezeptes vom Patienten zur Apotheke</vt:lpstr>
      <vt:lpstr>Der Weg des e-Rezeptes: Patient geht vom Arzt direkt in die Apotheke</vt:lpstr>
      <vt:lpstr>Der Weg des e-Rezeptes zur Krankenkasse</vt:lpstr>
      <vt:lpstr>Der Weg des e-Rezeptes zur Krankenkasse</vt:lpstr>
      <vt:lpstr>Patienten können ab November das eRezept nutzen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Frank Eickmann, LAV</dc:creator>
  <cp:lastModifiedBy>Braunsdorfer, Pia</cp:lastModifiedBy>
  <cp:revision>153</cp:revision>
  <cp:lastPrinted>2019-03-11T10:46:03Z</cp:lastPrinted>
  <dcterms:created xsi:type="dcterms:W3CDTF">2018-03-12T12:01:33Z</dcterms:created>
  <dcterms:modified xsi:type="dcterms:W3CDTF">2019-07-09T13:20:50Z</dcterms:modified>
</cp:coreProperties>
</file>