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4" r:id="rId4"/>
    <p:sldMasterId id="2147483750" r:id="rId5"/>
    <p:sldMasterId id="2147483752" r:id="rId6"/>
    <p:sldMasterId id="2147485166" r:id="rId7"/>
    <p:sldMasterId id="2147485628" r:id="rId8"/>
  </p:sldMasterIdLst>
  <p:notesMasterIdLst>
    <p:notesMasterId r:id="rId34"/>
  </p:notesMasterIdLst>
  <p:handoutMasterIdLst>
    <p:handoutMasterId r:id="rId35"/>
  </p:handoutMasterIdLst>
  <p:sldIdLst>
    <p:sldId id="302" r:id="rId9"/>
    <p:sldId id="290" r:id="rId10"/>
    <p:sldId id="327" r:id="rId11"/>
    <p:sldId id="291" r:id="rId12"/>
    <p:sldId id="317" r:id="rId13"/>
    <p:sldId id="319" r:id="rId14"/>
    <p:sldId id="320" r:id="rId15"/>
    <p:sldId id="306" r:id="rId16"/>
    <p:sldId id="308" r:id="rId17"/>
    <p:sldId id="309" r:id="rId18"/>
    <p:sldId id="311" r:id="rId19"/>
    <p:sldId id="305" r:id="rId20"/>
    <p:sldId id="321" r:id="rId21"/>
    <p:sldId id="310" r:id="rId22"/>
    <p:sldId id="300" r:id="rId23"/>
    <p:sldId id="275" r:id="rId24"/>
    <p:sldId id="281" r:id="rId25"/>
    <p:sldId id="276" r:id="rId26"/>
    <p:sldId id="318" r:id="rId27"/>
    <p:sldId id="328" r:id="rId28"/>
    <p:sldId id="299" r:id="rId29"/>
    <p:sldId id="295" r:id="rId30"/>
    <p:sldId id="296" r:id="rId31"/>
    <p:sldId id="301" r:id="rId32"/>
    <p:sldId id="298" r:id="rId33"/>
  </p:sldIdLst>
  <p:sldSz cx="9144000" cy="6858000" type="screen4x3"/>
  <p:notesSz cx="6796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000000"/>
    <a:srgbClr val="1473A1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t" anchorCtr="0" compatLnSpc="1">
            <a:prstTxWarp prst="textNoShape">
              <a:avLst/>
            </a:prstTxWarp>
          </a:bodyPr>
          <a:lstStyle>
            <a:lvl1pPr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t" anchorCtr="0" compatLnSpc="1">
            <a:prstTxWarp prst="textNoShape">
              <a:avLst/>
            </a:prstTxWarp>
          </a:bodyPr>
          <a:lstStyle>
            <a:lvl1pPr algn="r"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b" anchorCtr="0" compatLnSpc="1">
            <a:prstTxWarp prst="textNoShape">
              <a:avLst/>
            </a:prstTxWarp>
          </a:bodyPr>
          <a:lstStyle>
            <a:lvl1pPr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b" anchorCtr="0" compatLnSpc="1">
            <a:prstTxWarp prst="textNoShape">
              <a:avLst/>
            </a:prstTxWarp>
          </a:bodyPr>
          <a:lstStyle>
            <a:lvl1pPr algn="r"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8906BC-4656-423F-AC4F-124F9A01322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78898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t" anchorCtr="0" compatLnSpc="1">
            <a:prstTxWarp prst="textNoShape">
              <a:avLst/>
            </a:prstTxWarp>
          </a:bodyPr>
          <a:lstStyle>
            <a:lvl1pPr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t" anchorCtr="0" compatLnSpc="1">
            <a:prstTxWarp prst="textNoShape">
              <a:avLst/>
            </a:prstTxWarp>
          </a:bodyPr>
          <a:lstStyle>
            <a:lvl1pPr algn="r"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71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b" anchorCtr="0" compatLnSpc="1">
            <a:prstTxWarp prst="textNoShape">
              <a:avLst/>
            </a:prstTxWarp>
          </a:bodyPr>
          <a:lstStyle>
            <a:lvl1pPr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696" rIns="91395" bIns="45696" numCol="1" anchor="b" anchorCtr="0" compatLnSpc="1">
            <a:prstTxWarp prst="textNoShape">
              <a:avLst/>
            </a:prstTxWarp>
          </a:bodyPr>
          <a:lstStyle>
            <a:lvl1pPr algn="r" defTabSz="913267" eaLnBrk="1" hangingPunct="1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DAC569-85FE-46FE-B58C-5597AE4486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876184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085"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71400" indent="-296693" defTabSz="979085"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86770" indent="-237354" defTabSz="979085"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61479" indent="-237354" defTabSz="979085"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136185" indent="-237354" defTabSz="979085"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610894" indent="-237354" defTabSz="9790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3085602" indent="-237354" defTabSz="9790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560310" indent="-237354" defTabSz="9790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4035018" indent="-237354" defTabSz="9790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0DA244DA-A997-4B9D-BD81-D87799C5AD56}" type="slidenum">
              <a:rPr lang="de-DE" altLang="de-DE" sz="1200">
                <a:solidFill>
                  <a:prstClr val="black"/>
                </a:solidFill>
              </a:rPr>
              <a:pPr/>
              <a:t>1</a:t>
            </a:fld>
            <a:endParaRPr lang="de-DE" altLang="de-DE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87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1451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66685" indent="-292070" defTabSz="971451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82567" indent="-233339" defTabSz="971451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58769" indent="-233339" defTabSz="971451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133383" indent="-233339" defTabSz="971451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90536" indent="-233339" defTabSz="97145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3047689" indent="-233339" defTabSz="97145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504842" indent="-233339" defTabSz="97145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961995" indent="-233339" defTabSz="97145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8B59A475-72C0-4FAE-9B1B-9FD1FDCF6FB0}" type="slidenum">
              <a:rPr lang="de-DE" altLang="de-DE" sz="1200"/>
              <a:pPr/>
              <a:t>25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2291265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132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875" indent="-285720" defTabSz="911132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2884" indent="-228577" defTabSz="911132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037" indent="-228577" defTabSz="911132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190" indent="-228577" defTabSz="911132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343" indent="-228577" defTabSz="9111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496" indent="-228577" defTabSz="9111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8650" indent="-228577" defTabSz="9111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5804" indent="-228577" defTabSz="91113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E525788D-B809-460D-A273-E1305BD5F449}" type="slidenum">
              <a:rPr lang="de-DE" altLang="de-DE" sz="1200">
                <a:solidFill>
                  <a:schemeClr val="tx1"/>
                </a:solidFill>
              </a:rPr>
              <a:pPr/>
              <a:t>4</a:t>
            </a:fld>
            <a:endParaRPr lang="de-DE" altLang="de-DE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8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8F7EEC-3E21-4CA6-A049-D6D00A82491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57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62467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9971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310457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696326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535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88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.png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2.png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white">
          <a:xfrm>
            <a:off x="0" y="0"/>
            <a:ext cx="9144000" cy="981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</a:endParaRPr>
          </a:p>
        </p:txBody>
      </p:sp>
      <p:pic>
        <p:nvPicPr>
          <p:cNvPr id="5" name="Picture 35" descr="Titel_blaue_Flae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748213"/>
            <a:ext cx="6875462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60350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vdek_blauer_Mark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8135938" cy="935037"/>
          </a:xfrm>
        </p:spPr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pPr lvl="0"/>
            <a:r>
              <a:rPr lang="de-DE" noProof="0" smtClean="0"/>
              <a:t>Titel,</a:t>
            </a:r>
            <a:br>
              <a:rPr lang="de-DE" noProof="0" smtClean="0"/>
            </a:br>
            <a:r>
              <a:rPr lang="de-DE" noProof="0" smtClean="0"/>
              <a:t>Lucida Sans Unicode (24pt)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09863"/>
            <a:ext cx="8135938" cy="2087562"/>
          </a:xfrm>
        </p:spPr>
        <p:txBody>
          <a:bodyPr/>
          <a:lstStyle>
            <a:lvl1pPr>
              <a:lnSpc>
                <a:spcPts val="2000"/>
              </a:lnSpc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 smtClean="0"/>
              <a:t>Untertitel,</a:t>
            </a:r>
            <a:br>
              <a:rPr lang="de-DE" noProof="0" smtClean="0"/>
            </a:br>
            <a:r>
              <a:rPr lang="de-DE" noProof="0" smtClean="0"/>
              <a:t>Lucida Sans Unicode (20pt)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92500" y="5662613"/>
            <a:ext cx="5183188" cy="5032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6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71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ADD4-C04A-43E2-8D6B-BA6292D83B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976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4800" y="476250"/>
            <a:ext cx="2020888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90550" y="476250"/>
            <a:ext cx="591185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711C3-0C98-4124-85ED-273AECF86B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1267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550" y="476250"/>
            <a:ext cx="8085138" cy="935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773238"/>
            <a:ext cx="3956050" cy="39608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19638" y="1773238"/>
            <a:ext cx="3956050" cy="39608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611D-231C-4A9D-A31D-FFDA9CBC88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66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vdek_blauer_Mark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Zwischentitel_blaue_Flaech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5" descr="Titel_vdek_Logo_4cm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6056313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000" y="2566800"/>
            <a:ext cx="5400000" cy="100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784E-A958-46C5-B0FE-8A710016DB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Landesvertretung des vdek in Nordrhein-Westfalen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11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550" y="476250"/>
            <a:ext cx="8085138" cy="935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11188" y="1773238"/>
            <a:ext cx="8064500" cy="3960812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8D6C-47AB-4EBB-897F-FBEA1DD9A4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1352316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5229225"/>
            <a:ext cx="9144000" cy="1676400"/>
            <a:chOff x="0" y="3264"/>
            <a:chExt cx="5760" cy="1056"/>
          </a:xfrm>
        </p:grpSpPr>
        <p:pic>
          <p:nvPicPr>
            <p:cNvPr id="6" name="Picture 4" descr="Ende_blaue_Flaeche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64"/>
              <a:ext cx="576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5"/>
            <p:cNvSpPr>
              <a:spLocks noChangeArrowheads="1"/>
            </p:cNvSpPr>
            <p:nvPr/>
          </p:nvSpPr>
          <p:spPr bwMode="white">
            <a:xfrm>
              <a:off x="919" y="3838"/>
              <a:ext cx="3921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lnSpc>
                  <a:spcPts val="3000"/>
                </a:lnSpc>
                <a:defRPr/>
              </a:pPr>
              <a:r>
                <a:rPr lang="de-DE" altLang="de-DE" sz="2400" b="1" smtClean="0">
                  <a:solidFill>
                    <a:schemeClr val="bg1"/>
                  </a:solidFill>
                  <a:latin typeface="Lucida Sans" panose="020B0602030504020204" pitchFamily="34" charset="0"/>
                </a:rPr>
                <a:t>Vielen Dank für Ihre Aufmerksamkeit</a:t>
              </a:r>
              <a:endParaRPr lang="de-DE" altLang="de-DE" sz="1800" smtClean="0">
                <a:latin typeface="Lucida Sans" panose="020B0602030504020204" pitchFamily="34" charset="0"/>
              </a:endParaRPr>
            </a:p>
          </p:txBody>
        </p:sp>
      </p:grpSp>
      <p:pic>
        <p:nvPicPr>
          <p:cNvPr id="8" name="Picture 6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087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2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684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4202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2708275"/>
            <a:ext cx="7848600" cy="19446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7311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746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9678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4038600" cy="201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852738"/>
            <a:ext cx="4038600" cy="201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948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18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FC845-844E-4BC6-8BE7-7981BEAD0D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2253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356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796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82445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86156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042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213"/>
            <a:ext cx="2057400" cy="3168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213"/>
            <a:ext cx="6019800" cy="3168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634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Picture 5" descr="vdek_blauer_Mar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Zwischentitel_blaue_Flaec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Zwischentitel_blaue_Flaec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Titel_vdek_Logo_4c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6056313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2582863"/>
            <a:ext cx="5399087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Zwischentitel,</a:t>
            </a:r>
            <a:br>
              <a:rPr lang="de-DE" noProof="0" smtClean="0"/>
            </a:br>
            <a:r>
              <a:rPr lang="de-DE" noProof="0" smtClean="0"/>
              <a:t>Lucida Sans Unicode Bold, 24 pt</a:t>
            </a:r>
          </a:p>
        </p:txBody>
      </p:sp>
      <p:sp>
        <p:nvSpPr>
          <p:cNvPr id="34612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716338"/>
            <a:ext cx="5473700" cy="237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8575" y="6456363"/>
            <a:ext cx="363538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977E-D049-4FE4-B610-5BC826BDA9B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Landesvertretung des vdek in Nordrhein-Westfalen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972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C22E0-FADC-4D58-A116-51E7DA3323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9087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72DA-CC3A-46D8-A72B-2A5E475D39C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2712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3644900"/>
            <a:ext cx="2624137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87725" y="3644900"/>
            <a:ext cx="2624138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12436-47E1-4712-B960-8CC2335485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194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45D8D-E914-4C6E-9143-7CC6BB8B9E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29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8387B-EFA4-4B70-B81A-3CC304562C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9223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AAC30-E8B8-40CF-86EE-0ED9A9B448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73590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A8E58-F787-44C8-8160-9111AEE37D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4487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D48BB-C675-437D-AE4B-2F75E581851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72371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89562-DAD5-4CFB-A7C4-3135E03582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9807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73BB2-7F19-467E-98C7-C3CE3A84F1C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11542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662488" y="2565400"/>
            <a:ext cx="1349375" cy="34893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2565400"/>
            <a:ext cx="3898900" cy="34893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86959-2E09-4A8A-89FC-FD667B94E2A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46548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Picture 3" descr="Ende_blaue_Flae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087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0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76263" y="2781300"/>
            <a:ext cx="7989887" cy="11668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Vielen Dank für Ihre Aufmerksamkeit!</a:t>
            </a:r>
          </a:p>
        </p:txBody>
      </p:sp>
      <p:sp>
        <p:nvSpPr>
          <p:cNvPr id="3584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5734050"/>
            <a:ext cx="7705725" cy="93503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27205624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6022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679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773238"/>
            <a:ext cx="395605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395605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F4F64-89AB-45D8-B3F1-6841D6ACCF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52757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7813" y="5734050"/>
            <a:ext cx="3559175" cy="93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59388" y="5734050"/>
            <a:ext cx="3560762" cy="93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6543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8668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0774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642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78944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12156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5010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2717800"/>
            <a:ext cx="2090737" cy="39512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17800"/>
            <a:ext cx="6119813" cy="39512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4718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0"/>
            <a:ext cx="9144000" cy="981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1800" smtClean="0">
              <a:solidFill>
                <a:schemeClr val="bg2"/>
              </a:solidFill>
            </a:endParaRPr>
          </a:p>
        </p:txBody>
      </p:sp>
      <p:pic>
        <p:nvPicPr>
          <p:cNvPr id="5" name="Picture 3" descr="Titel_blaue_Flae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748213"/>
            <a:ext cx="6875462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60350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vdek_blauer_Mark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8135938" cy="935037"/>
          </a:xfrm>
        </p:spPr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pPr lvl="0"/>
            <a:r>
              <a:rPr lang="de-DE" altLang="de-DE" noProof="0" smtClean="0"/>
              <a:t>Titel,</a:t>
            </a:r>
            <a:br>
              <a:rPr lang="de-DE" altLang="de-DE" noProof="0" smtClean="0"/>
            </a:br>
            <a:r>
              <a:rPr lang="de-DE" altLang="de-DE" noProof="0" smtClean="0"/>
              <a:t>Lucida Sans Unicode (24pt)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09863"/>
            <a:ext cx="8135938" cy="2087562"/>
          </a:xfrm>
        </p:spPr>
        <p:txBody>
          <a:bodyPr/>
          <a:lstStyle>
            <a:lvl1pPr>
              <a:lnSpc>
                <a:spcPts val="2000"/>
              </a:lnSpc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altLang="de-DE" noProof="0" smtClean="0"/>
              <a:t>Untertitel,</a:t>
            </a:r>
            <a:br>
              <a:rPr lang="de-DE" altLang="de-DE" noProof="0" smtClean="0"/>
            </a:br>
            <a:r>
              <a:rPr lang="de-DE" altLang="de-DE" noProof="0" smtClean="0"/>
              <a:t>Lucida Sans Unicode (20pt)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92500" y="5805488"/>
            <a:ext cx="5183188" cy="431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6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1417664"/>
      </p:ext>
    </p:extLst>
  </p:cSld>
  <p:clrMapOvr>
    <a:masterClrMapping/>
  </p:clrMapOvr>
  <p:transition spd="med">
    <p:split orient="vert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EEB03-73CB-4356-8F82-C76A78CE5F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0417405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CB03-836B-4A71-88C0-1586358B6E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19068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353E-C934-4C09-B471-1C000D7DE01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194535"/>
      </p:ext>
    </p:extLst>
  </p:cSld>
  <p:clrMapOvr>
    <a:masterClrMapping/>
  </p:clrMapOvr>
  <p:transition spd="med">
    <p:split orient="vert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773238"/>
            <a:ext cx="3956050" cy="39608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3956050" cy="39608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41F9-57A2-4F58-81C5-40837BA9AD8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6570929"/>
      </p:ext>
    </p:extLst>
  </p:cSld>
  <p:clrMapOvr>
    <a:masterClrMapping/>
  </p:clrMapOvr>
  <p:transition spd="med">
    <p:split orient="vert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3003-1851-4CFA-9B43-10864E419D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4454898"/>
      </p:ext>
    </p:extLst>
  </p:cSld>
  <p:clrMapOvr>
    <a:masterClrMapping/>
  </p:clrMapOvr>
  <p:transition spd="med">
    <p:split orient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0F59-062E-4AD2-B16E-3C25B6DDFA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4188036"/>
      </p:ext>
    </p:extLst>
  </p:cSld>
  <p:clrMapOvr>
    <a:masterClrMapping/>
  </p:clrMapOvr>
  <p:transition spd="med">
    <p:split orient="vert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E2CCD-71A7-4E3B-8F48-6B7A2205977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2341953"/>
      </p:ext>
    </p:extLst>
  </p:cSld>
  <p:clrMapOvr>
    <a:masterClrMapping/>
  </p:clrMapOvr>
  <p:transition spd="med">
    <p:split orient="vert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E0D6-30C1-48E7-815C-66E6EF1481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685227"/>
      </p:ext>
    </p:extLst>
  </p:cSld>
  <p:clrMapOvr>
    <a:masterClrMapping/>
  </p:clrMapOvr>
  <p:transition spd="med">
    <p:split orient="vert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2461A-2A35-41B2-8457-C924F79584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2954531"/>
      </p:ext>
    </p:extLst>
  </p:cSld>
  <p:clrMapOvr>
    <a:masterClrMapping/>
  </p:clrMapOvr>
  <p:transition spd="med">
    <p:split orient="vert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DDDA8-B90D-4A9B-8931-C0315702D71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4200824"/>
      </p:ext>
    </p:extLst>
  </p:cSld>
  <p:clrMapOvr>
    <a:masterClrMapping/>
  </p:clrMapOvr>
  <p:transition spd="med">
    <p:split orient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4800" y="476250"/>
            <a:ext cx="2020888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90550" y="476250"/>
            <a:ext cx="591185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D8F69-15DB-4B5C-A693-ECB4F83C46C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172850"/>
      </p:ext>
    </p:extLst>
  </p:cSld>
  <p:clrMapOvr>
    <a:masterClrMapping/>
  </p:clrMapOvr>
  <p:transition spd="med">
    <p:split orient="vert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550" y="476250"/>
            <a:ext cx="8085138" cy="9350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11188" y="1773238"/>
            <a:ext cx="8064500" cy="3960812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8D6C-47AB-4EBB-897F-FBEA1DD9A4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9012316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693D2-B823-4588-9DBA-92FD3316535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96322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vdek_blauer_Mark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Zwischentitel_blaue_Flaech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5" descr="Titel_vdek_Logo_4cm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6056313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000" y="2566800"/>
            <a:ext cx="5400000" cy="100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4E25C-D970-4B2D-9197-9D5968323D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Landesvertretung des vdek in Nordrhein-Westfalen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7315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Picture 3" descr="Ende_blaue_Flae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60350"/>
            <a:ext cx="20859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76263" y="2781300"/>
            <a:ext cx="7989887" cy="11668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Vielen Dank für Ihre Aufmerksamkeit!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5734050"/>
            <a:ext cx="7705725" cy="93503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 altLang="de-DE" noProof="0" smtClean="0"/>
          </a:p>
        </p:txBody>
      </p:sp>
    </p:spTree>
    <p:extLst>
      <p:ext uri="{BB962C8B-B14F-4D97-AF65-F5344CB8AC3E}">
        <p14:creationId xmlns:p14="http://schemas.microsoft.com/office/powerpoint/2010/main" val="12716465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144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555426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7813" y="5734050"/>
            <a:ext cx="3559175" cy="9350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59388" y="5734050"/>
            <a:ext cx="3560762" cy="9350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3068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2099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3990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4220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8252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348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BAB0-1A4B-4812-B5A1-32D7269B4F2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55931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7215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2717800"/>
            <a:ext cx="2090737" cy="39512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17800"/>
            <a:ext cx="6119813" cy="39512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4591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1800" dirty="0" smtClean="0">
              <a:solidFill>
                <a:srgbClr val="003264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Picture 3" descr="Ende_blaue_Flae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087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0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76263" y="2781300"/>
            <a:ext cx="7989887" cy="11668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Vielen Dank für Ihre Aufmerksamkeit!</a:t>
            </a:r>
          </a:p>
        </p:txBody>
      </p:sp>
      <p:sp>
        <p:nvSpPr>
          <p:cNvPr id="3584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5734050"/>
            <a:ext cx="7705725" cy="93503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 altLang="de-DE" noProof="0" smtClean="0"/>
          </a:p>
        </p:txBody>
      </p:sp>
    </p:spTree>
    <p:extLst>
      <p:ext uri="{BB962C8B-B14F-4D97-AF65-F5344CB8AC3E}">
        <p14:creationId xmlns:p14="http://schemas.microsoft.com/office/powerpoint/2010/main" val="30625868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9717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55540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47813" y="5734050"/>
            <a:ext cx="3559175" cy="9350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59388" y="5734050"/>
            <a:ext cx="3560762" cy="9350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0683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6101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7680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20316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485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E78B7-E651-4B0C-9A27-29317D5BC4C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86080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305026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9812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2717800"/>
            <a:ext cx="2090737" cy="39512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17800"/>
            <a:ext cx="6119813" cy="39512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8083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2" name="Rectangle 36"/>
          <p:cNvSpPr>
            <a:spLocks noChangeArrowheads="1"/>
          </p:cNvSpPr>
          <p:nvPr/>
        </p:nvSpPr>
        <p:spPr bwMode="white">
          <a:xfrm>
            <a:off x="0" y="0"/>
            <a:ext cx="9144000" cy="981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 dirty="0">
              <a:solidFill>
                <a:srgbClr val="003264"/>
              </a:solidFill>
              <a:latin typeface="Lucida Sans Unicode"/>
            </a:endParaRPr>
          </a:p>
        </p:txBody>
      </p:sp>
      <p:pic>
        <p:nvPicPr>
          <p:cNvPr id="4131" name="Picture 35" descr="Titel_blaue_Flae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748213"/>
            <a:ext cx="6875462" cy="21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8135938" cy="935037"/>
          </a:xfrm>
        </p:spPr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09863"/>
            <a:ext cx="8135938" cy="2087562"/>
          </a:xfrm>
        </p:spPr>
        <p:txBody>
          <a:bodyPr/>
          <a:lstStyle>
            <a:lvl1pPr>
              <a:lnSpc>
                <a:spcPts val="2000"/>
              </a:lnSpc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pic>
        <p:nvPicPr>
          <p:cNvPr id="4115" name="Picture 19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60350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4" name="Picture 38" descr="vdek_blauer_Mark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347663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492500" y="5662800"/>
            <a:ext cx="5183188" cy="50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lang="de-DE" sz="1600" b="1" smtClean="0">
                <a:solidFill>
                  <a:srgbClr val="FFFFFF"/>
                </a:solidFill>
                <a:latin typeface="Lucida Sans Unicode" panose="020B0602030504020204" pitchFamily="34" charset="0"/>
              </a:defRPr>
            </a:lvl1pPr>
            <a:lvl2pPr>
              <a:defRPr lang="de-DE" sz="2000" smtClean="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>
              <a:defRPr lang="de-DE" sz="2000" smtClean="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>
              <a:defRPr lang="de-DE" sz="2000" smtClean="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>
              <a:defRPr lang="de-DE"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</a:lstStyle>
          <a:p>
            <a:pPr lvl="0" algn="r">
              <a:lnSpc>
                <a:spcPct val="100000"/>
              </a:lnSpc>
              <a:spcBef>
                <a:spcPct val="0"/>
              </a:spcBef>
            </a:pPr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1938911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4808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000" y="2566800"/>
            <a:ext cx="5400000" cy="100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  <p:pic>
        <p:nvPicPr>
          <p:cNvPr id="5" name="Picture 10" descr="vdek_blauer_Mark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347663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Zwischentitel_blaue_Flaech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5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5" descr="Titel_vdek_Logo_4cm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6056313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9879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136150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773238"/>
            <a:ext cx="3956050" cy="39608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3956050" cy="39608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40891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86727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053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F1EF2-5CC2-4D83-AD6E-EEE5DEABE07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864023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22084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78191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07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77540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4800" y="476250"/>
            <a:ext cx="2020888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90550" y="476250"/>
            <a:ext cx="591185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B52D97-E41D-478B-9589-6600C41C58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Landesvertretung des vdek in Nordrhein-Westfalen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542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Ende_blaue_Flaech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18000"/>
            <a:ext cx="8229600" cy="1144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lang="de-DE">
                <a:solidFill>
                  <a:schemeClr val="tx1"/>
                </a:solidFill>
              </a:defRPr>
            </a:lvl1pPr>
          </a:lstStyle>
          <a:p>
            <a:pPr lvl="0" algn="ctr"/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6" name="Picture 6" descr="Titel_vdek_Logo_4cm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087563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60000" y="5734800"/>
            <a:ext cx="7707600" cy="936000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288"/>
              </a:spcBef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609224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white">
          <a:xfrm>
            <a:off x="0" y="0"/>
            <a:ext cx="9144000" cy="981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1800" dirty="0" smtClean="0">
              <a:solidFill>
                <a:srgbClr val="003264"/>
              </a:solidFill>
            </a:endParaRPr>
          </a:p>
        </p:txBody>
      </p:sp>
      <p:pic>
        <p:nvPicPr>
          <p:cNvPr id="5" name="Picture 35" descr="Titel_blaue_Flae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748213"/>
            <a:ext cx="6875462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Titel_vdek_Logo_4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60350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vdek_blauer_Mark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8135938" cy="935037"/>
          </a:xfrm>
        </p:spPr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pPr lvl="0"/>
            <a:r>
              <a:rPr lang="de-DE" altLang="de-DE" noProof="0" smtClean="0"/>
              <a:t>Titel,</a:t>
            </a:r>
            <a:br>
              <a:rPr lang="de-DE" altLang="de-DE" noProof="0" smtClean="0"/>
            </a:br>
            <a:r>
              <a:rPr lang="de-DE" altLang="de-DE" noProof="0" smtClean="0"/>
              <a:t>Lucida Sans Unicode (24pt)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09863"/>
            <a:ext cx="8135938" cy="2087562"/>
          </a:xfrm>
        </p:spPr>
        <p:txBody>
          <a:bodyPr/>
          <a:lstStyle>
            <a:lvl1pPr>
              <a:lnSpc>
                <a:spcPts val="2000"/>
              </a:lnSpc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altLang="de-DE" noProof="0" smtClean="0"/>
              <a:t>Untertitel,</a:t>
            </a:r>
            <a:br>
              <a:rPr lang="de-DE" altLang="de-DE" noProof="0" smtClean="0"/>
            </a:br>
            <a:r>
              <a:rPr lang="de-DE" altLang="de-DE" noProof="0" smtClean="0"/>
              <a:t>Lucida Sans Unicode (20pt)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92500" y="5662613"/>
            <a:ext cx="5183188" cy="5032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6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altLang="de-DE" dirty="0"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8143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8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ChangeArrowheads="1"/>
          </p:cNvSpPr>
          <p:nvPr/>
        </p:nvSpPr>
        <p:spPr bwMode="white">
          <a:xfrm>
            <a:off x="0" y="5805488"/>
            <a:ext cx="9144000" cy="1052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73238"/>
            <a:ext cx="80645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Fließtext in LSU Regular (20pt)</a:t>
            </a:r>
          </a:p>
          <a:p>
            <a:pPr lvl="0"/>
            <a:endParaRPr lang="de-DE" altLang="de-DE" smtClean="0"/>
          </a:p>
          <a:p>
            <a:pPr lvl="1"/>
            <a:r>
              <a:rPr lang="de-DE" altLang="de-DE" smtClean="0"/>
              <a:t>Aufzählung, erster Kategorie</a:t>
            </a:r>
          </a:p>
          <a:p>
            <a:pPr lvl="2"/>
            <a:r>
              <a:rPr lang="de-DE" altLang="de-DE" smtClean="0"/>
              <a:t>Aufzählung, zweiter Kategorie</a:t>
            </a:r>
          </a:p>
          <a:p>
            <a:pPr lvl="3"/>
            <a:r>
              <a:rPr lang="de-DE" altLang="de-DE" smtClean="0"/>
              <a:t>Aufzählung, dritter Kategorie</a:t>
            </a:r>
          </a:p>
          <a:p>
            <a:pPr lvl="4"/>
            <a:r>
              <a:rPr lang="de-DE" altLang="de-DE" smtClean="0"/>
              <a:t>Aufzählung, vierter Kategorie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476250"/>
            <a:ext cx="8085138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Headline der Präsentation, </a:t>
            </a:r>
            <a:br>
              <a:rPr lang="de-DE" altLang="de-DE" smtClean="0"/>
            </a:br>
            <a:r>
              <a:rPr lang="de-DE" altLang="de-DE" smtClean="0"/>
              <a:t>Lucida Sans Unicode Bold (24pt)</a:t>
            </a:r>
          </a:p>
        </p:txBody>
      </p:sp>
      <p:pic>
        <p:nvPicPr>
          <p:cNvPr id="1029" name="Picture 26" descr="vdek_blauer_Mark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1">
                <a:solidFill>
                  <a:srgbClr val="8E8E8E"/>
                </a:solidFill>
              </a:defRPr>
            </a:lvl1pPr>
          </a:lstStyle>
          <a:p>
            <a:pPr>
              <a:defRPr/>
            </a:pPr>
            <a:fld id="{A664BC57-293E-4250-99C3-886E5C5C60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475413"/>
            <a:ext cx="6191250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000" b="1">
                <a:solidFill>
                  <a:srgbClr val="8E8E8E"/>
                </a:solidFill>
              </a:defRPr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  <p:pic>
        <p:nvPicPr>
          <p:cNvPr id="1032" name="Picture 31" descr="Titel_vdek_Logo_4cm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983288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9" r:id="rId1"/>
    <p:sldLayoutId id="2147485547" r:id="rId2"/>
    <p:sldLayoutId id="2147485548" r:id="rId3"/>
    <p:sldLayoutId id="2147485549" r:id="rId4"/>
    <p:sldLayoutId id="2147485550" r:id="rId5"/>
    <p:sldLayoutId id="2147485551" r:id="rId6"/>
    <p:sldLayoutId id="2147485552" r:id="rId7"/>
    <p:sldLayoutId id="2147485553" r:id="rId8"/>
    <p:sldLayoutId id="2147485554" r:id="rId9"/>
    <p:sldLayoutId id="2147485555" r:id="rId10"/>
    <p:sldLayoutId id="2147485556" r:id="rId11"/>
    <p:sldLayoutId id="2147485557" r:id="rId12"/>
    <p:sldLayoutId id="2147485620" r:id="rId13"/>
    <p:sldLayoutId id="2147485643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Clr>
          <a:schemeClr val="tx2"/>
        </a:buClr>
        <a:buFont typeface="Arial Black" panose="020B0A04020102020204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6213" algn="l" rtl="0" eaLnBrk="0" fontAlgn="base" hangingPunct="0">
        <a:lnSpc>
          <a:spcPts val="2100"/>
        </a:lnSpc>
        <a:spcBef>
          <a:spcPct val="20000"/>
        </a:spcBef>
        <a:spcAft>
          <a:spcPct val="0"/>
        </a:spcAft>
        <a:buClr>
          <a:srgbClr val="1473A1"/>
        </a:buClr>
        <a:buSzPct val="140000"/>
        <a:buFont typeface="Lucida Sans Unicode" pitchFamily="34" charset="0"/>
        <a:buChar char="•"/>
        <a:defRPr>
          <a:solidFill>
            <a:schemeClr val="tx1"/>
          </a:solidFill>
          <a:latin typeface="+mn-lt"/>
        </a:defRPr>
      </a:lvl2pPr>
      <a:lvl3pPr marL="709613" indent="-174625" algn="l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065213" indent="-176213" algn="l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5000"/>
        <a:buFont typeface="Lucida Sans Unicode" pitchFamily="34" charset="0"/>
        <a:buChar char="•"/>
        <a:defRPr sz="1400">
          <a:solidFill>
            <a:schemeClr val="tx1"/>
          </a:solidFill>
          <a:latin typeface="+mn-lt"/>
        </a:defRPr>
      </a:lvl4pPr>
      <a:lvl5pPr marL="1433513" indent="-177800" algn="l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itchFamily="34" charset="0"/>
        <a:buChar char="•"/>
        <a:defRPr sz="1400">
          <a:solidFill>
            <a:schemeClr val="tx1"/>
          </a:solidFill>
          <a:latin typeface="+mn-lt"/>
        </a:defRPr>
      </a:lvl5pPr>
      <a:lvl6pPr marL="1890713" indent="-177800" algn="l" rtl="0" fontAlgn="base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itchFamily="34" charset="0"/>
        <a:buChar char="•"/>
        <a:defRPr sz="1400">
          <a:solidFill>
            <a:schemeClr val="tx1"/>
          </a:solidFill>
          <a:latin typeface="+mn-lt"/>
        </a:defRPr>
      </a:lvl6pPr>
      <a:lvl7pPr marL="2347913" indent="-177800" algn="l" rtl="0" fontAlgn="base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itchFamily="34" charset="0"/>
        <a:buChar char="•"/>
        <a:defRPr sz="1400">
          <a:solidFill>
            <a:schemeClr val="tx1"/>
          </a:solidFill>
          <a:latin typeface="+mn-lt"/>
        </a:defRPr>
      </a:lvl7pPr>
      <a:lvl8pPr marL="2805113" indent="-177800" algn="l" rtl="0" fontAlgn="base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itchFamily="34" charset="0"/>
        <a:buChar char="•"/>
        <a:defRPr sz="1400">
          <a:solidFill>
            <a:schemeClr val="tx1"/>
          </a:solidFill>
          <a:latin typeface="+mn-lt"/>
        </a:defRPr>
      </a:lvl8pPr>
      <a:lvl9pPr marL="3262313" indent="-177800" algn="l" rtl="0" fontAlgn="base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itchFamily="34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5229225"/>
            <a:ext cx="9144000" cy="1676400"/>
            <a:chOff x="0" y="3264"/>
            <a:chExt cx="5760" cy="1056"/>
          </a:xfrm>
        </p:grpSpPr>
        <p:pic>
          <p:nvPicPr>
            <p:cNvPr id="2055" name="Picture 4" descr="Ende_blaue_Flaeche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64"/>
              <a:ext cx="5760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Rectangle 5"/>
            <p:cNvSpPr>
              <a:spLocks noChangeArrowheads="1"/>
            </p:cNvSpPr>
            <p:nvPr/>
          </p:nvSpPr>
          <p:spPr bwMode="white">
            <a:xfrm>
              <a:off x="919" y="3838"/>
              <a:ext cx="3921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lnSpc>
                  <a:spcPts val="3000"/>
                </a:lnSpc>
                <a:defRPr/>
              </a:pPr>
              <a:r>
                <a:rPr lang="de-DE" altLang="de-DE" sz="2400" b="1" smtClean="0">
                  <a:solidFill>
                    <a:schemeClr val="bg1"/>
                  </a:solidFill>
                  <a:latin typeface="Lucida Sans" panose="020B0602030504020204" pitchFamily="34" charset="0"/>
                </a:rPr>
                <a:t>Vielen Dank für Ihre Aufmerksamkeit</a:t>
              </a:r>
              <a:endParaRPr lang="de-DE" altLang="de-DE" sz="1800" smtClean="0">
                <a:latin typeface="Lucida Sans" panose="020B0602030504020204" pitchFamily="34" charset="0"/>
              </a:endParaRPr>
            </a:p>
          </p:txBody>
        </p:sp>
      </p:grpSp>
      <p:pic>
        <p:nvPicPr>
          <p:cNvPr id="2052" name="Picture 6" descr="Titel_vdek_Logo_4c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087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002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229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21" r:id="rId1"/>
    <p:sldLayoutId id="2147485558" r:id="rId2"/>
    <p:sldLayoutId id="2147485559" r:id="rId3"/>
    <p:sldLayoutId id="2147485560" r:id="rId4"/>
    <p:sldLayoutId id="2147485561" r:id="rId5"/>
    <p:sldLayoutId id="2147485562" r:id="rId6"/>
    <p:sldLayoutId id="2147485563" r:id="rId7"/>
    <p:sldLayoutId id="2147485564" r:id="rId8"/>
    <p:sldLayoutId id="2147485565" r:id="rId9"/>
    <p:sldLayoutId id="2147485566" r:id="rId10"/>
    <p:sldLayoutId id="214748556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473A1"/>
        </a:buClr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8429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509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69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41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13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85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57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565400"/>
            <a:ext cx="540067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Zwischentitel,</a:t>
            </a:r>
            <a:br>
              <a:rPr lang="de-DE" altLang="de-DE" smtClean="0"/>
            </a:br>
            <a:r>
              <a:rPr lang="de-DE" altLang="de-DE" smtClean="0"/>
              <a:t>Lucida Sans Unicode Bold, 24 pt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163" y="645477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>
                <a:solidFill>
                  <a:srgbClr val="8E8E8E"/>
                </a:solidFill>
              </a:defRPr>
            </a:lvl1pPr>
          </a:lstStyle>
          <a:p>
            <a:pPr>
              <a:defRPr/>
            </a:pPr>
            <a:fld id="{1E530D5E-1C75-4E72-ADA2-8E5837DA21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3077" name="Picture 5" descr="vdek_blauer_Mark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Zwischentitel_blaue_Flaech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453188"/>
            <a:ext cx="57610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000" b="1">
                <a:solidFill>
                  <a:srgbClr val="8E8E8E"/>
                </a:solidFill>
              </a:defRPr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3644900"/>
            <a:ext cx="540067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3081" name="Picture 9" descr="Titel_vdek_Logo_4c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6056313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22" r:id="rId1"/>
    <p:sldLayoutId id="2147485568" r:id="rId2"/>
    <p:sldLayoutId id="2147485569" r:id="rId3"/>
    <p:sldLayoutId id="2147485570" r:id="rId4"/>
    <p:sldLayoutId id="2147485571" r:id="rId5"/>
    <p:sldLayoutId id="2147485572" r:id="rId6"/>
    <p:sldLayoutId id="2147485573" r:id="rId7"/>
    <p:sldLayoutId id="2147485574" r:id="rId8"/>
    <p:sldLayoutId id="2147485575" r:id="rId9"/>
    <p:sldLayoutId id="2147485576" r:id="rId10"/>
    <p:sldLayoutId id="214748557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FFFF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Arial" charset="0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Arial" charset="0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Arial" charset="0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Arial" charset="0"/>
        </a:defRPr>
      </a:lvl5pPr>
      <a:lvl6pPr marL="2286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Arial" charset="0"/>
        </a:defRPr>
      </a:lvl6pPr>
      <a:lvl7pPr marL="27432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Arial" charset="0"/>
        </a:defRPr>
      </a:lvl7pPr>
      <a:lvl8pPr marL="32004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Arial" charset="0"/>
        </a:defRPr>
      </a:lvl8pPr>
      <a:lvl9pPr marL="3657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ts val="3000"/>
              </a:lnSpc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pic>
        <p:nvPicPr>
          <p:cNvPr id="4099" name="Picture 3" descr="Ende_blaue_Flaech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Titel_vdek_Logo_4c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087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17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Vielen Dank für Ihre Aufmerksamkeit!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5734050"/>
            <a:ext cx="727233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23" r:id="rId1"/>
    <p:sldLayoutId id="2147485578" r:id="rId2"/>
    <p:sldLayoutId id="2147485579" r:id="rId3"/>
    <p:sldLayoutId id="2147485580" r:id="rId4"/>
    <p:sldLayoutId id="2147485581" r:id="rId5"/>
    <p:sldLayoutId id="2147485582" r:id="rId6"/>
    <p:sldLayoutId id="2147485583" r:id="rId7"/>
    <p:sldLayoutId id="2147485584" r:id="rId8"/>
    <p:sldLayoutId id="2147485585" r:id="rId9"/>
    <p:sldLayoutId id="2147485586" r:id="rId10"/>
    <p:sldLayoutId id="214748558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1473A1"/>
        </a:buClr>
        <a:defRPr sz="1200">
          <a:solidFill>
            <a:schemeClr val="bg1"/>
          </a:solidFill>
          <a:latin typeface="+mn-lt"/>
          <a:ea typeface="+mn-ea"/>
          <a:cs typeface="+mn-cs"/>
        </a:defRPr>
      </a:lvl1pPr>
      <a:lvl2pPr marL="8429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509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69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41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13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85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57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white">
          <a:xfrm>
            <a:off x="0" y="5805488"/>
            <a:ext cx="9144000" cy="1052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1800" smtClean="0">
              <a:solidFill>
                <a:schemeClr val="bg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73238"/>
            <a:ext cx="80645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Fließtext in LSU Regular (20pt)</a:t>
            </a:r>
          </a:p>
          <a:p>
            <a:pPr lvl="0"/>
            <a:endParaRPr lang="de-DE" altLang="de-DE" smtClean="0"/>
          </a:p>
          <a:p>
            <a:pPr lvl="1"/>
            <a:r>
              <a:rPr lang="de-DE" altLang="de-DE" smtClean="0"/>
              <a:t>Aufzählung, erster Kategorie</a:t>
            </a:r>
          </a:p>
          <a:p>
            <a:pPr lvl="2"/>
            <a:r>
              <a:rPr lang="de-DE" altLang="de-DE" smtClean="0"/>
              <a:t>Aufzählung, zweiter Kategorie</a:t>
            </a:r>
          </a:p>
          <a:p>
            <a:pPr lvl="3"/>
            <a:r>
              <a:rPr lang="de-DE" altLang="de-DE" smtClean="0"/>
              <a:t>Aufzählung, dritter Kategorie</a:t>
            </a:r>
          </a:p>
          <a:p>
            <a:pPr lvl="4"/>
            <a:r>
              <a:rPr lang="de-DE" altLang="de-DE" smtClean="0"/>
              <a:t>Aufzählung, vierter Kategorie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476250"/>
            <a:ext cx="8085138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Headline der Präsentation, </a:t>
            </a:r>
            <a:br>
              <a:rPr lang="de-DE" altLang="de-DE" smtClean="0"/>
            </a:br>
            <a:r>
              <a:rPr lang="de-DE" altLang="de-DE" smtClean="0"/>
              <a:t>Lucida Sans Unicode Bold (24pt)</a:t>
            </a:r>
          </a:p>
        </p:txBody>
      </p:sp>
      <p:pic>
        <p:nvPicPr>
          <p:cNvPr id="5125" name="Picture 5" descr="vdek_blauer_Mark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3476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Titel_vdek_Logo_4cm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983288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1">
                <a:solidFill>
                  <a:srgbClr val="8E8E8E"/>
                </a:solidFill>
              </a:defRPr>
            </a:lvl1pPr>
          </a:lstStyle>
          <a:p>
            <a:pPr>
              <a:defRPr/>
            </a:pPr>
            <a:fld id="{7CED04D2-D887-4EFF-BB2B-7E979E6B3E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443663"/>
            <a:ext cx="6191250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000" b="1">
                <a:solidFill>
                  <a:srgbClr val="8E8E8E"/>
                </a:solidFill>
              </a:defRPr>
            </a:lvl1pPr>
          </a:lstStyle>
          <a:p>
            <a:pPr>
              <a:defRPr/>
            </a:pPr>
            <a:r>
              <a:rPr lang="de-DE" altLang="de-DE" smtClean="0"/>
              <a:t>Landesvertretung des vdek in Nordrhein-Westfalen</a:t>
            </a: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24" r:id="rId1"/>
    <p:sldLayoutId id="2147485588" r:id="rId2"/>
    <p:sldLayoutId id="2147485589" r:id="rId3"/>
    <p:sldLayoutId id="2147485590" r:id="rId4"/>
    <p:sldLayoutId id="2147485591" r:id="rId5"/>
    <p:sldLayoutId id="2147485592" r:id="rId6"/>
    <p:sldLayoutId id="2147485593" r:id="rId7"/>
    <p:sldLayoutId id="2147485594" r:id="rId8"/>
    <p:sldLayoutId id="2147485595" r:id="rId9"/>
    <p:sldLayoutId id="2147485596" r:id="rId10"/>
    <p:sldLayoutId id="2147485597" r:id="rId11"/>
    <p:sldLayoutId id="2147485598" r:id="rId12"/>
    <p:sldLayoutId id="2147485625" r:id="rId13"/>
  </p:sldLayoutIdLst>
  <p:transition spd="med">
    <p:split orient="vert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Clr>
          <a:schemeClr val="tx2"/>
        </a:buClr>
        <a:buFont typeface="Arial Black" panose="020B0A040201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6213" algn="l" rtl="0" eaLnBrk="0" fontAlgn="base" hangingPunct="0">
        <a:lnSpc>
          <a:spcPts val="2100"/>
        </a:lnSpc>
        <a:spcBef>
          <a:spcPct val="20000"/>
        </a:spcBef>
        <a:spcAft>
          <a:spcPct val="0"/>
        </a:spcAft>
        <a:buClr>
          <a:srgbClr val="1473A1"/>
        </a:buClr>
        <a:buSzPct val="140000"/>
        <a:buFont typeface="Lucida Sans Unicode" panose="020B0602030504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09613" indent="-174625" algn="l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anose="020B06020305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5213" indent="-176213" algn="l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5000"/>
        <a:buFont typeface="Lucida Sans Unicode" panose="020B0602030504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513" indent="-177800" algn="l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anose="020B0602030504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1800" smtClean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pic>
        <p:nvPicPr>
          <p:cNvPr id="6147" name="Picture 3" descr="Ende_blaue_Flaech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Titel_vdek_Logo_4c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60350"/>
            <a:ext cx="20859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17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Vielen Dank für Ihre Aufmerksamkeit!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5734050"/>
            <a:ext cx="727233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26" r:id="rId1"/>
    <p:sldLayoutId id="2147485599" r:id="rId2"/>
    <p:sldLayoutId id="2147485600" r:id="rId3"/>
    <p:sldLayoutId id="2147485601" r:id="rId4"/>
    <p:sldLayoutId id="2147485602" r:id="rId5"/>
    <p:sldLayoutId id="2147485603" r:id="rId6"/>
    <p:sldLayoutId id="2147485604" r:id="rId7"/>
    <p:sldLayoutId id="2147485605" r:id="rId8"/>
    <p:sldLayoutId id="2147485606" r:id="rId9"/>
    <p:sldLayoutId id="2147485607" r:id="rId10"/>
    <p:sldLayoutId id="214748560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9pPr>
    </p:titleStyle>
    <p:bodyStyle>
      <a:lvl1pPr algn="ctr" rtl="0" eaLnBrk="0" fontAlgn="base" hangingPunct="0">
        <a:spcBef>
          <a:spcPct val="20000"/>
        </a:spcBef>
        <a:spcAft>
          <a:spcPct val="0"/>
        </a:spcAft>
        <a:buClr>
          <a:srgbClr val="1473A1"/>
        </a:buClr>
        <a:defRPr sz="1200" kern="1200">
          <a:solidFill>
            <a:schemeClr val="bg1"/>
          </a:solidFill>
          <a:latin typeface="+mn-lt"/>
          <a:ea typeface="+mn-ea"/>
          <a:cs typeface="+mn-cs"/>
        </a:defRPr>
      </a:lvl1pPr>
      <a:lvl2pPr marL="8429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69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0" y="5661025"/>
            <a:ext cx="9144000" cy="1196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3000"/>
              </a:lnSpc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1800" dirty="0" smtClean="0">
              <a:solidFill>
                <a:srgbClr val="003264"/>
              </a:solidFill>
              <a:latin typeface="Lucida Sans" panose="020B0602030504020204" pitchFamily="34" charset="0"/>
            </a:endParaRPr>
          </a:p>
        </p:txBody>
      </p:sp>
      <p:pic>
        <p:nvPicPr>
          <p:cNvPr id="7171" name="Picture 3" descr="Ende_blaue_Flaech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Titel_vdek_Logo_4c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0875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17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Vielen Dank für Ihre Aufmerksamkeit!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5734050"/>
            <a:ext cx="727233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27" r:id="rId1"/>
    <p:sldLayoutId id="2147485609" r:id="rId2"/>
    <p:sldLayoutId id="2147485610" r:id="rId3"/>
    <p:sldLayoutId id="2147485611" r:id="rId4"/>
    <p:sldLayoutId id="2147485612" r:id="rId5"/>
    <p:sldLayoutId id="2147485613" r:id="rId6"/>
    <p:sldLayoutId id="2147485614" r:id="rId7"/>
    <p:sldLayoutId id="2147485615" r:id="rId8"/>
    <p:sldLayoutId id="2147485616" r:id="rId9"/>
    <p:sldLayoutId id="2147485617" r:id="rId10"/>
    <p:sldLayoutId id="214748561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ucida Sans Unicode" panose="020B0602030504020204" pitchFamily="34" charset="0"/>
        </a:defRPr>
      </a:lvl9pPr>
    </p:titleStyle>
    <p:bodyStyle>
      <a:lvl1pPr algn="ctr" rtl="0" eaLnBrk="0" fontAlgn="base" hangingPunct="0">
        <a:spcBef>
          <a:spcPct val="20000"/>
        </a:spcBef>
        <a:spcAft>
          <a:spcPct val="0"/>
        </a:spcAft>
        <a:buClr>
          <a:srgbClr val="1473A1"/>
        </a:buClr>
        <a:defRPr sz="1200" kern="1200">
          <a:solidFill>
            <a:schemeClr val="bg1"/>
          </a:solidFill>
          <a:latin typeface="+mn-lt"/>
          <a:ea typeface="+mn-ea"/>
          <a:cs typeface="+mn-cs"/>
        </a:defRPr>
      </a:lvl1pPr>
      <a:lvl2pPr marL="8429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69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white">
          <a:xfrm>
            <a:off x="0" y="5805488"/>
            <a:ext cx="9144000" cy="1052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 dirty="0">
              <a:solidFill>
                <a:srgbClr val="003264"/>
              </a:solidFill>
              <a:latin typeface="Lucida Sans Unicode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73238"/>
            <a:ext cx="80645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Fließtext in LSU Regular (20pt)</a:t>
            </a:r>
          </a:p>
          <a:p>
            <a:pPr lvl="0"/>
            <a:endParaRPr lang="de-DE" smtClean="0"/>
          </a:p>
          <a:p>
            <a:pPr lvl="1"/>
            <a:r>
              <a:rPr lang="de-DE" smtClean="0"/>
              <a:t>Aufzählung, erster Kategorie</a:t>
            </a:r>
          </a:p>
          <a:p>
            <a:pPr lvl="2"/>
            <a:r>
              <a:rPr lang="de-DE" smtClean="0"/>
              <a:t>Aufzählung, zweiter Kategorie</a:t>
            </a:r>
          </a:p>
          <a:p>
            <a:pPr lvl="3"/>
            <a:r>
              <a:rPr lang="de-DE" smtClean="0"/>
              <a:t>Aufzählung, dritter Kategorie</a:t>
            </a:r>
          </a:p>
          <a:p>
            <a:pPr lvl="4"/>
            <a:r>
              <a:rPr lang="de-DE" smtClean="0"/>
              <a:t>Aufzählung, vierter Kategorie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476250"/>
            <a:ext cx="8085138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Headline der Präsentation, </a:t>
            </a:r>
            <a:br>
              <a:rPr lang="de-DE" smtClean="0"/>
            </a:br>
            <a:r>
              <a:rPr lang="de-DE" smtClean="0"/>
              <a:t>Lucida Sans Unicode Bold (24pt)</a:t>
            </a:r>
          </a:p>
        </p:txBody>
      </p:sp>
      <p:pic>
        <p:nvPicPr>
          <p:cNvPr id="1050" name="Picture 26" descr="vdek_blauer_Mark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347663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43663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b="1">
                <a:solidFill>
                  <a:srgbClr val="8E8E8E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FB52D97-E41D-478B-9589-6600C41C58B1}" type="slidenum">
              <a:rPr lang="de-DE" smtClean="0">
                <a:latin typeface="Lucida Sans Unicode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latin typeface="Lucida Sans Unicode"/>
            </a:endParaRP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443663"/>
            <a:ext cx="619125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b="1">
                <a:solidFill>
                  <a:srgbClr val="8E8E8E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latin typeface="Lucida Sans Unicode"/>
              </a:rPr>
              <a:t>Landesvertretung des vdek in Nordrhein-Westfalen</a:t>
            </a:r>
            <a:endParaRPr lang="de-DE" dirty="0">
              <a:latin typeface="Lucida Sans Unicode"/>
            </a:endParaRPr>
          </a:p>
        </p:txBody>
      </p:sp>
      <p:pic>
        <p:nvPicPr>
          <p:cNvPr id="1055" name="Picture 31" descr="Titel_vdek_Logo_4cm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983288"/>
            <a:ext cx="19796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20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29" r:id="rId1"/>
    <p:sldLayoutId id="2147485630" r:id="rId2"/>
    <p:sldLayoutId id="2147485631" r:id="rId3"/>
    <p:sldLayoutId id="2147485632" r:id="rId4"/>
    <p:sldLayoutId id="2147485633" r:id="rId5"/>
    <p:sldLayoutId id="2147485634" r:id="rId6"/>
    <p:sldLayoutId id="2147485635" r:id="rId7"/>
    <p:sldLayoutId id="2147485636" r:id="rId8"/>
    <p:sldLayoutId id="2147485637" r:id="rId9"/>
    <p:sldLayoutId id="2147485638" r:id="rId10"/>
    <p:sldLayoutId id="2147485639" r:id="rId11"/>
    <p:sldLayoutId id="2147485640" r:id="rId12"/>
    <p:sldLayoutId id="2147485641" r:id="rId13"/>
    <p:sldLayoutId id="2147485642" r:id="rId1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algn="l" rtl="0" eaLnBrk="1" fontAlgn="base" hangingPunct="1">
        <a:lnSpc>
          <a:spcPts val="2500"/>
        </a:lnSpc>
        <a:spcBef>
          <a:spcPct val="50000"/>
        </a:spcBef>
        <a:spcAft>
          <a:spcPct val="0"/>
        </a:spcAft>
        <a:buClr>
          <a:schemeClr val="tx2"/>
        </a:buClr>
        <a:buFont typeface="Arial Black" panose="020B0A040201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lr>
          <a:srgbClr val="1473A1"/>
        </a:buClr>
        <a:buSzPct val="140000"/>
        <a:buFont typeface="Lucida Sans Unicode" panose="020B0602030504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09613" indent="-174625" algn="l" rtl="0" eaLnBrk="1" fontAlgn="base" hangingPunct="1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anose="020B06020305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5213" indent="-176213" algn="l" rtl="0" eaLnBrk="1" fontAlgn="base" hangingPunct="1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5000"/>
        <a:buFont typeface="Lucida Sans Unicode" panose="020B0602030504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513" indent="-177800" algn="l" rtl="0" eaLnBrk="1" fontAlgn="base" hangingPunct="1">
        <a:lnSpc>
          <a:spcPts val="1800"/>
        </a:lnSpc>
        <a:spcBef>
          <a:spcPct val="20000"/>
        </a:spcBef>
        <a:spcAft>
          <a:spcPct val="0"/>
        </a:spcAft>
        <a:buClr>
          <a:srgbClr val="1473A1"/>
        </a:buClr>
        <a:buSzPct val="150000"/>
        <a:buFont typeface="Lucida Sans Unicode" panose="020B0602030504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96752"/>
            <a:ext cx="8497069" cy="1439862"/>
          </a:xfrm>
        </p:spPr>
        <p:txBody>
          <a:bodyPr/>
          <a:lstStyle/>
          <a:p>
            <a:r>
              <a:rPr lang="de-DE" altLang="de-DE" sz="2800" dirty="0" smtClean="0"/>
              <a:t>Möglichkeiten, Chancen und Grenzen</a:t>
            </a:r>
            <a:br>
              <a:rPr lang="de-DE" altLang="de-DE" sz="2800" dirty="0" smtClean="0"/>
            </a:br>
            <a:r>
              <a:rPr lang="de-DE" altLang="de-DE" sz="2800" dirty="0" smtClean="0"/>
              <a:t>der Digitalisierung in der Pflege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02" y="3068638"/>
            <a:ext cx="8208962" cy="1368425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ct val="0"/>
              </a:spcBef>
            </a:pPr>
            <a:r>
              <a:rPr lang="de-DE" altLang="de-DE" sz="1800" dirty="0" smtClean="0"/>
              <a:t>Dirk Ruiss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</a:pPr>
            <a:r>
              <a:rPr lang="de-DE" altLang="de-DE" sz="1800" dirty="0" smtClean="0"/>
              <a:t>Leiter der Landesvertretung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</a:pPr>
            <a:r>
              <a:rPr lang="de-DE" altLang="de-DE" sz="1800" dirty="0" smtClean="0"/>
              <a:t>des Verbandes der Ersatzkassen e. V. (vdek) in Nordrhein-Westfalen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499992" y="573325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Transferworkshop „Digitalisierung in der Pflege“</a:t>
            </a:r>
          </a:p>
          <a:p>
            <a:pPr algn="r"/>
            <a:r>
              <a:rPr lang="de-DE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am 27.04.2022</a:t>
            </a:r>
            <a:endParaRPr lang="de-DE" sz="1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 idx="4294967295"/>
          </p:nvPr>
        </p:nvSpPr>
        <p:spPr>
          <a:xfrm>
            <a:off x="467544" y="-27384"/>
            <a:ext cx="8085137" cy="935038"/>
          </a:xfrm>
        </p:spPr>
        <p:txBody>
          <a:bodyPr/>
          <a:lstStyle/>
          <a:p>
            <a:pPr marL="342900" indent="-342900" eaLnBrk="1" hangingPunct="1"/>
            <a:r>
              <a:rPr lang="de-DE" altLang="de-DE" dirty="0" smtClean="0"/>
              <a:t> </a:t>
            </a:r>
            <a:r>
              <a:rPr lang="de-DE" altLang="de-DE" dirty="0" err="1" smtClean="0"/>
              <a:t>DIPA‘s</a:t>
            </a:r>
            <a:r>
              <a:rPr lang="de-DE" altLang="de-DE" dirty="0" smtClean="0"/>
              <a:t> – mögliche Anwendungsbeispiele</a:t>
            </a:r>
          </a:p>
        </p:txBody>
      </p:sp>
      <p:sp>
        <p:nvSpPr>
          <p:cNvPr id="35843" name="Inhaltsplatzhalt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1800" smtClean="0"/>
              <a:t>	</a:t>
            </a:r>
          </a:p>
        </p:txBody>
      </p:sp>
      <p:sp>
        <p:nvSpPr>
          <p:cNvPr id="35844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fld id="{826F3528-5AEF-4475-A2DB-2A98F9DADBE8}" type="slidenum">
              <a:rPr lang="de-DE" altLang="de-DE" sz="1000">
                <a:solidFill>
                  <a:srgbClr val="8E8E8E"/>
                </a:solidFill>
              </a:rPr>
              <a:pPr algn="r" eaLnBrk="1" hangingPunct="1"/>
              <a:t>10</a:t>
            </a:fld>
            <a:endParaRPr lang="de-DE" altLang="de-DE" sz="1000" dirty="0">
              <a:solidFill>
                <a:srgbClr val="8E8E8E"/>
              </a:solidFill>
            </a:endParaRPr>
          </a:p>
        </p:txBody>
      </p:sp>
      <p:sp>
        <p:nvSpPr>
          <p:cNvPr id="29702" name="Inhaltsplatzhalter 2"/>
          <p:cNvSpPr>
            <a:spLocks/>
          </p:cNvSpPr>
          <p:nvPr/>
        </p:nvSpPr>
        <p:spPr bwMode="auto">
          <a:xfrm>
            <a:off x="648375" y="884503"/>
            <a:ext cx="8064500" cy="49894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/>
          <a:lstStyle>
            <a:lvl1pPr marL="285750" indent="-285750"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2325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031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383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SzPct val="80000"/>
              <a:buFont typeface="Arial" panose="020B0604020202020204" pitchFamily="34" charset="0"/>
              <a:buChar char="•"/>
              <a:defRPr/>
            </a:pPr>
            <a:endParaRPr lang="de-DE" altLang="de-DE" sz="1800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Betreuung / Begleitung / Kommunikation </a:t>
            </a:r>
          </a:p>
          <a:p>
            <a:pPr marL="273050" indent="0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de-DE" altLang="de-DE" sz="1900" dirty="0" smtClean="0"/>
              <a:t>(Emma – Betreuungshilfe über Sprache und visuelle Signale, Telepflegezentrale – Gespräche zwischen MA von Pflegedien-</a:t>
            </a:r>
            <a:r>
              <a:rPr lang="de-DE" altLang="de-DE" sz="1900" dirty="0" err="1" smtClean="0"/>
              <a:t>sten</a:t>
            </a:r>
            <a:r>
              <a:rPr lang="de-DE" altLang="de-DE" sz="1900" dirty="0" smtClean="0"/>
              <a:t> und Pflegeeinrichtungen und dem Team der Telepflege)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Organisation / Administration</a:t>
            </a:r>
          </a:p>
          <a:p>
            <a:pPr marL="273050" indent="0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de-DE" altLang="de-DE" sz="1900" dirty="0" smtClean="0"/>
              <a:t>(</a:t>
            </a:r>
            <a:r>
              <a:rPr lang="de-DE" altLang="de-DE" sz="1900" dirty="0" err="1" smtClean="0"/>
              <a:t>nui</a:t>
            </a:r>
            <a:r>
              <a:rPr lang="de-DE" altLang="de-DE" sz="1900" dirty="0" smtClean="0"/>
              <a:t> – </a:t>
            </a:r>
            <a:r>
              <a:rPr lang="de-DE" altLang="de-DE" sz="1900" dirty="0" err="1" smtClean="0"/>
              <a:t>Orga</a:t>
            </a:r>
            <a:r>
              <a:rPr lang="de-DE" altLang="de-DE" sz="1900" dirty="0" smtClean="0"/>
              <a:t> des Pflegealltags, mein PAUL – Videotelefonie zur sozialen Teilhabe mit anderen Nutzern, Ärzten usw.)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Körpernahe Themen</a:t>
            </a:r>
          </a:p>
          <a:p>
            <a:pPr marL="273050" indent="0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defRPr/>
            </a:pPr>
            <a:r>
              <a:rPr lang="de-DE" altLang="de-DE" sz="1900" dirty="0" smtClean="0"/>
              <a:t>(</a:t>
            </a:r>
            <a:r>
              <a:rPr lang="de-DE" altLang="de-DE" sz="1900" dirty="0" err="1" smtClean="0"/>
              <a:t>Neoloxon</a:t>
            </a:r>
            <a:r>
              <a:rPr lang="de-DE" altLang="de-DE" sz="1900" dirty="0" smtClean="0"/>
              <a:t> Aphasie – selbstständiges Üben für </a:t>
            </a:r>
            <a:r>
              <a:rPr lang="de-DE" altLang="de-DE" sz="1900" dirty="0" err="1" smtClean="0"/>
              <a:t>Schlaganfall-patient:innen</a:t>
            </a:r>
            <a:r>
              <a:rPr lang="de-DE" altLang="de-DE" sz="1900" dirty="0" smtClean="0"/>
              <a:t> am Tablet oder Computer)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Kognitive Themen</a:t>
            </a:r>
          </a:p>
          <a:p>
            <a:pPr marL="273050" indent="0" eaLnBrk="1" hangingPunct="1">
              <a:spcBef>
                <a:spcPts val="0"/>
              </a:spcBef>
              <a:buClr>
                <a:schemeClr val="tx1"/>
              </a:buClr>
              <a:buSzPct val="100000"/>
              <a:defRPr/>
            </a:pPr>
            <a:r>
              <a:rPr lang="de-DE" altLang="de-DE" sz="1900" dirty="0" smtClean="0"/>
              <a:t>(</a:t>
            </a:r>
            <a:r>
              <a:rPr lang="de-DE" altLang="de-DE" sz="1900" dirty="0" err="1" smtClean="0"/>
              <a:t>memoreBox</a:t>
            </a:r>
            <a:r>
              <a:rPr lang="de-DE" altLang="de-DE" sz="1900" dirty="0" smtClean="0"/>
              <a:t> – Spielekonsole für ältere Menschen, um spielend körperlich und geistig fit zu bleiben)</a:t>
            </a: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209752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>
          <a:xfrm>
            <a:off x="590550" y="333722"/>
            <a:ext cx="8085138" cy="935038"/>
          </a:xfrm>
        </p:spPr>
        <p:txBody>
          <a:bodyPr/>
          <a:lstStyle/>
          <a:p>
            <a:r>
              <a:rPr lang="de-DE" altLang="de-DE" dirty="0" smtClean="0"/>
              <a:t>Digitale Pflegedokumentation in ambulanten und stationären Pflegeeinrichtungen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11710"/>
            <a:ext cx="8209284" cy="439355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352425" indent="-35242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Grundsatz: </a:t>
            </a:r>
            <a:r>
              <a:rPr lang="de-DE" dirty="0"/>
              <a:t>N</a:t>
            </a:r>
            <a:r>
              <a:rPr lang="de-DE" dirty="0" smtClean="0"/>
              <a:t>och kein gesetzlicher Auftrag für eine </a:t>
            </a:r>
            <a:r>
              <a:rPr lang="de-DE" dirty="0" err="1" smtClean="0"/>
              <a:t>ver-pflichtende</a:t>
            </a:r>
            <a:r>
              <a:rPr lang="de-DE" dirty="0" smtClean="0"/>
              <a:t>, einheitliche Anwendung. Unterschiedliche Umsetzung in den einzelnen Pflegeeinrichtungen und Bundesländern („Flickenteppich“)</a:t>
            </a:r>
          </a:p>
          <a:p>
            <a:pPr marL="352425" indent="-352425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/>
              <a:t>Bundesweite </a:t>
            </a:r>
            <a:r>
              <a:rPr lang="de-DE" dirty="0" err="1"/>
              <a:t>Dissenspunkte</a:t>
            </a:r>
            <a:r>
              <a:rPr lang="de-DE" dirty="0"/>
              <a:t>: die Dokumentation der </a:t>
            </a:r>
            <a:r>
              <a:rPr lang="de-DE" dirty="0" smtClean="0"/>
              <a:t>er-brachten </a:t>
            </a:r>
            <a:r>
              <a:rPr lang="de-DE" dirty="0"/>
              <a:t>Leistungen bei Nichtverfügbarkeit der </a:t>
            </a:r>
            <a:r>
              <a:rPr lang="de-DE" dirty="0" smtClean="0"/>
              <a:t>elektro-nischen </a:t>
            </a:r>
            <a:r>
              <a:rPr lang="de-DE" dirty="0"/>
              <a:t>Dokumentation, das Vorhalten der eingenommenen </a:t>
            </a:r>
            <a:r>
              <a:rPr lang="de-DE" dirty="0" smtClean="0"/>
              <a:t>Medikamente </a:t>
            </a:r>
            <a:r>
              <a:rPr lang="de-DE" dirty="0"/>
              <a:t>bei den Stamm- und Notfalldaten in </a:t>
            </a:r>
            <a:r>
              <a:rPr lang="de-DE" dirty="0" smtClean="0"/>
              <a:t>Papier-form, Kostenerstattung </a:t>
            </a:r>
            <a:r>
              <a:rPr lang="de-DE" dirty="0"/>
              <a:t>für eine gesonderte </a:t>
            </a:r>
            <a:r>
              <a:rPr lang="de-DE" dirty="0" err="1" smtClean="0"/>
              <a:t>Pflegedoku-mentation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smtClean="0"/>
              <a:t>Papierform</a:t>
            </a:r>
          </a:p>
          <a:p>
            <a:pPr marL="352425" indent="-352425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b="1" dirty="0" smtClean="0"/>
              <a:t>Übergangsregelung ambulant für NRW:</a:t>
            </a:r>
            <a:r>
              <a:rPr lang="de-DE" dirty="0" smtClean="0"/>
              <a:t> Notfalldaten </a:t>
            </a:r>
            <a:r>
              <a:rPr lang="de-DE" dirty="0"/>
              <a:t>werden (noch) in Papierform </a:t>
            </a:r>
            <a:r>
              <a:rPr lang="de-DE" dirty="0" smtClean="0"/>
              <a:t>vorgehalten</a:t>
            </a:r>
            <a:r>
              <a:rPr lang="de-DE" dirty="0"/>
              <a:t> </a:t>
            </a:r>
            <a:r>
              <a:rPr lang="de-DE" dirty="0" smtClean="0"/>
              <a:t>– </a:t>
            </a:r>
            <a:r>
              <a:rPr lang="de-DE" b="1" dirty="0" smtClean="0"/>
              <a:t>kein digitaler Leistungs-nachweis. </a:t>
            </a:r>
            <a:r>
              <a:rPr lang="de-DE" dirty="0" smtClean="0"/>
              <a:t>Noch keine Regelung für stationäre Pflege.</a:t>
            </a:r>
          </a:p>
          <a:p>
            <a:pPr marL="0" indent="0">
              <a:buClr>
                <a:schemeClr val="tx1"/>
              </a:buClr>
              <a:defRPr/>
            </a:pPr>
            <a:endParaRPr lang="de-DE" dirty="0" smtClean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dirty="0"/>
          </a:p>
          <a:p>
            <a:pPr marL="0" indent="0">
              <a:spcBef>
                <a:spcPts val="0"/>
              </a:spcBef>
              <a:buClr>
                <a:schemeClr val="tx1"/>
              </a:buClr>
              <a:tabLst>
                <a:tab pos="1074738" algn="l"/>
              </a:tabLst>
              <a:defRPr/>
            </a:pPr>
            <a:r>
              <a:rPr lang="de-DE" dirty="0" smtClean="0"/>
              <a:t>        	</a:t>
            </a:r>
            <a:endParaRPr lang="de-DE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dirty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E7B81CF3-295E-4545-9B12-EFFBF669CE92}" type="slidenum">
              <a:rPr lang="de-DE" altLang="de-DE" sz="1000" b="0" smtClean="0">
                <a:solidFill>
                  <a:srgbClr val="8E8E8E"/>
                </a:solidFill>
              </a:rPr>
              <a:pPr/>
              <a:t>11</a:t>
            </a:fld>
            <a:endParaRPr lang="de-DE" altLang="de-DE" sz="1000" b="0" smtClean="0">
              <a:solidFill>
                <a:srgbClr val="8E8E8E"/>
              </a:solidFill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20072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6409084" cy="93503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Digitalisierung des HKP-Verordnungs- und Genehmigungsprozesses</a:t>
            </a:r>
          </a:p>
        </p:txBody>
      </p:sp>
      <p:sp>
        <p:nvSpPr>
          <p:cNvPr id="24579" name="Inhaltsplatzhalter 2"/>
          <p:cNvSpPr>
            <a:spLocks noGrp="1"/>
          </p:cNvSpPr>
          <p:nvPr>
            <p:ph idx="4294967295"/>
          </p:nvPr>
        </p:nvSpPr>
        <p:spPr>
          <a:xfrm>
            <a:off x="468313" y="1412776"/>
            <a:ext cx="8226563" cy="446357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285750" indent="-28575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Verordnung wird der Krankenkasse vom Pflegedienst über eine </a:t>
            </a:r>
            <a:r>
              <a:rPr lang="de-DE" dirty="0" smtClean="0"/>
              <a:t>Abrechnungs-/Genehmigungssoftware</a:t>
            </a:r>
            <a:r>
              <a:rPr lang="de-DE" altLang="de-DE" dirty="0" smtClean="0"/>
              <a:t> in elektronischer Form zur Verfügung gestellt</a:t>
            </a:r>
          </a:p>
          <a:p>
            <a:pPr marL="285750" indent="-28575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zeitnahe Genehmigung / die Bestätigung erhält der Pflege-dienst auf elektronischem Weg (Verzicht auf Papier)</a:t>
            </a:r>
          </a:p>
          <a:p>
            <a:pPr marL="285750" indent="-285750" eaLnBrk="1" hangingPunct="1">
              <a:spcBef>
                <a:spcPts val="6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Vorteile:</a:t>
            </a:r>
          </a:p>
          <a:p>
            <a:pPr marL="546100" indent="-27305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dirty="0" smtClean="0"/>
              <a:t>-	Einreichungsfrist wird leichter gewahrt</a:t>
            </a:r>
          </a:p>
          <a:p>
            <a:pPr marL="546100" indent="-27305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dirty="0" smtClean="0"/>
              <a:t>-	Planungssicherheit für die Tourenplanung</a:t>
            </a:r>
          </a:p>
          <a:p>
            <a:pPr marL="546100" indent="-27305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b="1" dirty="0" smtClean="0"/>
              <a:t>-	</a:t>
            </a:r>
            <a:r>
              <a:rPr lang="de-DE" altLang="de-DE" dirty="0" smtClean="0"/>
              <a:t>Status des Bearbeitungsstands in der Software sichtbar</a:t>
            </a:r>
          </a:p>
          <a:p>
            <a:pPr marL="558800" indent="-285750" eaLnBrk="1" hangingPunct="1">
              <a:spcBef>
                <a:spcPts val="0"/>
              </a:spcBef>
              <a:buClr>
                <a:schemeClr val="tx1"/>
              </a:buClr>
              <a:buFontTx/>
              <a:buChar char="-"/>
              <a:defRPr/>
            </a:pPr>
            <a:r>
              <a:rPr lang="de-DE" altLang="de-DE" dirty="0" smtClean="0"/>
              <a:t>vereinfachte Abrechnung (Datenträgeraustausch) über den Leistungsnachweis mit der Genehmigungsnummer</a:t>
            </a:r>
          </a:p>
          <a:p>
            <a:pPr marL="273050" indent="-27305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gesetzlicher Auftrag zur elektronischen Abrechnung der Lei-</a:t>
            </a:r>
            <a:r>
              <a:rPr lang="de-DE" altLang="de-DE" dirty="0" err="1" smtClean="0"/>
              <a:t>stungen</a:t>
            </a:r>
            <a:r>
              <a:rPr lang="de-DE" altLang="de-DE" dirty="0" smtClean="0"/>
              <a:t> nach § 302 SGB V, noch keine einheitliche Umsetzung  </a:t>
            </a:r>
          </a:p>
        </p:txBody>
      </p:sp>
      <p:sp>
        <p:nvSpPr>
          <p:cNvPr id="30724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5A1C521-14E0-4DFD-A7D9-043F10AA64B5}" type="slidenum">
              <a:rPr lang="de-DE" altLang="de-DE" sz="1000">
                <a:solidFill>
                  <a:srgbClr val="8E8E8E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30725" name="Inhaltsplatzhalter 2"/>
          <p:cNvSpPr>
            <a:spLocks/>
          </p:cNvSpPr>
          <p:nvPr/>
        </p:nvSpPr>
        <p:spPr bwMode="auto">
          <a:xfrm>
            <a:off x="1042988" y="3213100"/>
            <a:ext cx="32400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7088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5075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4306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de-DE" altLang="de-DE" sz="1400"/>
          </a:p>
        </p:txBody>
      </p:sp>
      <p:sp>
        <p:nvSpPr>
          <p:cNvPr id="30726" name="Inhaltsplatzhalter 2"/>
          <p:cNvSpPr>
            <a:spLocks/>
          </p:cNvSpPr>
          <p:nvPr/>
        </p:nvSpPr>
        <p:spPr bwMode="auto">
          <a:xfrm>
            <a:off x="4140200" y="3213100"/>
            <a:ext cx="3240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7088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5075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4306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de-DE" altLang="de-DE" sz="1400"/>
          </a:p>
        </p:txBody>
      </p:sp>
      <p:sp>
        <p:nvSpPr>
          <p:cNvPr id="30727" name="Inhaltsplatzhalter 2"/>
          <p:cNvSpPr>
            <a:spLocks/>
          </p:cNvSpPr>
          <p:nvPr/>
        </p:nvSpPr>
        <p:spPr bwMode="auto">
          <a:xfrm>
            <a:off x="1692275" y="4724400"/>
            <a:ext cx="590391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30729" name="Inhaltsplatzhalter 2"/>
          <p:cNvSpPr>
            <a:spLocks/>
          </p:cNvSpPr>
          <p:nvPr/>
        </p:nvSpPr>
        <p:spPr bwMode="auto">
          <a:xfrm>
            <a:off x="1908175" y="5483225"/>
            <a:ext cx="70580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tabLst>
                <a:tab pos="0" algn="l"/>
              </a:tabLst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2325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tabLst>
                <a:tab pos="0" algn="l"/>
              </a:tabLs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031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383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600"/>
          </a:p>
        </p:txBody>
      </p:sp>
      <p:sp>
        <p:nvSpPr>
          <p:cNvPr id="3073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0175F322-60A4-4F71-B7C6-2E52BEA247D4}" type="slidenum">
              <a:rPr lang="de-DE" altLang="de-DE" sz="1000" b="0" smtClean="0">
                <a:solidFill>
                  <a:srgbClr val="8E8E8E"/>
                </a:solidFill>
              </a:rPr>
              <a:pPr/>
              <a:t>12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pic>
        <p:nvPicPr>
          <p:cNvPr id="30731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87" y="404664"/>
            <a:ext cx="1543050" cy="87312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36065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/>
          <p:cNvSpPr>
            <a:spLocks noGrp="1"/>
          </p:cNvSpPr>
          <p:nvPr>
            <p:ph type="title" idx="4294967295"/>
          </p:nvPr>
        </p:nvSpPr>
        <p:spPr>
          <a:xfrm>
            <a:off x="539552" y="477838"/>
            <a:ext cx="8085137" cy="74453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Elektronische Patientenakte (</a:t>
            </a:r>
            <a:r>
              <a:rPr lang="de-DE" altLang="de-DE" dirty="0" err="1" smtClean="0"/>
              <a:t>ePA</a:t>
            </a:r>
            <a:r>
              <a:rPr lang="de-DE" altLang="de-DE" dirty="0" smtClean="0"/>
              <a:t>)</a:t>
            </a:r>
          </a:p>
        </p:txBody>
      </p:sp>
      <p:sp>
        <p:nvSpPr>
          <p:cNvPr id="31747" name="Inhaltsplatzhalter 2"/>
          <p:cNvSpPr>
            <a:spLocks noGrp="1"/>
          </p:cNvSpPr>
          <p:nvPr>
            <p:ph idx="4294967295"/>
          </p:nvPr>
        </p:nvSpPr>
        <p:spPr>
          <a:xfrm>
            <a:off x="631825" y="1639888"/>
            <a:ext cx="8064500" cy="416537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 eaLnBrk="1" hangingPunct="1">
              <a:buClr>
                <a:schemeClr val="tx1"/>
              </a:buClr>
              <a:defRPr/>
            </a:pPr>
            <a:endParaRPr lang="de-DE" altLang="de-DE" b="1" u="sng" dirty="0" smtClean="0"/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err="1" smtClean="0"/>
              <a:t>Teilnehmer:in</a:t>
            </a:r>
            <a:r>
              <a:rPr lang="de-DE" altLang="de-DE" dirty="0" smtClean="0"/>
              <a:t> muss an die </a:t>
            </a:r>
            <a:r>
              <a:rPr lang="de-DE" altLang="de-DE" dirty="0" err="1" smtClean="0"/>
              <a:t>Telematikinfrastruktur</a:t>
            </a:r>
            <a:r>
              <a:rPr lang="de-DE" altLang="de-DE" dirty="0" smtClean="0"/>
              <a:t> angeschlossen sein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Einwilligung der Patientin/des Patienten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Inhalte: Vorerkrankungen, Behandlungen, Medikamentenplan und Notfalldaten etc.</a:t>
            </a:r>
          </a:p>
          <a:p>
            <a:pPr marL="0" indent="0" eaLnBrk="1" hangingPunct="1">
              <a:buClr>
                <a:schemeClr val="tx1"/>
              </a:buClr>
              <a:defRPr/>
            </a:pPr>
            <a:endParaRPr lang="de-DE" altLang="de-DE" dirty="0" smtClean="0"/>
          </a:p>
          <a:p>
            <a:pPr marL="977900" indent="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b="1" dirty="0" smtClean="0">
                <a:solidFill>
                  <a:srgbClr val="FF0000"/>
                </a:solidFill>
              </a:rPr>
              <a:t>Bündelung sämtlicher medizinischer Daten an einem</a:t>
            </a:r>
          </a:p>
          <a:p>
            <a:pPr marL="977900" indent="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b="1" dirty="0" smtClean="0">
                <a:solidFill>
                  <a:srgbClr val="FF0000"/>
                </a:solidFill>
              </a:rPr>
              <a:t>Ort!!!  </a:t>
            </a:r>
          </a:p>
          <a:p>
            <a:pPr marL="977900" indent="0" eaLnBrk="1" hangingPunct="1">
              <a:buClr>
                <a:schemeClr val="tx1"/>
              </a:buClr>
              <a:defRPr/>
            </a:pPr>
            <a:r>
              <a:rPr lang="de-DE" altLang="de-DE" sz="1800" dirty="0" smtClean="0"/>
              <a:t>Offen bleibt: Wie weit geht die Einwilligung der </a:t>
            </a:r>
            <a:r>
              <a:rPr lang="de-DE" altLang="de-DE" sz="1800" dirty="0" err="1" smtClean="0"/>
              <a:t>Patient:innen</a:t>
            </a:r>
            <a:r>
              <a:rPr lang="de-DE" altLang="de-DE" sz="1800" dirty="0" smtClean="0"/>
              <a:t>?</a:t>
            </a:r>
          </a:p>
        </p:txBody>
      </p:sp>
      <p:sp>
        <p:nvSpPr>
          <p:cNvPr id="41988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E1CD34B-9144-4DBE-8264-6F8352F13085}" type="slidenum">
              <a:rPr lang="de-DE" altLang="de-DE" sz="1000">
                <a:solidFill>
                  <a:srgbClr val="8E8E8E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41989" name="Inhaltsplatzhalter 2"/>
          <p:cNvSpPr>
            <a:spLocks/>
          </p:cNvSpPr>
          <p:nvPr/>
        </p:nvSpPr>
        <p:spPr bwMode="auto">
          <a:xfrm>
            <a:off x="1042988" y="3213100"/>
            <a:ext cx="32400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7088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5075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4306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1473A1"/>
              </a:buClr>
              <a:buFont typeface="Arial" panose="020B0604020202020204" pitchFamily="34" charset="0"/>
              <a:buNone/>
            </a:pPr>
            <a:endParaRPr lang="de-DE" altLang="de-DE" sz="1400">
              <a:solidFill>
                <a:srgbClr val="000000"/>
              </a:solidFill>
            </a:endParaRPr>
          </a:p>
        </p:txBody>
      </p:sp>
      <p:sp>
        <p:nvSpPr>
          <p:cNvPr id="41990" name="Inhaltsplatzhalter 2"/>
          <p:cNvSpPr>
            <a:spLocks/>
          </p:cNvSpPr>
          <p:nvPr/>
        </p:nvSpPr>
        <p:spPr bwMode="auto">
          <a:xfrm>
            <a:off x="4140200" y="3213100"/>
            <a:ext cx="3240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7088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5075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4306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1473A1"/>
              </a:buClr>
              <a:buFont typeface="Arial" panose="020B0604020202020204" pitchFamily="34" charset="0"/>
              <a:buNone/>
            </a:pPr>
            <a:endParaRPr lang="de-DE" altLang="de-DE" sz="1400">
              <a:solidFill>
                <a:srgbClr val="000000"/>
              </a:solidFill>
            </a:endParaRPr>
          </a:p>
        </p:txBody>
      </p:sp>
      <p:sp>
        <p:nvSpPr>
          <p:cNvPr id="41991" name="Inhaltsplatzhalter 2"/>
          <p:cNvSpPr>
            <a:spLocks/>
          </p:cNvSpPr>
          <p:nvPr/>
        </p:nvSpPr>
        <p:spPr bwMode="auto">
          <a:xfrm>
            <a:off x="1692275" y="4724400"/>
            <a:ext cx="590391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1473A1"/>
              </a:buClr>
            </a:pP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41993" name="Inhaltsplatzhalter 2"/>
          <p:cNvSpPr>
            <a:spLocks/>
          </p:cNvSpPr>
          <p:nvPr/>
        </p:nvSpPr>
        <p:spPr bwMode="auto">
          <a:xfrm>
            <a:off x="1908175" y="5483225"/>
            <a:ext cx="70580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tabLst>
                <a:tab pos="0" algn="l"/>
              </a:tabLst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2325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tabLst>
                <a:tab pos="0" algn="l"/>
              </a:tabLs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031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383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Clr>
                <a:srgbClr val="1473A1"/>
              </a:buClr>
            </a:pPr>
            <a:endParaRPr lang="de-DE" altLang="de-DE" sz="1600">
              <a:solidFill>
                <a:srgbClr val="000000"/>
              </a:solidFill>
            </a:endParaRPr>
          </a:p>
        </p:txBody>
      </p:sp>
      <p:sp>
        <p:nvSpPr>
          <p:cNvPr id="4199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10011D32-3A8D-49A7-8848-56C21088F620}" type="slidenum">
              <a:rPr lang="de-DE" altLang="de-DE" sz="1000" b="0" smtClean="0">
                <a:solidFill>
                  <a:srgbClr val="8E8E8E"/>
                </a:solidFill>
              </a:rPr>
              <a:pPr/>
              <a:t>13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pic>
        <p:nvPicPr>
          <p:cNvPr id="41996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493713"/>
            <a:ext cx="1958975" cy="10287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1" descr="daumen-mit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31" y="4062413"/>
            <a:ext cx="792088" cy="85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6287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 idx="4294967295"/>
          </p:nvPr>
        </p:nvSpPr>
        <p:spPr>
          <a:xfrm>
            <a:off x="611188" y="477838"/>
            <a:ext cx="8085137" cy="93503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Förderprogramm für ambulante und stationäre Pflegeeinrichtungen (§ 8 Abs. 8 SGB XI) 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4294967295"/>
          </p:nvPr>
        </p:nvSpPr>
        <p:spPr>
          <a:xfrm>
            <a:off x="611188" y="1497764"/>
            <a:ext cx="8064500" cy="459553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285750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altLang="de-DE" sz="1800" dirty="0" smtClean="0"/>
          </a:p>
          <a:p>
            <a:pPr marL="285750" indent="-285750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Volumen von über 300 Mio. Euro für digitale Anwendungen</a:t>
            </a:r>
            <a:endParaRPr lang="de-DE" altLang="de-DE" b="1" dirty="0" smtClean="0"/>
          </a:p>
          <a:p>
            <a:pPr marL="285750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bis zu 12.000 Euro für jede Einrichtung bzw. 40 Prozent der anerkannten Investition durch die jeweilige Einrichtung</a:t>
            </a:r>
          </a:p>
          <a:p>
            <a:pPr marL="285750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Laufzeit bis Ende 2023</a:t>
            </a:r>
          </a:p>
          <a:p>
            <a:pPr marL="285750" indent="-285750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gezielte Investition in die Digitalisierung für jede Einrichtung </a:t>
            </a:r>
          </a:p>
          <a:p>
            <a:pPr marL="0" indent="0" eaLnBrk="1" hangingPunct="1">
              <a:defRPr/>
            </a:pPr>
            <a:endParaRPr lang="de-DE" altLang="de-DE" sz="1800" b="1" dirty="0" smtClean="0"/>
          </a:p>
          <a:p>
            <a:pPr eaLnBrk="1" hangingPunct="1">
              <a:defRPr/>
            </a:pPr>
            <a:r>
              <a:rPr lang="de-DE" altLang="de-DE" sz="1800" b="1" dirty="0" smtClean="0"/>
              <a:t>        	</a:t>
            </a:r>
            <a:r>
              <a:rPr lang="de-DE" altLang="de-DE" b="1" dirty="0" smtClean="0">
                <a:solidFill>
                  <a:srgbClr val="FF0000"/>
                </a:solidFill>
              </a:rPr>
              <a:t>Digitale Antragstellung!!!</a:t>
            </a:r>
          </a:p>
          <a:p>
            <a:pPr eaLnBrk="1" hangingPunct="1">
              <a:defRPr/>
            </a:pPr>
            <a:endParaRPr lang="de-DE" altLang="de-DE" sz="1800" b="1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de-DE" altLang="de-DE" sz="1900" dirty="0" smtClean="0"/>
              <a:t>Offen bleibt: Warum werden Gelder nicht vollständig abgerufen?</a:t>
            </a:r>
          </a:p>
        </p:txBody>
      </p:sp>
      <p:sp>
        <p:nvSpPr>
          <p:cNvPr id="22533" name="Inhaltsplatzhalter 2"/>
          <p:cNvSpPr>
            <a:spLocks/>
          </p:cNvSpPr>
          <p:nvPr/>
        </p:nvSpPr>
        <p:spPr bwMode="auto">
          <a:xfrm>
            <a:off x="1042988" y="3213100"/>
            <a:ext cx="32400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7088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5075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4306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de-DE" altLang="de-DE" sz="1400"/>
          </a:p>
        </p:txBody>
      </p:sp>
      <p:sp>
        <p:nvSpPr>
          <p:cNvPr id="22534" name="Inhaltsplatzhalter 2"/>
          <p:cNvSpPr>
            <a:spLocks/>
          </p:cNvSpPr>
          <p:nvPr/>
        </p:nvSpPr>
        <p:spPr bwMode="auto">
          <a:xfrm>
            <a:off x="4140200" y="3213100"/>
            <a:ext cx="32400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7088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5075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4306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de-DE" altLang="de-DE" sz="1400"/>
          </a:p>
        </p:txBody>
      </p:sp>
      <p:sp>
        <p:nvSpPr>
          <p:cNvPr id="22535" name="Inhaltsplatzhalter 2"/>
          <p:cNvSpPr>
            <a:spLocks/>
          </p:cNvSpPr>
          <p:nvPr/>
        </p:nvSpPr>
        <p:spPr bwMode="auto">
          <a:xfrm>
            <a:off x="1692275" y="4724400"/>
            <a:ext cx="5903913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sp>
        <p:nvSpPr>
          <p:cNvPr id="22536" name="Fußzeilenplatzhalter 4"/>
          <p:cNvSpPr txBox="1">
            <a:spLocks noGrp="1"/>
          </p:cNvSpPr>
          <p:nvPr/>
        </p:nvSpPr>
        <p:spPr bwMode="auto">
          <a:xfrm>
            <a:off x="468313" y="6475413"/>
            <a:ext cx="6191250" cy="38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000" b="1" dirty="0">
              <a:solidFill>
                <a:srgbClr val="8E8E8E"/>
              </a:solidFill>
            </a:endParaRPr>
          </a:p>
        </p:txBody>
      </p:sp>
      <p:sp>
        <p:nvSpPr>
          <p:cNvPr id="22537" name="Inhaltsplatzhalter 2"/>
          <p:cNvSpPr>
            <a:spLocks/>
          </p:cNvSpPr>
          <p:nvPr/>
        </p:nvSpPr>
        <p:spPr bwMode="auto">
          <a:xfrm>
            <a:off x="1908175" y="5483225"/>
            <a:ext cx="70580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tabLst>
                <a:tab pos="0" algn="l"/>
              </a:tabLst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2325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tabLst>
                <a:tab pos="0" algn="l"/>
              </a:tabLs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031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383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tabLst>
                <a:tab pos="0" algn="l"/>
              </a:tabLst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600"/>
          </a:p>
        </p:txBody>
      </p:sp>
      <p:pic>
        <p:nvPicPr>
          <p:cNvPr id="22538" name="Picture 21" descr="daumen-mit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76061">
            <a:off x="827881" y="4135029"/>
            <a:ext cx="6477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9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15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0" dirty="0" smtClean="0"/>
              <a:t>Landesvertretung des vdek in Nordrhein-Westfalen</a:t>
            </a:r>
            <a:endParaRPr lang="de-DE" altLang="de-DE" b="0" dirty="0"/>
          </a:p>
        </p:txBody>
      </p:sp>
    </p:spTree>
    <p:extLst>
      <p:ext uri="{BB962C8B-B14F-4D97-AF65-F5344CB8AC3E}">
        <p14:creationId xmlns:p14="http://schemas.microsoft.com/office/powerpoint/2010/main" val="11953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612775" y="2566988"/>
            <a:ext cx="5399088" cy="862012"/>
          </a:xfrm>
        </p:spPr>
        <p:txBody>
          <a:bodyPr/>
          <a:lstStyle/>
          <a:p>
            <a:pPr>
              <a:tabLst>
                <a:tab pos="449263" algn="l"/>
              </a:tabLst>
            </a:pPr>
            <a:r>
              <a:rPr lang="de-DE" altLang="de-DE" sz="2600" dirty="0"/>
              <a:t>3</a:t>
            </a:r>
            <a:r>
              <a:rPr lang="de-DE" altLang="de-DE" sz="2600" dirty="0" smtClean="0"/>
              <a:t>. Anwendungen</a:t>
            </a:r>
            <a:br>
              <a:rPr lang="de-DE" altLang="de-DE" sz="2600" dirty="0" smtClean="0"/>
            </a:br>
            <a:r>
              <a:rPr lang="de-DE" altLang="de-DE" sz="2600" dirty="0"/>
              <a:t>	</a:t>
            </a:r>
            <a:r>
              <a:rPr lang="de-DE" altLang="de-DE" sz="2600" dirty="0" smtClean="0"/>
              <a:t>der Pflegekassen</a:t>
            </a:r>
          </a:p>
        </p:txBody>
      </p:sp>
      <p:sp>
        <p:nvSpPr>
          <p:cNvPr id="24579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8538FCA0-03CB-4B5B-9FC5-CA8FBDDC7EC0}" type="slidenum">
              <a:rPr lang="de-DE" altLang="de-DE" sz="1000" b="0" smtClean="0">
                <a:solidFill>
                  <a:srgbClr val="8E8E8E"/>
                </a:solidFill>
              </a:rPr>
              <a:pPr/>
              <a:t>15</a:t>
            </a:fld>
            <a:endParaRPr lang="de-DE" altLang="de-DE" sz="1000" b="0" smtClean="0">
              <a:solidFill>
                <a:srgbClr val="8E8E8E"/>
              </a:solidFill>
            </a:endParaRP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7086C020-AB7B-46CD-BD05-6D7B36ACF924}" type="slidenum">
              <a:rPr lang="de-DE" altLang="de-DE" sz="1000">
                <a:solidFill>
                  <a:srgbClr val="8E8E8E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19100"/>
            <a:ext cx="8424862" cy="806450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Online-Pflegekurse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44824"/>
            <a:ext cx="8064500" cy="385286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altLang="de-DE" dirty="0" smtClean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/>
              <a:t>Der Pflegekurs vermittelt Informationen in Videos,</a:t>
            </a:r>
          </a:p>
          <a:p>
            <a:pPr marL="352425" indent="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dirty="0" smtClean="0"/>
              <a:t>Fotos und fachlichen Texten meist in Modulen: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Verständnis und Zuwendung</a:t>
            </a:r>
          </a:p>
          <a:p>
            <a:pPr marL="722313" indent="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dirty="0" smtClean="0"/>
              <a:t>(Beschreibung der Pflegesituation)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Pflegeumgebung (Anpassen der Wohnsituation)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richtig Pflegen (Pflegetechniken)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Selbstschutz für Pflegende (Entspannungsübungen)</a:t>
            </a: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611188" y="2847975"/>
            <a:ext cx="352901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4859338" y="2847975"/>
            <a:ext cx="338455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800" b="1"/>
          </a:p>
        </p:txBody>
      </p:sp>
      <p:sp>
        <p:nvSpPr>
          <p:cNvPr id="25607" name="Rectangle 3"/>
          <p:cNvSpPr>
            <a:spLocks noChangeArrowheads="1"/>
          </p:cNvSpPr>
          <p:nvPr/>
        </p:nvSpPr>
        <p:spPr bwMode="auto">
          <a:xfrm>
            <a:off x="611188" y="4437063"/>
            <a:ext cx="7272337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9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B50AAA2E-4DE3-4659-BACA-3690B6616436}" type="slidenum">
              <a:rPr lang="de-DE" altLang="de-DE" sz="1000" b="0" smtClean="0">
                <a:solidFill>
                  <a:srgbClr val="8E8E8E"/>
                </a:solidFill>
              </a:rPr>
              <a:pPr/>
              <a:t>16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pic>
        <p:nvPicPr>
          <p:cNvPr id="25610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9582"/>
            <a:ext cx="1903090" cy="10287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6936A5EF-D63A-43EB-B808-47CA911465F2}" type="slidenum">
              <a:rPr lang="de-DE" altLang="de-DE" sz="1000">
                <a:solidFill>
                  <a:srgbClr val="8E8E8E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19100"/>
            <a:ext cx="8424862" cy="1138238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Pflegeantrag online</a:t>
            </a:r>
            <a:br>
              <a:rPr lang="de-DE" altLang="de-DE" dirty="0" smtClean="0"/>
            </a:br>
            <a:endParaRPr lang="de-DE" altLang="de-DE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00808"/>
            <a:ext cx="8064500" cy="410445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 eaLnBrk="1" hangingPunct="1">
              <a:spcAft>
                <a:spcPts val="600"/>
              </a:spcAft>
              <a:defRPr/>
            </a:pPr>
            <a:endParaRPr lang="de-DE" altLang="de-DE" dirty="0" smtClean="0"/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/>
              <a:t>Digitaler Antrag für Pflegeleistungen</a:t>
            </a:r>
          </a:p>
          <a:p>
            <a:pPr marL="352425" indent="0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de-DE" altLang="de-DE" dirty="0" smtClean="0"/>
              <a:t>(Höherstufung, Kurzzeitpflege, Verhinderungspflege</a:t>
            </a:r>
          </a:p>
          <a:p>
            <a:pPr marL="352425" indent="0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de-DE" altLang="de-DE" dirty="0" smtClean="0"/>
              <a:t>und Wohngruppenzuschlag):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Online-Formular – Eingabe der Eckdaten 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mit einem Klick wird der Antrag an die Pflegekasse versandt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Medizinischer Dienst vereinbart mit dem Antragsteller einen Termin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schnelle Entscheidung der Pflegekasse	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611188" y="2847975"/>
            <a:ext cx="352901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4859338" y="2847975"/>
            <a:ext cx="338455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800" b="1"/>
          </a:p>
        </p:txBody>
      </p:sp>
      <p:sp>
        <p:nvSpPr>
          <p:cNvPr id="26631" name="Rectangle 3"/>
          <p:cNvSpPr>
            <a:spLocks noChangeArrowheads="1"/>
          </p:cNvSpPr>
          <p:nvPr/>
        </p:nvSpPr>
        <p:spPr bwMode="auto">
          <a:xfrm>
            <a:off x="611188" y="4437063"/>
            <a:ext cx="7272337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26634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8913"/>
            <a:ext cx="1778794" cy="105078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539552" y="525463"/>
            <a:ext cx="8085137" cy="76358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Online-Beratung für pflegende Angehörige 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611188" y="1484784"/>
            <a:ext cx="8064500" cy="417646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 eaLnBrk="1" hangingPunct="1">
              <a:defRPr/>
            </a:pPr>
            <a:endParaRPr lang="de-DE" altLang="de-DE" dirty="0" smtClean="0"/>
          </a:p>
          <a:p>
            <a:pPr marL="352425" indent="-352425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/>
              <a:t>Digitale Verbesserungen für pflegende Angehörige: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kostenlose, anonyme und datensichere psychologisch</a:t>
            </a:r>
          </a:p>
          <a:p>
            <a:pPr marL="722313" indent="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dirty="0" smtClean="0"/>
              <a:t>gestützte Hilfe und Begleitung bei seelischen Belastungen 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entspannende Übungen und Rat von besonders geschulten Psychologinnen und Psychologen</a:t>
            </a:r>
            <a:r>
              <a:rPr lang="de-DE" altLang="de-DE" b="1" dirty="0" smtClean="0"/>
              <a:t> </a:t>
            </a:r>
            <a:r>
              <a:rPr lang="de-DE" altLang="de-DE" dirty="0" smtClean="0"/>
              <a:t> 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Ratsuchende können ihre Sorgen und Nöte niederschreiben</a:t>
            </a:r>
          </a:p>
          <a:p>
            <a:pPr marL="722313" indent="0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dirty="0" smtClean="0"/>
              <a:t>– Antworten innerhalb weniger Werktage</a:t>
            </a:r>
          </a:p>
          <a:p>
            <a:pPr marL="722313" indent="-369888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Beratung bis zu einem halben Jahr</a:t>
            </a:r>
          </a:p>
          <a:p>
            <a:pPr marL="268288" indent="-268288" eaLnBrk="1" hangingPunct="1">
              <a:buFont typeface="Arial" panose="020B0604020202020204" pitchFamily="34" charset="0"/>
              <a:buNone/>
              <a:defRPr/>
            </a:pPr>
            <a:endParaRPr lang="de-DE" altLang="de-DE" b="1" dirty="0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7D451012-2F2D-4597-B81E-F479645D4A96}" type="slidenum">
              <a:rPr lang="de-DE" altLang="de-DE" sz="1000" b="0" smtClean="0">
                <a:solidFill>
                  <a:srgbClr val="8E8E8E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590550" y="477738"/>
            <a:ext cx="8085138" cy="935038"/>
          </a:xfrm>
        </p:spPr>
        <p:txBody>
          <a:bodyPr/>
          <a:lstStyle/>
          <a:p>
            <a:r>
              <a:rPr lang="de-DE" altLang="de-DE" dirty="0" smtClean="0"/>
              <a:t>Technische Assistenzsysteme (TA)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556792"/>
            <a:ext cx="8064500" cy="4392488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defRPr/>
            </a:pPr>
            <a:endParaRPr lang="de-DE" dirty="0" smtClean="0"/>
          </a:p>
          <a:p>
            <a:pPr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dirty="0" smtClean="0"/>
              <a:t>TA haben das Potential, ältere und/oder pflegebedürftige Menschen dabei zu unterstützen, länger selbstbestimmt, selbstständig und auf eigenen Wunsch im gewohnten privaten Umfeld zu verbleiben:</a:t>
            </a:r>
            <a:endParaRPr lang="de-DE" dirty="0"/>
          </a:p>
          <a:p>
            <a:pPr marL="722313" indent="-369888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Anwendung - Herdabschaltung</a:t>
            </a:r>
          </a:p>
          <a:p>
            <a:pPr marL="722313" indent="-369888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sprachgesteuerte Licht- und </a:t>
            </a:r>
            <a:r>
              <a:rPr lang="de-DE" dirty="0" err="1" smtClean="0"/>
              <a:t>Rolladenschalter</a:t>
            </a:r>
            <a:endParaRPr lang="de-DE" dirty="0" smtClean="0"/>
          </a:p>
          <a:p>
            <a:pPr marL="722313" indent="-369888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Sensorfußböden - die Stürze erkennen</a:t>
            </a:r>
          </a:p>
          <a:p>
            <a:pPr marL="352425" indent="-352425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dirty="0" smtClean="0"/>
              <a:t>Mit Ausnahme Hausnotruf, als zuzahlungsfreies Pflegehilfsmittel, keine regelhafte Finanzierung der TA durch die Kranken- und Pflegekassen. Eigenfinanzierung notwendig. Die Abwägung zum Verbleib in der eigenen Häuslichkeit obliegt dem Versicherten.</a:t>
            </a:r>
            <a:endParaRPr lang="de-DE" dirty="0"/>
          </a:p>
          <a:p>
            <a:pPr marL="0" indent="0">
              <a:defRPr/>
            </a:pPr>
            <a:r>
              <a:rPr lang="de-DE" dirty="0" smtClean="0"/>
              <a:t>        </a:t>
            </a:r>
            <a:r>
              <a:rPr lang="de-DE" b="1" dirty="0" smtClean="0"/>
              <a:t>     </a:t>
            </a:r>
          </a:p>
          <a:p>
            <a:pPr marL="0" indent="0">
              <a:defRPr/>
            </a:pPr>
            <a:endParaRPr lang="de-DE" dirty="0"/>
          </a:p>
          <a:p>
            <a:pPr marL="0" indent="0">
              <a:defRPr/>
            </a:pPr>
            <a:endParaRPr lang="de-DE" dirty="0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F133FC29-E3C1-4EA7-89BD-006361571B1F}" type="slidenum">
              <a:rPr lang="de-DE" altLang="de-DE" sz="1000" b="0" smtClean="0">
                <a:solidFill>
                  <a:srgbClr val="8E8E8E"/>
                </a:solidFill>
              </a:rPr>
              <a:pPr/>
              <a:t>19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6672"/>
            <a:ext cx="1655416" cy="9239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6234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590550" y="116632"/>
            <a:ext cx="8085138" cy="1224558"/>
          </a:xfrm>
        </p:spPr>
        <p:txBody>
          <a:bodyPr/>
          <a:lstStyle/>
          <a:p>
            <a:r>
              <a:rPr lang="de-DE" altLang="de-DE" dirty="0" smtClean="0"/>
              <a:t>Digitalisierung in der Pflege:</a:t>
            </a:r>
            <a:br>
              <a:rPr lang="de-DE" altLang="de-DE" dirty="0" smtClean="0"/>
            </a:br>
            <a:r>
              <a:rPr lang="de-DE" altLang="de-DE" dirty="0" smtClean="0"/>
              <a:t>Was ist damit gemeint?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484784"/>
            <a:ext cx="8064500" cy="4392488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buClr>
                <a:schemeClr val="tx1"/>
              </a:buClr>
              <a:defRPr/>
            </a:pPr>
            <a:endParaRPr lang="de-DE" dirty="0" smtClean="0"/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/>
              <a:t>Elektronische </a:t>
            </a:r>
            <a:r>
              <a:rPr lang="de-DE" dirty="0" smtClean="0"/>
              <a:t>Pflegedokumentation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Ausstattung mit Tablets/PC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Vernetzung von Daten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Digitale Kommunikation der Leistungsgerbringer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Digitalgestützte vernetzte Versorgung</a:t>
            </a:r>
          </a:p>
          <a:p>
            <a:pPr>
              <a:lnSpc>
                <a:spcPts val="3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/>
              <a:t>Technische Assistenzsysteme (Bewegungssensoren etc.) </a:t>
            </a:r>
          </a:p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/>
              <a:t>Robotik: Assistenzsysteme für die zu </a:t>
            </a:r>
            <a:r>
              <a:rPr lang="de-DE" dirty="0" smtClean="0"/>
              <a:t>Pflegenden</a:t>
            </a:r>
          </a:p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Digitale Verwaltungsvorgänge</a:t>
            </a:r>
          </a:p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Digitale Ausbildungsinhalte</a:t>
            </a:r>
            <a:endParaRPr lang="de-DE" dirty="0"/>
          </a:p>
          <a:p>
            <a:pPr marL="0" indent="0">
              <a:spcBef>
                <a:spcPts val="0"/>
              </a:spcBef>
              <a:buClr>
                <a:schemeClr val="tx1"/>
              </a:buClr>
              <a:defRPr/>
            </a:pPr>
            <a:endParaRPr lang="de-DE" dirty="0"/>
          </a:p>
          <a:p>
            <a:pPr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dirty="0" smtClean="0"/>
          </a:p>
          <a:p>
            <a:pPr marL="0" indent="0">
              <a:spcBef>
                <a:spcPts val="0"/>
              </a:spcBef>
              <a:buClr>
                <a:schemeClr val="tx1"/>
              </a:buClr>
              <a:defRPr/>
            </a:pPr>
            <a:endParaRPr lang="de-DE" dirty="0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828533CE-A7B0-4986-9279-0D7470E38757}" type="slidenum">
              <a:rPr lang="de-DE" altLang="de-DE" sz="1000" b="0" smtClean="0">
                <a:solidFill>
                  <a:srgbClr val="8E8E8E"/>
                </a:solidFill>
              </a:rPr>
              <a:pPr/>
              <a:t>2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930" cy="1440582"/>
          </a:xfrm>
        </p:spPr>
        <p:txBody>
          <a:bodyPr/>
          <a:lstStyle/>
          <a:p>
            <a:r>
              <a:rPr lang="de-DE" altLang="de-DE" sz="2100" dirty="0" err="1" smtClean="0"/>
              <a:t>Optimal@NRW</a:t>
            </a:r>
            <a:r>
              <a:rPr lang="de-DE" altLang="de-DE" sz="2100" dirty="0" smtClean="0"/>
              <a:t> - </a:t>
            </a:r>
            <a:r>
              <a:rPr lang="de-DE" sz="2100" dirty="0"/>
              <a:t>Optimierte Akutversorgung geriatrischer </a:t>
            </a:r>
            <a:r>
              <a:rPr lang="de-DE" sz="2100" dirty="0" err="1" smtClean="0"/>
              <a:t>Patient:innen</a:t>
            </a:r>
            <a:r>
              <a:rPr lang="de-DE" sz="2100" dirty="0" smtClean="0"/>
              <a:t> durch </a:t>
            </a:r>
            <a:r>
              <a:rPr lang="de-DE" sz="2100" dirty="0"/>
              <a:t>ein intersektorales </a:t>
            </a:r>
            <a:r>
              <a:rPr lang="de-DE" sz="2100" dirty="0" smtClean="0"/>
              <a:t>Kooperationsnetzwerk</a:t>
            </a:r>
            <a:r>
              <a:rPr lang="de-DE" sz="2100" dirty="0"/>
              <a:t/>
            </a:r>
            <a:br>
              <a:rPr lang="de-DE" sz="2100" dirty="0"/>
            </a:br>
            <a:endParaRPr lang="de-DE" altLang="de-DE" sz="21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13" y="1628800"/>
            <a:ext cx="8487667" cy="424847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defRPr/>
            </a:pPr>
            <a:endParaRPr lang="de-DE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dirty="0" smtClean="0"/>
              <a:t>Ziel: messbare Verbesserung der medizinischen Akutversorgung und Vermeidung von inadäquaten Krankenhauseinweisungen</a:t>
            </a:r>
            <a:endParaRPr lang="de-DE" dirty="0"/>
          </a:p>
          <a:p>
            <a:pPr marL="722313" indent="-369888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vierjähriges Innovationsprojekt (01.04.2020 – 31.03.2024)</a:t>
            </a:r>
          </a:p>
          <a:p>
            <a:pPr marL="625475" indent="-273050">
              <a:spcBef>
                <a:spcPts val="0"/>
              </a:spcBef>
              <a:buClr>
                <a:schemeClr val="tx1"/>
              </a:buClr>
              <a:defRPr/>
            </a:pPr>
            <a:r>
              <a:rPr lang="de-DE" dirty="0"/>
              <a:t>	</a:t>
            </a:r>
            <a:r>
              <a:rPr lang="de-DE" dirty="0" smtClean="0"/>
              <a:t> - Fördersumme des G-BA in Höhe von 14.937.980,00 Euro </a:t>
            </a:r>
          </a:p>
          <a:p>
            <a:pPr marL="722313" indent="-369888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25 stationäre Pflegeeinrichtungen aus Nordrhein, Hausärzte, kassenärztlicher Notdienst und der „virtuelle digitale Tresen“ (Zentrale Notaufnahme der Uniklinik RWTH Aachen)</a:t>
            </a:r>
          </a:p>
          <a:p>
            <a:pPr marL="722313" indent="-369888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Die Einrichtungen erhalten einen telemedizinischen Visitenwagen. Bei Bedarf Videosprechstunde möglich            – bei Nichterreichbarkeit hilft der „virtuelle digitale Tresen“.</a:t>
            </a:r>
            <a:endParaRPr lang="de-DE" dirty="0"/>
          </a:p>
          <a:p>
            <a:pPr marL="0" indent="0">
              <a:defRPr/>
            </a:pPr>
            <a:r>
              <a:rPr lang="de-DE" dirty="0" smtClean="0"/>
              <a:t>        </a:t>
            </a:r>
            <a:r>
              <a:rPr lang="de-DE" b="1" dirty="0" smtClean="0"/>
              <a:t>     </a:t>
            </a:r>
          </a:p>
          <a:p>
            <a:pPr marL="0" indent="0">
              <a:defRPr/>
            </a:pPr>
            <a:endParaRPr lang="de-DE" dirty="0"/>
          </a:p>
          <a:p>
            <a:pPr marL="0" indent="0">
              <a:defRPr/>
            </a:pPr>
            <a:endParaRPr lang="de-DE" dirty="0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F133FC29-E3C1-4EA7-89BD-006361571B1F}" type="slidenum">
              <a:rPr lang="de-DE" altLang="de-DE" sz="1000" b="0" smtClean="0">
                <a:solidFill>
                  <a:srgbClr val="8E8E8E"/>
                </a:solidFill>
              </a:rPr>
              <a:pPr/>
              <a:t>20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24787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Präventionsprojekt „ROBUST“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700808"/>
            <a:ext cx="8064500" cy="410403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>
              <a:defRPr/>
            </a:pPr>
            <a:endParaRPr lang="de-DE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dirty="0" smtClean="0"/>
              <a:t>Robotik-basierte Unterstützung von Prävention und Gesundheitsförderung in stationären Pflegeeinrichtungen:</a:t>
            </a:r>
            <a:endParaRPr lang="de-DE" dirty="0"/>
          </a:p>
          <a:p>
            <a:pPr marL="722313" indent="-369888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dreijähriges Projekt mit Roboter ‚Pepper‘</a:t>
            </a:r>
          </a:p>
          <a:p>
            <a:pPr marL="722313" indent="-369888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Beteiligung vier stationärer Pflegeeinrichtungen in NRW und Schleswig-Holstein</a:t>
            </a:r>
          </a:p>
          <a:p>
            <a:pPr marL="722313" indent="-369888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körperliche </a:t>
            </a:r>
            <a:r>
              <a:rPr lang="de-DE" dirty="0"/>
              <a:t>und </a:t>
            </a:r>
            <a:r>
              <a:rPr lang="de-DE" dirty="0" smtClean="0"/>
              <a:t>kognitive </a:t>
            </a:r>
            <a:r>
              <a:rPr lang="de-DE" dirty="0"/>
              <a:t>Aktivität von Pflegebedürftigen im Sinne der Verhaltens- und </a:t>
            </a:r>
            <a:r>
              <a:rPr lang="de-DE" dirty="0" smtClean="0"/>
              <a:t>Verhältnisprävention</a:t>
            </a:r>
          </a:p>
          <a:p>
            <a:pPr marL="722313" indent="-369888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Wissenschaftliche Begleitung garantiert </a:t>
            </a:r>
          </a:p>
          <a:p>
            <a:pPr marL="722313" indent="-369888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finanziert </a:t>
            </a:r>
            <a:r>
              <a:rPr lang="de-DE" dirty="0"/>
              <a:t>wird das Projekt über den Verband der Ersatzkassen </a:t>
            </a:r>
          </a:p>
          <a:p>
            <a:pPr marL="0" indent="0">
              <a:defRPr/>
            </a:pPr>
            <a:r>
              <a:rPr lang="de-DE" dirty="0" smtClean="0"/>
              <a:t>        </a:t>
            </a:r>
            <a:r>
              <a:rPr lang="de-DE" b="1" dirty="0" smtClean="0"/>
              <a:t>     </a:t>
            </a:r>
          </a:p>
          <a:p>
            <a:pPr marL="0" indent="0">
              <a:defRPr/>
            </a:pPr>
            <a:endParaRPr lang="de-DE" dirty="0"/>
          </a:p>
          <a:p>
            <a:pPr marL="0" indent="0">
              <a:defRPr/>
            </a:pPr>
            <a:endParaRPr lang="de-DE" dirty="0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F133FC29-E3C1-4EA7-89BD-006361571B1F}" type="slidenum">
              <a:rPr lang="de-DE" altLang="de-DE" sz="1000" b="0" smtClean="0">
                <a:solidFill>
                  <a:srgbClr val="8E8E8E"/>
                </a:solidFill>
              </a:rPr>
              <a:pPr/>
              <a:t>21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pic>
        <p:nvPicPr>
          <p:cNvPr id="28678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818" y="398421"/>
            <a:ext cx="2232248" cy="109069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>
          <a:xfrm>
            <a:off x="612775" y="2566988"/>
            <a:ext cx="5399088" cy="1000125"/>
          </a:xfrm>
        </p:spPr>
        <p:txBody>
          <a:bodyPr/>
          <a:lstStyle/>
          <a:p>
            <a:pPr marL="442913" indent="-442913"/>
            <a:r>
              <a:rPr lang="de-DE" altLang="de-DE" sz="2600" dirty="0"/>
              <a:t>4</a:t>
            </a:r>
            <a:r>
              <a:rPr lang="de-DE" altLang="de-DE" sz="2600" dirty="0" smtClean="0"/>
              <a:t>. Fazit – Digitalisierung in der Pflege: Schöne neue Welt?</a:t>
            </a:r>
          </a:p>
        </p:txBody>
      </p:sp>
      <p:sp>
        <p:nvSpPr>
          <p:cNvPr id="45059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23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51D757E2-8381-4C05-A14F-FF53B77A4E6A}" type="slidenum">
              <a:rPr lang="de-DE" altLang="de-DE" sz="1000">
                <a:solidFill>
                  <a:srgbClr val="8E8E8E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549275"/>
            <a:ext cx="8424862" cy="714375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Fazit - Digitalisierung in der Pflege:</a:t>
            </a:r>
            <a:br>
              <a:rPr lang="de-DE" altLang="de-DE" dirty="0" smtClean="0"/>
            </a:br>
            <a:r>
              <a:rPr lang="de-DE" altLang="de-DE" dirty="0" smtClean="0"/>
              <a:t>Schöne neue Welt? (1)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268760"/>
            <a:ext cx="8208962" cy="4536504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defRPr/>
            </a:pPr>
            <a:endParaRPr lang="de-DE" altLang="de-DE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de-DE" altLang="de-DE" dirty="0" smtClean="0">
                <a:solidFill>
                  <a:srgbClr val="FF0000"/>
                </a:solidFill>
              </a:rPr>
              <a:t>Das ist zu begrüßen …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digitale Lösungen können im Alltag unterstützen und schaffen Freiraum für menschliche Pflege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eine für Angehörige „transparente“ Pflege </a:t>
            </a:r>
            <a:r>
              <a:rPr lang="de-DE" altLang="de-DE" dirty="0"/>
              <a:t>e</a:t>
            </a:r>
            <a:r>
              <a:rPr lang="de-DE" altLang="de-DE" dirty="0" smtClean="0"/>
              <a:t>ntlastet die Pflegekräfte, da unnötige Kommunikation über das Telefon etc. entfallen kann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eine in vielen Bereichen (Dokumentation und Überwachung) entlastete Pflegekraft kann deutlich besser pflegen:</a:t>
            </a:r>
          </a:p>
          <a:p>
            <a:pPr marL="449263" eaLnBrk="1" hangingPunct="1">
              <a:spcBef>
                <a:spcPts val="0"/>
              </a:spcBef>
              <a:buClr>
                <a:schemeClr val="tx1"/>
              </a:buClr>
              <a:defRPr/>
            </a:pPr>
            <a:r>
              <a:rPr lang="de-DE" altLang="de-DE" dirty="0" smtClean="0"/>
              <a:t>Der eigentliche Sinn ihrer Arbeit!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Digitalisierung ist kein Selbstzweck, sie soll die Pflege erleichtern und verbessern </a:t>
            </a:r>
            <a:r>
              <a:rPr lang="de-DE" altLang="de-DE" dirty="0" smtClean="0"/>
              <a:t>helfen; </a:t>
            </a:r>
            <a:r>
              <a:rPr lang="de-DE" altLang="de-DE" dirty="0"/>
              <a:t>Digitalisierung dort, wo sie auch Sinn </a:t>
            </a:r>
            <a:r>
              <a:rPr lang="de-DE" altLang="de-DE" dirty="0" smtClean="0"/>
              <a:t>macht.</a:t>
            </a:r>
            <a:endParaRPr lang="de-DE" altLang="de-DE" dirty="0"/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de-DE" altLang="de-DE" dirty="0" smtClean="0"/>
          </a:p>
          <a:p>
            <a:pPr eaLnBrk="1" hangingPunct="1">
              <a:defRPr/>
            </a:pPr>
            <a:r>
              <a:rPr lang="de-DE" altLang="de-DE" dirty="0" smtClean="0"/>
              <a:t>     </a:t>
            </a:r>
          </a:p>
          <a:p>
            <a:pPr marL="12700" lvl="1" indent="0" eaLnBrk="1" hangingPunct="1">
              <a:buFont typeface="Lucida Sans Unicode" panose="020B0602030504020204" pitchFamily="34" charset="0"/>
              <a:buNone/>
              <a:defRPr/>
            </a:pPr>
            <a:endParaRPr lang="de-DE" altLang="de-DE" sz="2000" dirty="0" smtClean="0"/>
          </a:p>
          <a:p>
            <a:pPr eaLnBrk="1" hangingPunct="1">
              <a:defRPr/>
            </a:pPr>
            <a:r>
              <a:rPr lang="de-DE" altLang="de-DE" dirty="0" smtClean="0"/>
              <a:t> 	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611188" y="2847975"/>
            <a:ext cx="352901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4859338" y="2847975"/>
            <a:ext cx="338455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800" b="1"/>
          </a:p>
        </p:txBody>
      </p:sp>
      <p:sp>
        <p:nvSpPr>
          <p:cNvPr id="46087" name="Rectangle 3"/>
          <p:cNvSpPr>
            <a:spLocks noChangeArrowheads="1"/>
          </p:cNvSpPr>
          <p:nvPr/>
        </p:nvSpPr>
        <p:spPr bwMode="auto">
          <a:xfrm>
            <a:off x="611188" y="4437063"/>
            <a:ext cx="7272337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6089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395CD28A-2F38-4F85-BE3E-FA350D0F61C3}" type="slidenum">
              <a:rPr lang="de-DE" altLang="de-DE" sz="1000" b="0" smtClean="0">
                <a:solidFill>
                  <a:srgbClr val="8E8E8E"/>
                </a:solidFill>
              </a:rPr>
              <a:pPr/>
              <a:t>23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F886A17-6FCB-4902-A217-BF54BF3F7C5A}" type="slidenum">
              <a:rPr lang="de-DE" altLang="de-DE" sz="1000">
                <a:solidFill>
                  <a:srgbClr val="8E8E8E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648"/>
            <a:ext cx="8424862" cy="1138238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Fazit – Digitalisierung in der Pflege:</a:t>
            </a:r>
            <a:br>
              <a:rPr lang="de-DE" altLang="de-DE" dirty="0" smtClean="0"/>
            </a:br>
            <a:r>
              <a:rPr lang="de-DE" altLang="de-DE" dirty="0" smtClean="0"/>
              <a:t>Schöne neue Welt? (2)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94699"/>
            <a:ext cx="8137525" cy="4282573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endParaRPr lang="de-DE" altLang="de-DE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de-DE" altLang="de-DE" dirty="0" smtClean="0">
                <a:solidFill>
                  <a:srgbClr val="FF0000"/>
                </a:solidFill>
              </a:rPr>
              <a:t>Kritische Punkte aufmerksam mitdenken …</a:t>
            </a:r>
          </a:p>
          <a:p>
            <a:pPr marL="449263" indent="-449263"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Vorwurf zunehmender Fremdbestimmung und Überwachung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wachsender Leistungsdruck, zusätzliche Aufgaben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Störanfälligkeit der Technik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Reduzierung direkter Interaktion – „Entmenschlichung“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verbindliche Standards für Pflegedokumentation schaffen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Digitalisierung in der Pflegeausbildung</a:t>
            </a:r>
            <a:r>
              <a:rPr lang="de-DE" altLang="de-DE" dirty="0">
                <a:solidFill>
                  <a:srgbClr val="000000"/>
                </a:solidFill>
              </a:rPr>
              <a:t> </a:t>
            </a:r>
            <a:r>
              <a:rPr lang="de-DE" altLang="de-DE" dirty="0" smtClean="0">
                <a:solidFill>
                  <a:srgbClr val="000000"/>
                </a:solidFill>
              </a:rPr>
              <a:t>unterbringen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klare Finanzierungsverantwortlichkeiten schaffen</a:t>
            </a:r>
          </a:p>
          <a:p>
            <a:pPr marL="449263" indent="-449263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Nutzenorientierung als Maßstab</a:t>
            </a:r>
            <a:endParaRPr lang="de-DE" altLang="de-DE" dirty="0">
              <a:solidFill>
                <a:srgbClr val="000000"/>
              </a:solidFill>
            </a:endParaRPr>
          </a:p>
          <a:p>
            <a:pPr marL="449263" indent="-449263" eaLnBrk="1" hangingPunct="1">
              <a:buFont typeface="Arial" panose="020B0604020202020204" pitchFamily="34" charset="0"/>
              <a:buChar char="•"/>
              <a:defRPr/>
            </a:pPr>
            <a:endParaRPr lang="de-DE" altLang="de-DE" dirty="0" smtClean="0"/>
          </a:p>
          <a:p>
            <a:pPr eaLnBrk="1" hangingPunct="1">
              <a:defRPr/>
            </a:pPr>
            <a:r>
              <a:rPr lang="de-DE" altLang="de-DE" dirty="0" smtClean="0"/>
              <a:t> 	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611188" y="2847975"/>
            <a:ext cx="3529012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4859338" y="2847975"/>
            <a:ext cx="338455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 sz="1800" b="1"/>
          </a:p>
        </p:txBody>
      </p:sp>
      <p:sp>
        <p:nvSpPr>
          <p:cNvPr id="47111" name="Rectangle 3"/>
          <p:cNvSpPr>
            <a:spLocks noChangeArrowheads="1"/>
          </p:cNvSpPr>
          <p:nvPr/>
        </p:nvSpPr>
        <p:spPr bwMode="auto">
          <a:xfrm>
            <a:off x="611188" y="4437063"/>
            <a:ext cx="7272337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7113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E919AE8E-1B69-4F06-914E-EA93E70B25AC}" type="slidenum">
              <a:rPr lang="de-DE" altLang="de-DE" sz="1000" b="0" smtClean="0">
                <a:solidFill>
                  <a:srgbClr val="8E8E8E"/>
                </a:solidFill>
              </a:rPr>
              <a:pPr/>
              <a:t>24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pic>
        <p:nvPicPr>
          <p:cNvPr id="47114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874" y="299721"/>
            <a:ext cx="1908175" cy="103663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Vielen Dank für Ihre Aufmerksamkeit!</a:t>
            </a:r>
            <a:br>
              <a:rPr lang="de-DE" altLang="de-DE" dirty="0" smtClean="0"/>
            </a:br>
            <a:endParaRPr lang="de-DE" altLang="de-DE" dirty="0" smtClean="0"/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47813" y="5589588"/>
            <a:ext cx="7272337" cy="1268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Dirk Ruiss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Leiter der Landesvertretung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des Verbandes der Ersatzkassen e. V. (vdek) in Nordrhein-Westfalen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Ludwig-Erhard-Allee 9, 40227 Düsseldorf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Telefon: 02 11 / 3 84 10 – 11, Telefax: 02 11 / 3 84 10 - 20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dirk.ruiss@vdek.com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447302" y="476250"/>
            <a:ext cx="8085138" cy="864518"/>
          </a:xfrm>
        </p:spPr>
        <p:txBody>
          <a:bodyPr/>
          <a:lstStyle/>
          <a:p>
            <a:r>
              <a:rPr lang="de-DE" altLang="de-DE" dirty="0" smtClean="0"/>
              <a:t>Folgen/Ziele der Digitalisierung?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556792"/>
            <a:ext cx="8064500" cy="4330661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dirty="0" smtClean="0"/>
          </a:p>
          <a:p>
            <a:pPr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Pflegerische Arbeit wird moderner und attraktiver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Mehr Zeit für die Versorgung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Bessere Versorgung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Effizienzsteigerung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Kostensenkung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Entlastung der </a:t>
            </a:r>
            <a:r>
              <a:rPr lang="de-DE" dirty="0" err="1" smtClean="0"/>
              <a:t>Pfleger:innen</a:t>
            </a:r>
            <a:endParaRPr lang="de-DE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Stärkung der berufsübergreifenden Zusammenarbeit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Stärkung des Wirtschaftsstandortes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dirty="0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828533CE-A7B0-4986-9279-0D7470E38757}" type="slidenum">
              <a:rPr lang="de-DE" altLang="de-DE" sz="1000" b="0" smtClean="0">
                <a:solidFill>
                  <a:srgbClr val="8E8E8E"/>
                </a:solidFill>
              </a:rPr>
              <a:pPr/>
              <a:t>3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pic>
        <p:nvPicPr>
          <p:cNvPr id="23558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400" y="476250"/>
            <a:ext cx="1803288" cy="93503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22532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590550" y="115888"/>
            <a:ext cx="8085138" cy="1800225"/>
          </a:xfrm>
        </p:spPr>
        <p:txBody>
          <a:bodyPr/>
          <a:lstStyle/>
          <a:p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/>
              <a:t>W</a:t>
            </a:r>
            <a:r>
              <a:rPr lang="de-DE" altLang="de-DE" dirty="0" smtClean="0"/>
              <a:t>o stehen wir derzeit?</a:t>
            </a:r>
            <a:br>
              <a:rPr lang="de-DE" altLang="de-DE" dirty="0" smtClean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endParaRPr lang="de-DE" altLang="de-DE" dirty="0" smtClean="0"/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>
          <a:xfrm>
            <a:off x="611188" y="1484784"/>
            <a:ext cx="8064500" cy="3960441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Clr>
                <a:schemeClr val="tx1"/>
              </a:buClr>
            </a:pPr>
            <a:endParaRPr lang="de-DE" altLang="de-DE" sz="2300" dirty="0" smtClean="0"/>
          </a:p>
          <a:p>
            <a:pPr marL="457200" indent="-457200">
              <a:spcBef>
                <a:spcPts val="0"/>
              </a:spcBef>
              <a:buClr>
                <a:schemeClr val="tx1"/>
              </a:buClr>
              <a:buFont typeface="Lucida Sans Unicode" panose="020B0602030504020204" pitchFamily="34" charset="0"/>
              <a:buAutoNum type="arabicPeriod"/>
            </a:pPr>
            <a:endParaRPr lang="de-DE" altLang="de-DE" sz="2300" dirty="0" smtClean="0"/>
          </a:p>
          <a:p>
            <a:pPr marL="449263" indent="-449263">
              <a:spcBef>
                <a:spcPts val="0"/>
              </a:spcBef>
              <a:buClr>
                <a:schemeClr val="tx1"/>
              </a:buClr>
              <a:buFont typeface="Lucida Sans Unicode" panose="020B0602030504020204" pitchFamily="34" charset="0"/>
              <a:buAutoNum type="arabicPeriod"/>
            </a:pPr>
            <a:r>
              <a:rPr lang="de-DE" altLang="de-DE" sz="2300" dirty="0" smtClean="0"/>
              <a:t>Digitale-Versorgung-und Pflege-Modernisierungs-Gesetz (DVPMG)</a:t>
            </a:r>
          </a:p>
          <a:p>
            <a:pPr marL="0" indent="0">
              <a:buClr>
                <a:schemeClr val="tx1"/>
              </a:buClr>
            </a:pPr>
            <a:r>
              <a:rPr lang="de-DE" altLang="de-DE" sz="2300" dirty="0"/>
              <a:t>2</a:t>
            </a:r>
            <a:r>
              <a:rPr lang="de-DE" altLang="de-DE" sz="2300" dirty="0" smtClean="0"/>
              <a:t>.  Digitale </a:t>
            </a:r>
            <a:r>
              <a:rPr lang="de-DE" altLang="de-DE" sz="2300" dirty="0"/>
              <a:t>Pflegeanwendungen in der Versorgung</a:t>
            </a:r>
          </a:p>
          <a:p>
            <a:pPr marL="0" indent="0">
              <a:buClr>
                <a:schemeClr val="tx1"/>
              </a:buClr>
            </a:pPr>
            <a:r>
              <a:rPr lang="de-DE" altLang="de-DE" sz="2300" dirty="0"/>
              <a:t>3</a:t>
            </a:r>
            <a:r>
              <a:rPr lang="de-DE" altLang="de-DE" sz="2300" dirty="0" smtClean="0"/>
              <a:t>.  Anwendungen der Pflegekassen</a:t>
            </a:r>
          </a:p>
          <a:p>
            <a:pPr marL="0" indent="0">
              <a:buClr>
                <a:schemeClr val="tx1"/>
              </a:buClr>
            </a:pPr>
            <a:r>
              <a:rPr lang="de-DE" altLang="de-DE" sz="2300" dirty="0"/>
              <a:t>4</a:t>
            </a:r>
            <a:r>
              <a:rPr lang="de-DE" altLang="de-DE" sz="2300" dirty="0" smtClean="0"/>
              <a:t>.  Fazit:</a:t>
            </a:r>
          </a:p>
          <a:p>
            <a:pPr marL="352425" indent="0">
              <a:spcBef>
                <a:spcPts val="0"/>
              </a:spcBef>
              <a:buClr>
                <a:schemeClr val="tx1"/>
              </a:buClr>
            </a:pPr>
            <a:r>
              <a:rPr lang="de-DE" altLang="de-DE" sz="2300" dirty="0" smtClean="0"/>
              <a:t> Digitalisierung in der Pflege: Schöne neue Welt?</a:t>
            </a:r>
          </a:p>
        </p:txBody>
      </p:sp>
      <p:sp>
        <p:nvSpPr>
          <p:cNvPr id="20484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  <p:sp>
        <p:nvSpPr>
          <p:cNvPr id="20485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3265FB24-31DF-4291-B8A9-1373E4B11D87}" type="slidenum">
              <a:rPr lang="de-DE" altLang="de-DE" sz="1000" b="0" smtClean="0">
                <a:solidFill>
                  <a:srgbClr val="8E8E8E"/>
                </a:solidFill>
              </a:rPr>
              <a:pPr/>
              <a:t>4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6E2DF-181B-439A-87FB-DC8A4D0E1AA9}" type="slidenum">
              <a:rPr lang="de-DE" b="0" smtClean="0"/>
              <a:pPr>
                <a:defRPr/>
              </a:pPr>
              <a:t>5</a:t>
            </a:fld>
            <a:endParaRPr lang="de-DE" b="0" dirty="0"/>
          </a:p>
        </p:txBody>
      </p:sp>
      <p:sp>
        <p:nvSpPr>
          <p:cNvPr id="40" name="Abgerundetes Rechteck 44"/>
          <p:cNvSpPr>
            <a:spLocks noChangeArrowheads="1"/>
          </p:cNvSpPr>
          <p:nvPr/>
        </p:nvSpPr>
        <p:spPr bwMode="auto">
          <a:xfrm>
            <a:off x="2601059" y="2492582"/>
            <a:ext cx="6422431" cy="1202865"/>
          </a:xfrm>
          <a:prstGeom prst="roundRect">
            <a:avLst>
              <a:gd name="adj" fmla="val 11735"/>
            </a:avLst>
          </a:prstGeom>
          <a:solidFill>
            <a:schemeClr val="accent6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96838" lvl="0" indent="-96838" defTabSz="179388"/>
            <a:r>
              <a:rPr lang="de-DE" sz="2000" dirty="0" smtClean="0"/>
              <a:t> Weiterentwicklung der Versorgung mit digitalen Gesundheitsanwendungen DIGAs, z. B. Gesundheits-Apps</a:t>
            </a:r>
            <a:endParaRPr lang="de-DE" sz="2000" dirty="0"/>
          </a:p>
        </p:txBody>
      </p:sp>
      <p:sp>
        <p:nvSpPr>
          <p:cNvPr id="34" name="Abgerundetes Rechteck 41"/>
          <p:cNvSpPr>
            <a:spLocks noChangeArrowheads="1"/>
          </p:cNvSpPr>
          <p:nvPr/>
        </p:nvSpPr>
        <p:spPr bwMode="auto">
          <a:xfrm>
            <a:off x="179512" y="2132856"/>
            <a:ext cx="2088232" cy="1577414"/>
          </a:xfrm>
          <a:prstGeom prst="roundRect">
            <a:avLst>
              <a:gd name="adj" fmla="val 7516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de-DE" altLang="de-DE" sz="2000" dirty="0" smtClean="0">
                <a:solidFill>
                  <a:schemeClr val="bg1"/>
                </a:solidFill>
              </a:rPr>
              <a:t>Eckpunkte</a:t>
            </a:r>
            <a:endParaRPr lang="de-DE" altLang="de-DE" sz="2000" dirty="0">
              <a:solidFill>
                <a:srgbClr val="F1F10F"/>
              </a:solidFill>
            </a:endParaRPr>
          </a:p>
        </p:txBody>
      </p:sp>
      <p:sp>
        <p:nvSpPr>
          <p:cNvPr id="32" name="Abgerundetes Rechteck 46"/>
          <p:cNvSpPr>
            <a:spLocks noChangeArrowheads="1"/>
          </p:cNvSpPr>
          <p:nvPr/>
        </p:nvSpPr>
        <p:spPr bwMode="auto">
          <a:xfrm>
            <a:off x="2597385" y="4608543"/>
            <a:ext cx="6432094" cy="648016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90488"/>
            <a:r>
              <a:rPr lang="de-DE" dirty="0"/>
              <a:t>E</a:t>
            </a:r>
            <a:r>
              <a:rPr lang="de-DE" dirty="0" smtClean="0"/>
              <a:t>lektronische Patientenakte (</a:t>
            </a:r>
            <a:r>
              <a:rPr lang="de-DE" dirty="0" err="1" smtClean="0"/>
              <a:t>ePA</a:t>
            </a:r>
            <a:r>
              <a:rPr lang="de-DE" dirty="0" smtClean="0"/>
              <a:t>) </a:t>
            </a:r>
            <a:endParaRPr lang="en-US" altLang="de-DE" sz="2000" baseline="30000" dirty="0"/>
          </a:p>
        </p:txBody>
      </p:sp>
      <p:sp>
        <p:nvSpPr>
          <p:cNvPr id="33" name="Ellipse 14"/>
          <p:cNvSpPr>
            <a:spLocks noChangeArrowheads="1"/>
          </p:cNvSpPr>
          <p:nvPr/>
        </p:nvSpPr>
        <p:spPr bwMode="auto">
          <a:xfrm>
            <a:off x="2335017" y="4761230"/>
            <a:ext cx="395858" cy="398857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de-DE" altLang="de-DE" sz="1600" b="1" dirty="0" smtClean="0"/>
              <a:t>4</a:t>
            </a:r>
            <a:endParaRPr lang="de-DE" altLang="de-DE" sz="1600" b="1" dirty="0"/>
          </a:p>
        </p:txBody>
      </p:sp>
      <p:sp>
        <p:nvSpPr>
          <p:cNvPr id="36" name="Abgerundetes Rechteck 46"/>
          <p:cNvSpPr>
            <a:spLocks noChangeArrowheads="1"/>
          </p:cNvSpPr>
          <p:nvPr/>
        </p:nvSpPr>
        <p:spPr bwMode="auto">
          <a:xfrm>
            <a:off x="2601059" y="3820277"/>
            <a:ext cx="6432094" cy="648016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90488"/>
            <a:r>
              <a:rPr lang="de-DE" altLang="de-DE" dirty="0" smtClean="0"/>
              <a:t>Telemedizin und </a:t>
            </a:r>
            <a:r>
              <a:rPr lang="de-DE" altLang="de-DE" dirty="0" err="1" smtClean="0"/>
              <a:t>Telematikinfrastruktur</a:t>
            </a:r>
            <a:r>
              <a:rPr lang="de-DE" altLang="de-DE" dirty="0" smtClean="0"/>
              <a:t> </a:t>
            </a:r>
            <a:endParaRPr lang="en-US" altLang="de-DE" sz="2000" baseline="30000" dirty="0"/>
          </a:p>
        </p:txBody>
      </p:sp>
      <p:sp>
        <p:nvSpPr>
          <p:cNvPr id="39" name="Ellipse 14"/>
          <p:cNvSpPr>
            <a:spLocks noChangeArrowheads="1"/>
          </p:cNvSpPr>
          <p:nvPr/>
        </p:nvSpPr>
        <p:spPr bwMode="auto">
          <a:xfrm>
            <a:off x="2335017" y="3960368"/>
            <a:ext cx="395858" cy="398857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de-DE" altLang="de-DE" sz="1600" b="1" dirty="0" smtClean="0"/>
              <a:t>3</a:t>
            </a:r>
            <a:endParaRPr lang="de-DE" altLang="de-DE" sz="1600" b="1" dirty="0"/>
          </a:p>
        </p:txBody>
      </p:sp>
      <p:sp>
        <p:nvSpPr>
          <p:cNvPr id="42" name="Ellipse 14"/>
          <p:cNvSpPr>
            <a:spLocks noChangeArrowheads="1"/>
          </p:cNvSpPr>
          <p:nvPr/>
        </p:nvSpPr>
        <p:spPr bwMode="auto">
          <a:xfrm>
            <a:off x="2335017" y="2878513"/>
            <a:ext cx="395858" cy="398857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de-DE" altLang="de-DE" sz="1600" b="1" dirty="0" smtClean="0"/>
              <a:t>2</a:t>
            </a:r>
            <a:endParaRPr lang="de-DE" altLang="de-DE" sz="1600" b="1" dirty="0"/>
          </a:p>
        </p:txBody>
      </p:sp>
      <p:sp>
        <p:nvSpPr>
          <p:cNvPr id="44" name="Abgerundetes Rechteck 46"/>
          <p:cNvSpPr>
            <a:spLocks noChangeArrowheads="1"/>
          </p:cNvSpPr>
          <p:nvPr/>
        </p:nvSpPr>
        <p:spPr bwMode="auto">
          <a:xfrm>
            <a:off x="2601059" y="1660469"/>
            <a:ext cx="6409111" cy="6480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2700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90488"/>
            <a:r>
              <a:rPr lang="de-DE" sz="2000" dirty="0" smtClean="0"/>
              <a:t>Digitale Pflegeanwendungen DIPAs auf mobilen Endgeräten, z. B. Sturzrisikoprävention </a:t>
            </a:r>
            <a:endParaRPr lang="en-US" altLang="de-DE" sz="2000" baseline="30000" dirty="0"/>
          </a:p>
        </p:txBody>
      </p:sp>
      <p:sp>
        <p:nvSpPr>
          <p:cNvPr id="46" name="Ellipse 14"/>
          <p:cNvSpPr>
            <a:spLocks noChangeArrowheads="1"/>
          </p:cNvSpPr>
          <p:nvPr/>
        </p:nvSpPr>
        <p:spPr bwMode="auto">
          <a:xfrm>
            <a:off x="2336453" y="1796659"/>
            <a:ext cx="395858" cy="398857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lIns="72000" tIns="72000" rIns="72000" bIns="72000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de-DE" altLang="de-DE" sz="1600" b="1" dirty="0" smtClean="0"/>
              <a:t>1</a:t>
            </a:r>
            <a:endParaRPr lang="de-DE" altLang="de-DE" sz="1600" b="1" dirty="0"/>
          </a:p>
        </p:txBody>
      </p:sp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539552" y="476250"/>
            <a:ext cx="8085138" cy="935038"/>
          </a:xfrm>
        </p:spPr>
        <p:txBody>
          <a:bodyPr/>
          <a:lstStyle/>
          <a:p>
            <a:pPr marL="352425" indent="-352425"/>
            <a:r>
              <a:rPr lang="de-DE" dirty="0" smtClean="0"/>
              <a:t>1. Digitale-Versorgung-und-Pflege-</a:t>
            </a:r>
            <a:br>
              <a:rPr lang="de-DE" dirty="0" smtClean="0"/>
            </a:br>
            <a:r>
              <a:rPr lang="de-DE" dirty="0" smtClean="0"/>
              <a:t>Modernisierungs-Gesetz (DVPMG)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b="0" dirty="0" smtClean="0"/>
              <a:t>Landesvertretung des vdek in Nordrhein-Westfalen</a:t>
            </a:r>
            <a:endParaRPr lang="de-DE" altLang="de-DE" b="0" dirty="0"/>
          </a:p>
        </p:txBody>
      </p:sp>
    </p:spTree>
    <p:extLst>
      <p:ext uri="{BB962C8B-B14F-4D97-AF65-F5344CB8AC3E}">
        <p14:creationId xmlns:p14="http://schemas.microsoft.com/office/powerpoint/2010/main" val="34001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 idx="4294967295"/>
          </p:nvPr>
        </p:nvSpPr>
        <p:spPr>
          <a:xfrm>
            <a:off x="611188" y="333375"/>
            <a:ext cx="8085137" cy="935038"/>
          </a:xfrm>
        </p:spPr>
        <p:txBody>
          <a:bodyPr/>
          <a:lstStyle/>
          <a:p>
            <a:pPr marL="342900" indent="-342900" eaLnBrk="1" hangingPunct="1"/>
            <a:r>
              <a:rPr lang="de-DE" altLang="de-DE" dirty="0" err="1" smtClean="0"/>
              <a:t>Telematikinfrastruktur</a:t>
            </a:r>
            <a:r>
              <a:rPr lang="de-DE" altLang="de-DE" dirty="0" smtClean="0"/>
              <a:t> (TI)</a:t>
            </a:r>
          </a:p>
        </p:txBody>
      </p:sp>
      <p:sp>
        <p:nvSpPr>
          <p:cNvPr id="38915" name="Inhaltsplatzhalter 2"/>
          <p:cNvSpPr>
            <a:spLocks noGrp="1"/>
          </p:cNvSpPr>
          <p:nvPr>
            <p:ph idx="4294967295"/>
          </p:nvPr>
        </p:nvSpPr>
        <p:spPr>
          <a:xfrm>
            <a:off x="611188" y="1628800"/>
            <a:ext cx="8064500" cy="408295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de-DE" altLang="de-DE" dirty="0" smtClean="0"/>
          </a:p>
          <a:p>
            <a:pPr marL="96838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altLang="de-DE" dirty="0" smtClean="0"/>
              <a:t>Die TI ist ein Netzwerk zur sicheren und schnellen sektoren-übergreifenden Kommunikation und Datenübertragung:</a:t>
            </a:r>
          </a:p>
          <a:p>
            <a:pPr eaLnBrk="1" hangingPunct="1"/>
            <a:r>
              <a:rPr lang="de-DE" altLang="de-DE" sz="1800" dirty="0" smtClean="0"/>
              <a:t>	</a:t>
            </a:r>
          </a:p>
        </p:txBody>
      </p:sp>
      <p:sp>
        <p:nvSpPr>
          <p:cNvPr id="38916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fld id="{2C4A55E4-53A4-4439-8A35-A2C2A542C800}" type="slidenum">
              <a:rPr lang="de-DE" altLang="de-DE" sz="1000">
                <a:solidFill>
                  <a:srgbClr val="8E8E8E"/>
                </a:solidFill>
              </a:rPr>
              <a:pPr algn="r" eaLnBrk="1" hangingPunct="1"/>
              <a:t>6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38918" name="Inhaltsplatzhalter 2"/>
          <p:cNvSpPr>
            <a:spLocks/>
          </p:cNvSpPr>
          <p:nvPr/>
        </p:nvSpPr>
        <p:spPr bwMode="auto">
          <a:xfrm>
            <a:off x="683964" y="2431891"/>
            <a:ext cx="8064500" cy="358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22325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30313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383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marL="0" indent="0" eaLnBrk="1" hangingPunct="1">
              <a:buClr>
                <a:schemeClr val="tx1"/>
              </a:buClr>
              <a:buSzPct val="100000"/>
            </a:pPr>
            <a:endParaRPr lang="de-DE" altLang="de-DE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ts val="22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dirty="0" smtClean="0">
                <a:solidFill>
                  <a:srgbClr val="000000"/>
                </a:solidFill>
              </a:rPr>
              <a:t>freiwillige Einbindung </a:t>
            </a:r>
            <a:r>
              <a:rPr lang="de-DE" altLang="de-DE" dirty="0">
                <a:solidFill>
                  <a:srgbClr val="000000"/>
                </a:solidFill>
              </a:rPr>
              <a:t>von Pflegeeinrichtungen </a:t>
            </a:r>
            <a:r>
              <a:rPr lang="de-DE" altLang="de-DE" dirty="0" smtClean="0">
                <a:solidFill>
                  <a:srgbClr val="000000"/>
                </a:solidFill>
              </a:rPr>
              <a:t>seit dem 01.07.2021</a:t>
            </a:r>
            <a:endParaRPr lang="de-DE" altLang="de-DE" dirty="0">
              <a:solidFill>
                <a:srgbClr val="000000"/>
              </a:solidFill>
            </a:endParaRPr>
          </a:p>
          <a:p>
            <a:pPr eaLnBrk="1" hangingPunct="1">
              <a:lnSpc>
                <a:spcPts val="22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dirty="0">
                <a:solidFill>
                  <a:srgbClr val="000000"/>
                </a:solidFill>
              </a:rPr>
              <a:t>Vernetzung aller </a:t>
            </a:r>
            <a:r>
              <a:rPr lang="de-DE" altLang="de-DE" dirty="0" smtClean="0">
                <a:solidFill>
                  <a:srgbClr val="000000"/>
                </a:solidFill>
              </a:rPr>
              <a:t>Beteiligten</a:t>
            </a:r>
            <a:endParaRPr lang="de-DE" altLang="de-DE" dirty="0">
              <a:solidFill>
                <a:srgbClr val="000000"/>
              </a:solidFill>
            </a:endParaRPr>
          </a:p>
          <a:p>
            <a:pPr eaLnBrk="1" hangingPunct="1">
              <a:lnSpc>
                <a:spcPts val="22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dirty="0">
                <a:solidFill>
                  <a:srgbClr val="000000"/>
                </a:solidFill>
              </a:rPr>
              <a:t>Kommunikation der Leistungserbringer untereinander</a:t>
            </a:r>
          </a:p>
          <a:p>
            <a:pPr eaLnBrk="1" hangingPunct="1">
              <a:lnSpc>
                <a:spcPts val="22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dirty="0" smtClean="0">
                <a:solidFill>
                  <a:srgbClr val="000000"/>
                </a:solidFill>
              </a:rPr>
              <a:t>elektronischer Medikationsplan, elektronische Patientenakte, elektronische Verordnung</a:t>
            </a:r>
          </a:p>
          <a:p>
            <a:pPr eaLnBrk="1" hangingPunct="1">
              <a:lnSpc>
                <a:spcPts val="22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altLang="de-DE" dirty="0" smtClean="0">
                <a:solidFill>
                  <a:srgbClr val="000000"/>
                </a:solidFill>
              </a:rPr>
              <a:t>ab 2023 Zugriff der Pflegekräfte auf sämtliche </a:t>
            </a:r>
            <a:r>
              <a:rPr lang="de-DE" altLang="de-DE" dirty="0" err="1" smtClean="0">
                <a:solidFill>
                  <a:srgbClr val="000000"/>
                </a:solidFill>
              </a:rPr>
              <a:t>pflegerele-vante</a:t>
            </a:r>
            <a:r>
              <a:rPr lang="de-DE" altLang="de-DE" dirty="0" smtClean="0">
                <a:solidFill>
                  <a:srgbClr val="000000"/>
                </a:solidFill>
              </a:rPr>
              <a:t> Daten der </a:t>
            </a:r>
            <a:r>
              <a:rPr lang="de-DE" altLang="de-DE" dirty="0" err="1" smtClean="0">
                <a:solidFill>
                  <a:srgbClr val="000000"/>
                </a:solidFill>
              </a:rPr>
              <a:t>ePA</a:t>
            </a:r>
            <a:endParaRPr lang="de-DE" altLang="de-DE" dirty="0" smtClean="0">
              <a:solidFill>
                <a:srgbClr val="000000"/>
              </a:solidFill>
            </a:endParaRP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000000"/>
              </a:solidFill>
            </a:endParaRPr>
          </a:p>
        </p:txBody>
      </p:sp>
      <p:sp>
        <p:nvSpPr>
          <p:cNvPr id="38919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9EFDA87A-AE06-4991-AD9F-F0F947AE6569}" type="slidenum">
              <a:rPr lang="de-DE" altLang="de-DE" sz="1000" b="0" smtClean="0">
                <a:solidFill>
                  <a:srgbClr val="8E8E8E"/>
                </a:solidFill>
              </a:rPr>
              <a:pPr/>
              <a:t>6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pic>
        <p:nvPicPr>
          <p:cNvPr id="38920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45085"/>
            <a:ext cx="2014891" cy="10287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130237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 idx="4294967295"/>
          </p:nvPr>
        </p:nvSpPr>
        <p:spPr>
          <a:xfrm>
            <a:off x="611188" y="260102"/>
            <a:ext cx="8085137" cy="864642"/>
          </a:xfrm>
        </p:spPr>
        <p:txBody>
          <a:bodyPr/>
          <a:lstStyle/>
          <a:p>
            <a:pPr eaLnBrk="1" hangingPunct="1"/>
            <a:r>
              <a:rPr lang="de-DE" altLang="de-DE" dirty="0" err="1" smtClean="0"/>
              <a:t>Telematikinfrastruktur</a:t>
            </a:r>
            <a:r>
              <a:rPr lang="de-DE" altLang="de-DE" dirty="0" smtClean="0"/>
              <a:t> (TI)</a:t>
            </a:r>
          </a:p>
        </p:txBody>
      </p:sp>
      <p:sp>
        <p:nvSpPr>
          <p:cNvPr id="40963" name="Inhaltsplatzhalter 2"/>
          <p:cNvSpPr>
            <a:spLocks noGrp="1"/>
          </p:cNvSpPr>
          <p:nvPr>
            <p:ph idx="4294967295"/>
          </p:nvPr>
        </p:nvSpPr>
        <p:spPr>
          <a:xfrm>
            <a:off x="631825" y="1269306"/>
            <a:ext cx="8064500" cy="4607966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de-DE" dirty="0" smtClean="0"/>
              <a:t>wissenschaftlich gestützte Erprobung der freiwilligen Ein-bindung der Pflegeeinrichtungen in die TI </a:t>
            </a:r>
          </a:p>
          <a:p>
            <a:pPr marL="285750" indent="-285750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de-DE" dirty="0" smtClean="0"/>
              <a:t>Finanzierung: Aus Mitteln des Ausgleichsfonds der Pflege-versicherung werden zehn Mio. Euro im Zeitraum 2020-2024 für ein Modellprogramm (§ 125 SGB XI) zur Verfügung gestellt:</a:t>
            </a:r>
            <a:endParaRPr lang="de-DE" altLang="de-DE" dirty="0"/>
          </a:p>
          <a:p>
            <a:pPr marL="625475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dirty="0"/>
              <a:t>Vorbereitung der Pflege auf den Zugang zur TI (Technik)</a:t>
            </a:r>
          </a:p>
          <a:p>
            <a:pPr marL="625475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dirty="0" smtClean="0"/>
              <a:t>stufenweise </a:t>
            </a:r>
            <a:r>
              <a:rPr lang="de-DE" altLang="de-DE" dirty="0"/>
              <a:t>Einbindung in die TI (Begleitung und </a:t>
            </a:r>
            <a:r>
              <a:rPr lang="de-DE" altLang="de-DE" dirty="0" smtClean="0"/>
              <a:t>Unter-stützung</a:t>
            </a:r>
            <a:r>
              <a:rPr lang="de-DE" altLang="de-DE" dirty="0"/>
              <a:t>)</a:t>
            </a:r>
          </a:p>
          <a:p>
            <a:pPr marL="625475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dirty="0" smtClean="0"/>
              <a:t>sektorenübergreifende </a:t>
            </a:r>
            <a:r>
              <a:rPr lang="de-DE" altLang="de-DE" dirty="0"/>
              <a:t>Informationsaustausch erproben und evaluieren</a:t>
            </a:r>
          </a:p>
          <a:p>
            <a:pPr marL="625475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dirty="0" smtClean="0"/>
              <a:t>bundesweite </a:t>
            </a:r>
            <a:r>
              <a:rPr lang="de-DE" altLang="de-DE" dirty="0"/>
              <a:t>Standards festlegen </a:t>
            </a:r>
            <a:endParaRPr lang="de-DE" altLang="de-DE" dirty="0" smtClean="0"/>
          </a:p>
          <a:p>
            <a:pPr marL="625475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dirty="0" smtClean="0"/>
              <a:t>01.07.2024: Die Anbindung an die TI ist für Pflegedienste und Pflegeeinrichtungen verpflichtend.</a:t>
            </a:r>
          </a:p>
        </p:txBody>
      </p:sp>
      <p:sp>
        <p:nvSpPr>
          <p:cNvPr id="40964" name="Foliennummernplatzhalter 3"/>
          <p:cNvSpPr txBox="1">
            <a:spLocks noGrp="1"/>
          </p:cNvSpPr>
          <p:nvPr/>
        </p:nvSpPr>
        <p:spPr bwMode="auto">
          <a:xfrm>
            <a:off x="0" y="6453188"/>
            <a:ext cx="4048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fld id="{0563129B-67E5-41CC-A047-44B90F5DA0D0}" type="slidenum">
              <a:rPr lang="de-DE" altLang="de-DE" sz="1000">
                <a:solidFill>
                  <a:srgbClr val="8E8E8E"/>
                </a:solidFill>
              </a:rPr>
              <a:pPr algn="r" eaLnBrk="1" hangingPunct="1"/>
              <a:t>7</a:t>
            </a:fld>
            <a:endParaRPr lang="de-DE" altLang="de-DE" sz="1000">
              <a:solidFill>
                <a:srgbClr val="8E8E8E"/>
              </a:solidFill>
            </a:endParaRPr>
          </a:p>
        </p:txBody>
      </p:sp>
      <p:sp>
        <p:nvSpPr>
          <p:cNvPr id="40967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fld id="{33274B57-DCDD-4402-8641-37328CB1BBB9}" type="slidenum">
              <a:rPr lang="de-DE" altLang="de-DE" sz="1000" b="0" smtClean="0">
                <a:solidFill>
                  <a:srgbClr val="8E8E8E"/>
                </a:solidFill>
              </a:rPr>
              <a:pPr/>
              <a:t>7</a:t>
            </a:fld>
            <a:endParaRPr lang="de-DE" altLang="de-DE" sz="1000" b="0" dirty="0" smtClean="0">
              <a:solidFill>
                <a:srgbClr val="8E8E8E"/>
              </a:solidFill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175972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590550" y="333375"/>
            <a:ext cx="8085138" cy="935038"/>
          </a:xfrm>
        </p:spPr>
        <p:txBody>
          <a:bodyPr/>
          <a:lstStyle/>
          <a:p>
            <a:pPr marL="342900" indent="-342900" eaLnBrk="1" hangingPunct="1"/>
            <a:r>
              <a:rPr lang="de-DE" altLang="de-DE" dirty="0" smtClean="0"/>
              <a:t>Digitale Pflegeanwendungen (</a:t>
            </a:r>
            <a:r>
              <a:rPr lang="de-DE" altLang="de-DE" dirty="0" err="1" smtClean="0"/>
              <a:t>DIPA‘s</a:t>
            </a:r>
            <a:r>
              <a:rPr lang="de-DE" altLang="de-DE" dirty="0" smtClean="0"/>
              <a:t>)</a:t>
            </a:r>
          </a:p>
        </p:txBody>
      </p:sp>
      <p:sp>
        <p:nvSpPr>
          <p:cNvPr id="25603" name="Inhaltsplatzhalter 2"/>
          <p:cNvSpPr>
            <a:spLocks noGrp="1"/>
          </p:cNvSpPr>
          <p:nvPr>
            <p:ph idx="1"/>
          </p:nvPr>
        </p:nvSpPr>
        <p:spPr>
          <a:xfrm>
            <a:off x="611188" y="1708930"/>
            <a:ext cx="8064500" cy="416834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hangingPunct="1">
              <a:lnSpc>
                <a:spcPts val="3000"/>
              </a:lnSpc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de-DE" altLang="de-DE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/>
              <a:t>Anwendung mit pflegerischem Nutzen, deren Hauptfunktion auf digitale Technologie basiert:</a:t>
            </a:r>
          </a:p>
          <a:p>
            <a:pPr marL="722313" indent="-369888" ea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neuer Leistungsanspruch für Pflegebedürftige</a:t>
            </a:r>
          </a:p>
          <a:p>
            <a:pPr marL="722313" indent="0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de-DE" altLang="de-DE" dirty="0" smtClean="0"/>
              <a:t>(§ </a:t>
            </a:r>
            <a:r>
              <a:rPr lang="de-DE" altLang="de-DE" dirty="0"/>
              <a:t>40a SGB XI</a:t>
            </a:r>
            <a:r>
              <a:rPr lang="de-DE" altLang="de-DE" dirty="0" smtClean="0"/>
              <a:t>), der auch als „App auf Rezept“ bekannt ist</a:t>
            </a:r>
          </a:p>
          <a:p>
            <a:pPr marL="715963" indent="-354013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Prüfung und Listung der erstattungsfähigen </a:t>
            </a:r>
            <a:r>
              <a:rPr lang="de-DE" altLang="de-DE" dirty="0" err="1" smtClean="0"/>
              <a:t>DIPA‘s</a:t>
            </a:r>
            <a:r>
              <a:rPr lang="de-DE" altLang="de-DE" dirty="0" smtClean="0"/>
              <a:t> durch das Bundesinstitut für Arzneimittel und Medizinprodukte </a:t>
            </a:r>
            <a:r>
              <a:rPr lang="de-DE" altLang="de-DE" dirty="0"/>
              <a:t>(</a:t>
            </a:r>
            <a:r>
              <a:rPr lang="de-DE" altLang="de-DE" dirty="0" err="1"/>
              <a:t>BfArM</a:t>
            </a:r>
            <a:r>
              <a:rPr lang="de-DE" altLang="de-DE" dirty="0"/>
              <a:t>) </a:t>
            </a:r>
            <a:endParaRPr lang="de-DE" altLang="de-DE" dirty="0" smtClean="0"/>
          </a:p>
          <a:p>
            <a:pPr marL="722313" indent="-369888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/>
              <a:t>Leistungsbetrag bis 50 Euro monatlich (§ 40b SGB XI)</a:t>
            </a:r>
          </a:p>
          <a:p>
            <a:pPr marL="722313" indent="-369888"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dirty="0"/>
              <a:t>voraussichtlicher Einsatz der </a:t>
            </a:r>
            <a:r>
              <a:rPr lang="de-DE" altLang="de-DE" dirty="0" err="1"/>
              <a:t>DIPA‘s</a:t>
            </a:r>
            <a:r>
              <a:rPr lang="de-DE" altLang="de-DE" dirty="0"/>
              <a:t>: ab Sommer 2022</a:t>
            </a:r>
          </a:p>
          <a:p>
            <a:pPr marL="722313" indent="-369888" eaLnBrk="1" hangingPunct="1">
              <a:lnSpc>
                <a:spcPts val="3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endParaRPr lang="de-DE" altLang="de-DE" sz="1800" dirty="0" smtClean="0"/>
          </a:p>
          <a:p>
            <a:pPr marL="268288" indent="-268288" eaLnBrk="1" hangingPunct="1">
              <a:defRPr/>
            </a:pPr>
            <a:endParaRPr lang="de-DE" altLang="de-DE" sz="1800" dirty="0" smtClean="0"/>
          </a:p>
          <a:p>
            <a:pPr marL="268288" indent="-268288" eaLnBrk="1" hangingPunct="1">
              <a:defRPr/>
            </a:pPr>
            <a:r>
              <a:rPr lang="de-DE" altLang="de-DE" sz="1800" dirty="0" smtClean="0"/>
              <a:t>	</a:t>
            </a: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ts val="2500"/>
              </a:lnSpc>
              <a:spcBef>
                <a:spcPct val="50000"/>
              </a:spcBef>
              <a:buClr>
                <a:schemeClr val="tx2"/>
              </a:buClr>
              <a:buFont typeface="Arial Black" panose="020B0A04020102020204" pitchFamily="34" charset="0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lnSpc>
                <a:spcPts val="2100"/>
              </a:lnSpc>
              <a:spcBef>
                <a:spcPct val="20000"/>
              </a:spcBef>
              <a:buClr>
                <a:srgbClr val="1473A1"/>
              </a:buClr>
              <a:buSzPct val="140000"/>
              <a:buFont typeface="Lucida Sans Unicode" panose="020B0602030504020204" pitchFamily="34" charset="0"/>
              <a:buChar char="•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5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lnSpc>
                <a:spcPts val="1800"/>
              </a:lnSpc>
              <a:spcBef>
                <a:spcPct val="20000"/>
              </a:spcBef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rgbClr val="1473A1"/>
              </a:buClr>
              <a:buSzPct val="150000"/>
              <a:buFont typeface="Lucida Sans Unicode" panose="020B0602030504020204" pitchFamily="34" charset="0"/>
              <a:buChar char="•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8D4E8DFE-0891-43AD-9237-446A19364F60}" type="slidenum">
              <a:rPr lang="de-DE" altLang="de-DE" sz="1000" b="0" smtClean="0">
                <a:solidFill>
                  <a:srgbClr val="8E8E8E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 sz="1000" b="0" smtClean="0">
              <a:solidFill>
                <a:srgbClr val="8E8E8E"/>
              </a:solidFill>
            </a:endParaRPr>
          </a:p>
        </p:txBody>
      </p:sp>
      <p:pic>
        <p:nvPicPr>
          <p:cNvPr id="31750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35768"/>
            <a:ext cx="1655416" cy="97076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32572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Der Weg der DIPA in die Versorgung</a:t>
            </a:r>
          </a:p>
        </p:txBody>
      </p:sp>
      <p:graphicFrame>
        <p:nvGraphicFramePr>
          <p:cNvPr id="7" name="Tabellenplatzhalter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03484493"/>
              </p:ext>
            </p:extLst>
          </p:nvPr>
        </p:nvGraphicFramePr>
        <p:xfrm>
          <a:off x="590550" y="1773238"/>
          <a:ext cx="8085138" cy="41179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42569"/>
                <a:gridCol w="4042569"/>
              </a:tblGrid>
              <a:tr h="609715">
                <a:tc>
                  <a:txBody>
                    <a:bodyPr/>
                    <a:lstStyle/>
                    <a:p>
                      <a:pPr marL="273050" indent="-273050"/>
                      <a:r>
                        <a:rPr lang="de-DE" sz="1700" b="1" dirty="0" smtClean="0"/>
                        <a:t>1. Der Hersteller entwickelt eine digitale Pflegeanwendung</a:t>
                      </a:r>
                      <a:endParaRPr lang="de-DE" sz="17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de-DE" sz="1700" b="0" dirty="0" smtClean="0"/>
                        <a:t>Das </a:t>
                      </a:r>
                      <a:r>
                        <a:rPr lang="de-DE" sz="1700" b="0" dirty="0" err="1" smtClean="0"/>
                        <a:t>BfArM</a:t>
                      </a:r>
                      <a:r>
                        <a:rPr lang="de-DE" sz="1700" b="0" dirty="0" smtClean="0"/>
                        <a:t> berät</a:t>
                      </a:r>
                      <a:r>
                        <a:rPr lang="de-DE" sz="1700" b="0" baseline="0" dirty="0" smtClean="0"/>
                        <a:t> die Hersteller zum Antragsverfahren</a:t>
                      </a:r>
                      <a:endParaRPr lang="de-DE" sz="1700" b="0" dirty="0"/>
                    </a:p>
                  </a:txBody>
                  <a:tcPr marT="45729" marB="45729"/>
                </a:tc>
              </a:tr>
              <a:tr h="1127973">
                <a:tc>
                  <a:txBody>
                    <a:bodyPr/>
                    <a:lstStyle/>
                    <a:p>
                      <a:pPr marL="273050" indent="-273050"/>
                      <a:r>
                        <a:rPr lang="de-DE" sz="1700" b="1" dirty="0" smtClean="0"/>
                        <a:t>2. Der Hersteller stellt einen Antrag zur Aufnahme in</a:t>
                      </a:r>
                      <a:r>
                        <a:rPr lang="de-DE" sz="1700" b="1" baseline="0" dirty="0" smtClean="0"/>
                        <a:t> das Verzeichnis</a:t>
                      </a:r>
                      <a:endParaRPr lang="de-DE" sz="17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Nachweis eines pflegerischen Nutzens und Unterstützung der Pflegebedürftigen,</a:t>
                      </a:r>
                      <a:r>
                        <a:rPr lang="de-DE" sz="1700" baseline="0" dirty="0" smtClean="0"/>
                        <a:t> Angehörigen und ambulanten Pflegeeinrichtungen</a:t>
                      </a:r>
                      <a:endParaRPr lang="de-DE" sz="1700" dirty="0"/>
                    </a:p>
                  </a:txBody>
                  <a:tcPr marT="45729" marB="45729"/>
                </a:tc>
              </a:tr>
              <a:tr h="769814">
                <a:tc>
                  <a:txBody>
                    <a:bodyPr/>
                    <a:lstStyle/>
                    <a:p>
                      <a:pPr marL="273050" indent="-273050"/>
                      <a:r>
                        <a:rPr lang="de-DE" sz="1700" b="1" dirty="0" smtClean="0"/>
                        <a:t>3. Das </a:t>
                      </a:r>
                      <a:r>
                        <a:rPr lang="de-DE" sz="1700" b="1" dirty="0" err="1" smtClean="0"/>
                        <a:t>BfArM</a:t>
                      </a:r>
                      <a:r>
                        <a:rPr lang="de-DE" sz="1700" b="1" dirty="0" smtClean="0"/>
                        <a:t> entscheidet über den            Antrag</a:t>
                      </a:r>
                      <a:endParaRPr lang="de-DE" sz="17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Bewertung eines vollständigen Antrags innerhalb von drei Monaten </a:t>
                      </a:r>
                      <a:endParaRPr lang="de-DE" sz="1700" dirty="0"/>
                    </a:p>
                  </a:txBody>
                  <a:tcPr marT="45729" marB="45729"/>
                </a:tc>
              </a:tr>
              <a:tr h="1000757">
                <a:tc>
                  <a:txBody>
                    <a:bodyPr/>
                    <a:lstStyle/>
                    <a:p>
                      <a:pPr marL="273050" indent="-273050"/>
                      <a:r>
                        <a:rPr lang="de-DE" sz="1700" b="1" dirty="0" smtClean="0"/>
                        <a:t>4. Preisverhandlung</a:t>
                      </a:r>
                      <a:r>
                        <a:rPr lang="de-DE" sz="1700" b="1" baseline="0" dirty="0" smtClean="0"/>
                        <a:t> bei </a:t>
                      </a:r>
                      <a:r>
                        <a:rPr lang="de-DE" sz="1700" b="1" baseline="0" dirty="0" err="1" smtClean="0"/>
                        <a:t>erfolgrei-cher</a:t>
                      </a:r>
                      <a:r>
                        <a:rPr lang="de-DE" sz="1700" b="1" baseline="0" dirty="0" smtClean="0"/>
                        <a:t> Aufnahme in das Verzeichnis</a:t>
                      </a:r>
                      <a:endParaRPr lang="de-DE" sz="17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Der GKV-SV legt</a:t>
                      </a:r>
                      <a:r>
                        <a:rPr lang="de-DE" sz="1700" baseline="0" dirty="0" smtClean="0"/>
                        <a:t> innerhalb von drei Monaten einen Betrag für die Zur- </a:t>
                      </a:r>
                      <a:r>
                        <a:rPr lang="de-DE" sz="1700" baseline="0" dirty="0" err="1" smtClean="0"/>
                        <a:t>verfügungstellung</a:t>
                      </a:r>
                      <a:r>
                        <a:rPr lang="de-DE" sz="1700" baseline="0" dirty="0" smtClean="0"/>
                        <a:t> der DIPA fest</a:t>
                      </a:r>
                      <a:endParaRPr lang="de-DE" sz="1700" dirty="0"/>
                    </a:p>
                  </a:txBody>
                  <a:tcPr marT="45729" marB="45729"/>
                </a:tc>
              </a:tr>
              <a:tr h="609715">
                <a:tc>
                  <a:txBody>
                    <a:bodyPr/>
                    <a:lstStyle/>
                    <a:p>
                      <a:pPr marL="273050" indent="-273050"/>
                      <a:r>
                        <a:rPr lang="de-DE" sz="1700" b="1" dirty="0" smtClean="0"/>
                        <a:t>5. Beantragung der</a:t>
                      </a:r>
                      <a:r>
                        <a:rPr lang="de-DE" sz="1700" b="1" baseline="0" dirty="0" smtClean="0"/>
                        <a:t> DIPA seitens des</a:t>
                      </a:r>
                      <a:r>
                        <a:rPr lang="de-DE" sz="1700" b="1" dirty="0" smtClean="0"/>
                        <a:t> Pflegebedürftigen </a:t>
                      </a:r>
                      <a:endParaRPr lang="de-DE" sz="1700" b="1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Erstattung des monatlichen</a:t>
                      </a:r>
                      <a:r>
                        <a:rPr lang="de-DE" sz="1700" baseline="0" dirty="0" smtClean="0"/>
                        <a:t> Preises in Höhe von 50 Euro</a:t>
                      </a:r>
                      <a:endParaRPr lang="de-DE" sz="1700" dirty="0"/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33815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10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8313" y="6475413"/>
            <a:ext cx="6191250" cy="382587"/>
          </a:xfrm>
          <a:noFill/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de-DE" altLang="de-DE" sz="1000" b="0" dirty="0" smtClean="0">
                <a:solidFill>
                  <a:srgbClr val="8E8E8E"/>
                </a:solidFill>
              </a:rPr>
              <a:t>Landesvertretung des vdek in Nordrhein-Westfalen</a:t>
            </a:r>
          </a:p>
        </p:txBody>
      </p:sp>
    </p:spTree>
    <p:extLst>
      <p:ext uri="{BB962C8B-B14F-4D97-AF65-F5344CB8AC3E}">
        <p14:creationId xmlns:p14="http://schemas.microsoft.com/office/powerpoint/2010/main" val="96516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blank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blank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chlussseite">
  <a:themeElements>
    <a:clrScheme name="schlussseite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schlussseit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schlussseite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ussseite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zwischentitel">
  <a:themeElements>
    <a:clrScheme name="zwischentitel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zwischentitel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zwischentitel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wischentitel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chlussseite_Neu">
  <a:themeElements>
    <a:clrScheme name="schlussseite_Neu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schlussseite_Neu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schlussseite_Neu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ussseite_Neu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">
  <a:themeElements>
    <a:clrScheme name="2_blank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2_blank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blank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schlussseite_Neu">
  <a:themeElements>
    <a:clrScheme name="2_schlussseite_Neu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2_schlussseite_Neu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schlussseite_Neu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chlussseite_Neu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schlussseite_Neu">
  <a:themeElements>
    <a:clrScheme name="schlussseite_Neu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schlussseite_Neu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anose="020B0602030504020204" pitchFamily="34" charset="0"/>
          </a:defRPr>
        </a:defPPr>
      </a:lstStyle>
    </a:lnDef>
  </a:objectDefaults>
  <a:extraClrSchemeLst>
    <a:extraClrScheme>
      <a:clrScheme name="schlussseite_Neu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lussseite_Neu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blank">
  <a:themeElements>
    <a:clrScheme name="blank 2">
      <a:dk1>
        <a:srgbClr val="000000"/>
      </a:dk1>
      <a:lt1>
        <a:srgbClr val="FFFFFF"/>
      </a:lt1>
      <a:dk2>
        <a:srgbClr val="1473A1"/>
      </a:dk2>
      <a:lt2>
        <a:srgbClr val="003264"/>
      </a:lt2>
      <a:accent1>
        <a:srgbClr val="808080"/>
      </a:accent1>
      <a:accent2>
        <a:srgbClr val="99B8D5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A6C1"/>
      </a:accent6>
      <a:hlink>
        <a:srgbClr val="FF9933"/>
      </a:hlink>
      <a:folHlink>
        <a:srgbClr val="FFCC66"/>
      </a:folHlink>
    </a:clrScheme>
    <a:fontScheme name="blank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2700" cap="flat" cmpd="sng" algn="ctr">
          <a:solidFill>
            <a:srgbClr val="1473A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12700" cap="flat" cmpd="sng" algn="ctr">
          <a:solidFill>
            <a:srgbClr val="1473A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ts val="3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 Unicode" panose="020B0602030504020204" pitchFamily="34" charset="0"/>
          </a:defRPr>
        </a:defPPr>
      </a:lstStyle>
    </a:lnDef>
  </a:objectDefaults>
  <a:extraClrSchemeLst>
    <a:extraClrScheme>
      <a:clrScheme name="blank 1">
        <a:dk1>
          <a:srgbClr val="292929"/>
        </a:dk1>
        <a:lt1>
          <a:srgbClr val="FFFFFF"/>
        </a:lt1>
        <a:dk2>
          <a:srgbClr val="686B5D"/>
        </a:dk2>
        <a:lt2>
          <a:srgbClr val="F8F8F8"/>
        </a:lt2>
        <a:accent1>
          <a:srgbClr val="DDDDDD"/>
        </a:accent1>
        <a:accent2>
          <a:srgbClr val="3399FF"/>
        </a:accent2>
        <a:accent3>
          <a:srgbClr val="B9BAB6"/>
        </a:accent3>
        <a:accent4>
          <a:srgbClr val="DADADA"/>
        </a:accent4>
        <a:accent5>
          <a:srgbClr val="EBEBEB"/>
        </a:accent5>
        <a:accent6>
          <a:srgbClr val="2D8AE7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473A1"/>
        </a:dk2>
        <a:lt2>
          <a:srgbClr val="003264"/>
        </a:lt2>
        <a:accent1>
          <a:srgbClr val="808080"/>
        </a:accent1>
        <a:accent2>
          <a:srgbClr val="99B8D5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A6C1"/>
        </a:accent6>
        <a:hlink>
          <a:srgbClr val="FF99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6ADA7DA1-ADB2-45B5-9450-C59EA59BEC98}" vid="{BF474D00-C433-442A-9C27-CA9D5FD92FA5}"/>
    </a:ext>
  </a:extLst>
</a:theme>
</file>

<file path=ppt/theme/theme9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schlussseite</Template>
  <TotalTime>0</TotalTime>
  <Words>1463</Words>
  <Application>Microsoft Office PowerPoint</Application>
  <PresentationFormat>Bildschirmpräsentation (4:3)</PresentationFormat>
  <Paragraphs>275</Paragraphs>
  <Slides>25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25</vt:i4>
      </vt:variant>
    </vt:vector>
  </HeadingPairs>
  <TitlesOfParts>
    <vt:vector size="39" baseType="lpstr">
      <vt:lpstr>Arial</vt:lpstr>
      <vt:lpstr>Arial Black</vt:lpstr>
      <vt:lpstr>Lucida Sans</vt:lpstr>
      <vt:lpstr>Lucida Sans Unicode</vt:lpstr>
      <vt:lpstr>Symbol</vt:lpstr>
      <vt:lpstr>Wingdings</vt:lpstr>
      <vt:lpstr>blank</vt:lpstr>
      <vt:lpstr>schlussseite</vt:lpstr>
      <vt:lpstr>zwischentitel</vt:lpstr>
      <vt:lpstr>schlussseite_Neu</vt:lpstr>
      <vt:lpstr>2_blank</vt:lpstr>
      <vt:lpstr>2_schlussseite_Neu</vt:lpstr>
      <vt:lpstr>1_schlussseite_Neu</vt:lpstr>
      <vt:lpstr>1_blank</vt:lpstr>
      <vt:lpstr>Möglichkeiten, Chancen und Grenzen der Digitalisierung in der Pflege</vt:lpstr>
      <vt:lpstr>Digitalisierung in der Pflege: Was ist damit gemeint?</vt:lpstr>
      <vt:lpstr>Folgen/Ziele der Digitalisierung?</vt:lpstr>
      <vt:lpstr>  Wo stehen wir derzeit?  </vt:lpstr>
      <vt:lpstr>1. Digitale-Versorgung-und-Pflege- Modernisierungs-Gesetz (DVPMG)</vt:lpstr>
      <vt:lpstr>Telematikinfrastruktur (TI)</vt:lpstr>
      <vt:lpstr>Telematikinfrastruktur (TI)</vt:lpstr>
      <vt:lpstr>Digitale Pflegeanwendungen (DIPA‘s)</vt:lpstr>
      <vt:lpstr>Der Weg der DIPA in die Versorgung</vt:lpstr>
      <vt:lpstr> DIPA‘s – mögliche Anwendungsbeispiele</vt:lpstr>
      <vt:lpstr>Digitale Pflegedokumentation in ambulanten und stationären Pflegeeinrichtungen</vt:lpstr>
      <vt:lpstr>Digitalisierung des HKP-Verordnungs- und Genehmigungsprozesses</vt:lpstr>
      <vt:lpstr>Elektronische Patientenakte (ePA)</vt:lpstr>
      <vt:lpstr>Förderprogramm für ambulante und stationäre Pflegeeinrichtungen (§ 8 Abs. 8 SGB XI) </vt:lpstr>
      <vt:lpstr>3. Anwendungen  der Pflegekassen</vt:lpstr>
      <vt:lpstr>Online-Pflegekurse </vt:lpstr>
      <vt:lpstr>Pflegeantrag online </vt:lpstr>
      <vt:lpstr>Online-Beratung für pflegende Angehörige </vt:lpstr>
      <vt:lpstr>Technische Assistenzsysteme (TA)</vt:lpstr>
      <vt:lpstr>Optimal@NRW - Optimierte Akutversorgung geriatrischer Patient:innen durch ein intersektorales Kooperationsnetzwerk </vt:lpstr>
      <vt:lpstr>Präventionsprojekt „ROBUST“</vt:lpstr>
      <vt:lpstr>4. Fazit – Digitalisierung in der Pflege: Schöne neue Welt?</vt:lpstr>
      <vt:lpstr>Fazit - Digitalisierung in der Pflege: Schöne neue Welt? (1)</vt:lpstr>
      <vt:lpstr>Fazit – Digitalisierung in der Pflege: Schöne neue Welt? (2)</vt:lpstr>
      <vt:lpstr>Vielen Dank für Ihre Aufmerksamkeit! </vt:lpstr>
    </vt:vector>
  </TitlesOfParts>
  <Company>VdAK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1  Titel 2</dc:title>
  <dc:subject>vdek</dc:subject>
  <dc:creator>RauhBr</dc:creator>
  <dc:description>Titelmastel mit grafischen Elementen und Standard Folienmaster</dc:description>
  <cp:lastModifiedBy>Averesch-Tietz, Sigrid (NRW)</cp:lastModifiedBy>
  <cp:revision>406</cp:revision>
  <cp:lastPrinted>2022-04-20T07:53:08Z</cp:lastPrinted>
  <dcterms:created xsi:type="dcterms:W3CDTF">2009-01-21T15:54:09Z</dcterms:created>
  <dcterms:modified xsi:type="dcterms:W3CDTF">2022-04-25T08:41:31Z</dcterms:modified>
</cp:coreProperties>
</file>