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69" r:id="rId3"/>
    <p:sldId id="270" r:id="rId4"/>
    <p:sldId id="271" r:id="rId5"/>
    <p:sldId id="263" r:id="rId6"/>
    <p:sldId id="257" r:id="rId7"/>
    <p:sldId id="260" r:id="rId8"/>
    <p:sldId id="264" r:id="rId9"/>
    <p:sldId id="262" r:id="rId10"/>
    <p:sldId id="265" r:id="rId11"/>
    <p:sldId id="261" r:id="rId12"/>
    <p:sldId id="268" r:id="rId13"/>
    <p:sldId id="266" r:id="rId14"/>
    <p:sldId id="267" r:id="rId15"/>
    <p:sldId id="272" r:id="rId16"/>
    <p:sldId id="259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>
      <p:cViewPr varScale="1">
        <p:scale>
          <a:sx n="115" d="100"/>
          <a:sy n="115" d="100"/>
        </p:scale>
        <p:origin x="15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60FEC-41EF-446C-B200-D988F0E76A98}" type="datetimeFigureOut">
              <a:rPr lang="de-DE" smtClean="0"/>
              <a:t>08.02.2024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E028F-4659-4C19-839C-1ADF770B7B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8130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2" name="Rectangle 36"/>
          <p:cNvSpPr>
            <a:spLocks noChangeArrowheads="1"/>
          </p:cNvSpPr>
          <p:nvPr/>
        </p:nvSpPr>
        <p:spPr bwMode="white">
          <a:xfrm>
            <a:off x="0" y="0"/>
            <a:ext cx="9144000" cy="9810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800">
              <a:solidFill>
                <a:schemeClr val="bg2"/>
              </a:solidFill>
            </a:endParaRPr>
          </a:p>
        </p:txBody>
      </p:sp>
      <p:pic>
        <p:nvPicPr>
          <p:cNvPr id="4131" name="Picture 35" descr="Titel_blaue_Flaech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748213"/>
            <a:ext cx="6875462" cy="2109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484313"/>
            <a:ext cx="8135938" cy="935037"/>
          </a:xfrm>
        </p:spPr>
        <p:txBody>
          <a:bodyPr/>
          <a:lstStyle>
            <a:lvl1pPr>
              <a:lnSpc>
                <a:spcPts val="3000"/>
              </a:lnSpc>
              <a:defRPr/>
            </a:lvl1pPr>
          </a:lstStyle>
          <a:p>
            <a:pPr lv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709863"/>
            <a:ext cx="8135938" cy="2087562"/>
          </a:xfrm>
        </p:spPr>
        <p:txBody>
          <a:bodyPr/>
          <a:lstStyle>
            <a:lvl1pPr>
              <a:lnSpc>
                <a:spcPts val="2000"/>
              </a:lnSpc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noProof="0"/>
              <a:t>Master-Untertitelformat bearbeiten</a:t>
            </a:r>
            <a:endParaRPr lang="de-DE" noProof="0" dirty="0"/>
          </a:p>
        </p:txBody>
      </p:sp>
      <p:pic>
        <p:nvPicPr>
          <p:cNvPr id="4115" name="Picture 19" descr="Titel_vdek_Logo_4c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260350"/>
            <a:ext cx="19796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4" name="Picture 38" descr="vdek_blauer_Mark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75"/>
            <a:ext cx="347663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3492500" y="5662800"/>
            <a:ext cx="5183188" cy="50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lang="de-DE" sz="1600" b="1" smtClean="0">
                <a:solidFill>
                  <a:srgbClr val="FFFFFF"/>
                </a:solidFill>
                <a:latin typeface="Lucida Sans Unicode" panose="020B0602030504020204" pitchFamily="34" charset="0"/>
              </a:defRPr>
            </a:lvl1pPr>
            <a:lvl2pPr>
              <a:defRPr lang="de-DE" sz="2000" smtClean="0">
                <a:solidFill>
                  <a:srgbClr val="000000"/>
                </a:solidFill>
                <a:latin typeface="Lucida Sans Unicode" panose="020B0602030504020204" pitchFamily="34" charset="0"/>
              </a:defRPr>
            </a:lvl2pPr>
            <a:lvl3pPr>
              <a:defRPr lang="de-DE" sz="2000" smtClean="0">
                <a:solidFill>
                  <a:srgbClr val="000000"/>
                </a:solidFill>
                <a:latin typeface="Lucida Sans Unicode" panose="020B0602030504020204" pitchFamily="34" charset="0"/>
              </a:defRPr>
            </a:lvl3pPr>
            <a:lvl4pPr>
              <a:defRPr lang="de-DE" sz="2000" smtClean="0">
                <a:solidFill>
                  <a:srgbClr val="000000"/>
                </a:solidFill>
                <a:latin typeface="Lucida Sans Unicode" panose="020B0602030504020204" pitchFamily="34" charset="0"/>
              </a:defRPr>
            </a:lvl4pPr>
            <a:lvl5pPr>
              <a:defRPr lang="de-DE" sz="2000">
                <a:solidFill>
                  <a:srgbClr val="000000"/>
                </a:solidFill>
                <a:latin typeface="Lucida Sans Unicode" panose="020B0602030504020204" pitchFamily="34" charset="0"/>
              </a:defRPr>
            </a:lvl5pPr>
          </a:lstStyle>
          <a:p>
            <a:pPr lvl="0" algn="r">
              <a:lnSpc>
                <a:spcPct val="100000"/>
              </a:lnSpc>
              <a:spcBef>
                <a:spcPct val="0"/>
              </a:spcBef>
            </a:pPr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122021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2530730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54800" y="476250"/>
            <a:ext cx="2020888" cy="525780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90550" y="476250"/>
            <a:ext cx="5911850" cy="525780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2958700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Ende_blaue_Flaech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1600"/>
            <a:ext cx="9144000" cy="170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18000"/>
            <a:ext cx="8229600" cy="11448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lang="de-DE">
                <a:solidFill>
                  <a:schemeClr val="tx1"/>
                </a:solidFill>
              </a:defRPr>
            </a:lvl1pPr>
          </a:lstStyle>
          <a:p>
            <a:pPr lvl="0" algn="ctr"/>
            <a:r>
              <a:rPr lang="de-DE"/>
              <a:t>Mastertitelformat bearbeiten</a:t>
            </a:r>
            <a:endParaRPr lang="de-DE" dirty="0"/>
          </a:p>
        </p:txBody>
      </p:sp>
      <p:pic>
        <p:nvPicPr>
          <p:cNvPr id="6" name="Picture 6" descr="Titel_vdek_Logo_4cm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60350"/>
            <a:ext cx="2087563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60000" y="5734800"/>
            <a:ext cx="7707600" cy="936000"/>
          </a:xfrm>
        </p:spPr>
        <p:txBody>
          <a:bodyPr/>
          <a:lstStyle>
            <a:lvl1pPr algn="ctr">
              <a:lnSpc>
                <a:spcPct val="100000"/>
              </a:lnSpc>
              <a:spcBef>
                <a:spcPts val="288"/>
              </a:spcBef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/>
              <a:t>Master-Untertitelformat bearbeiten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86999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128184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000" y="2566800"/>
            <a:ext cx="5400000" cy="100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5" name="Picture 10" descr="vdek_blauer_Mark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5400"/>
            <a:ext cx="347663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8" descr="Zwischentitel_blaue_Flaech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54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5" descr="Titel_vdek_Logo_4cm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6056313"/>
            <a:ext cx="19796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519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101994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11188" y="1773238"/>
            <a:ext cx="3956050" cy="39608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9638" y="1773238"/>
            <a:ext cx="3956050" cy="39608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18681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184295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273266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329739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1041575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Rectangle 25"/>
          <p:cNvSpPr>
            <a:spLocks noChangeArrowheads="1"/>
          </p:cNvSpPr>
          <p:nvPr/>
        </p:nvSpPr>
        <p:spPr bwMode="white">
          <a:xfrm>
            <a:off x="0" y="5805488"/>
            <a:ext cx="9144000" cy="10525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1800">
              <a:solidFill>
                <a:schemeClr val="bg2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773238"/>
            <a:ext cx="8064500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Fließtext in LSU Regular (20pt)</a:t>
            </a:r>
          </a:p>
          <a:p>
            <a:pPr lvl="0"/>
            <a:endParaRPr lang="de-DE"/>
          </a:p>
          <a:p>
            <a:pPr lvl="1"/>
            <a:r>
              <a:rPr lang="de-DE"/>
              <a:t>Aufzählung, erster Kategorie</a:t>
            </a:r>
          </a:p>
          <a:p>
            <a:pPr lvl="2"/>
            <a:r>
              <a:rPr lang="de-DE"/>
              <a:t>Aufzählung, zweiter Kategorie</a:t>
            </a:r>
          </a:p>
          <a:p>
            <a:pPr lvl="3"/>
            <a:r>
              <a:rPr lang="de-DE"/>
              <a:t>Aufzählung, dritter Kategorie</a:t>
            </a:r>
          </a:p>
          <a:p>
            <a:pPr lvl="4"/>
            <a:r>
              <a:rPr lang="de-DE"/>
              <a:t>Aufzählung, vierter Kategorie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590550" y="476250"/>
            <a:ext cx="8085138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Headline der Präsentation, </a:t>
            </a:r>
            <a:br>
              <a:rPr lang="de-DE"/>
            </a:br>
            <a:r>
              <a:rPr lang="de-DE"/>
              <a:t>Lucida Sans Unicode Bold (24pt)</a:t>
            </a:r>
          </a:p>
        </p:txBody>
      </p:sp>
      <p:pic>
        <p:nvPicPr>
          <p:cNvPr id="1050" name="Picture 26" descr="vdek_blauer_Mark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347663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43663"/>
            <a:ext cx="404813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000" b="1">
                <a:solidFill>
                  <a:srgbClr val="8E8E8E"/>
                </a:solidFill>
              </a:defRPr>
            </a:lvl1pPr>
          </a:lstStyle>
          <a:p>
            <a:fld id="{BFB52D97-E41D-478B-9589-6600C41C58B1}" type="slidenum">
              <a:rPr lang="de-DE" smtClean="0"/>
              <a:t>‹Nr.›</a:t>
            </a:fld>
            <a:endParaRPr lang="de-DE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443663"/>
            <a:ext cx="6191250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000" b="1">
                <a:solidFill>
                  <a:srgbClr val="8E8E8E"/>
                </a:solidFill>
              </a:defRPr>
            </a:lvl1pPr>
          </a:lstStyle>
          <a:p>
            <a:r>
              <a:rPr lang="de-DE"/>
              <a:t>Excel für Daten-Komponenten (JSON)</a:t>
            </a:r>
          </a:p>
        </p:txBody>
      </p:sp>
      <p:pic>
        <p:nvPicPr>
          <p:cNvPr id="1055" name="Picture 31" descr="Titel_vdek_Logo_4cm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5983288"/>
            <a:ext cx="19796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91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93" r:id="rId13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Lucida Sans Unicode" panose="020B0602030504020204" pitchFamily="34" charset="0"/>
        </a:defRPr>
      </a:lvl9pPr>
    </p:titleStyle>
    <p:bodyStyle>
      <a:lvl1pPr algn="l" rtl="0" eaLnBrk="1" fontAlgn="base" hangingPunct="1">
        <a:lnSpc>
          <a:spcPts val="2500"/>
        </a:lnSpc>
        <a:spcBef>
          <a:spcPct val="50000"/>
        </a:spcBef>
        <a:spcAft>
          <a:spcPct val="0"/>
        </a:spcAft>
        <a:buClr>
          <a:schemeClr val="tx2"/>
        </a:buClr>
        <a:buFont typeface="Arial Black" panose="020B0A04020102020204" pitchFamily="34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ts val="2100"/>
        </a:lnSpc>
        <a:spcBef>
          <a:spcPct val="20000"/>
        </a:spcBef>
        <a:spcAft>
          <a:spcPct val="0"/>
        </a:spcAft>
        <a:buClr>
          <a:srgbClr val="1473A1"/>
        </a:buClr>
        <a:buSzPct val="140000"/>
        <a:buFont typeface="Lucida Sans Unicode" panose="020B06020305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709613" indent="-174625" algn="l" rtl="0" eaLnBrk="1" fontAlgn="base" hangingPunct="1">
        <a:lnSpc>
          <a:spcPts val="1800"/>
        </a:lnSpc>
        <a:spcBef>
          <a:spcPct val="20000"/>
        </a:spcBef>
        <a:spcAft>
          <a:spcPct val="0"/>
        </a:spcAft>
        <a:buClr>
          <a:srgbClr val="1473A1"/>
        </a:buClr>
        <a:buSzPct val="150000"/>
        <a:buFont typeface="Lucida Sans Unicode" panose="020B06020305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5213" indent="-176213" algn="l" rtl="0" eaLnBrk="1" fontAlgn="base" hangingPunct="1">
        <a:lnSpc>
          <a:spcPts val="1800"/>
        </a:lnSpc>
        <a:spcBef>
          <a:spcPct val="20000"/>
        </a:spcBef>
        <a:spcAft>
          <a:spcPct val="0"/>
        </a:spcAft>
        <a:buClr>
          <a:srgbClr val="1473A1"/>
        </a:buClr>
        <a:buSzPct val="155000"/>
        <a:buFont typeface="Lucida Sans Unicode" panose="020B06020305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3513" indent="-177800" algn="l" rtl="0" eaLnBrk="1" fontAlgn="base" hangingPunct="1">
        <a:lnSpc>
          <a:spcPts val="1800"/>
        </a:lnSpc>
        <a:spcBef>
          <a:spcPct val="20000"/>
        </a:spcBef>
        <a:spcAft>
          <a:spcPct val="0"/>
        </a:spcAft>
        <a:buClr>
          <a:srgbClr val="1473A1"/>
        </a:buClr>
        <a:buSzPct val="150000"/>
        <a:buFont typeface="Lucida Sans Unicode" panose="020B06020305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Anleitung: Excel für Daten-Komponenten (JSON)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Bild-Lightbox</a:t>
            </a:r>
          </a:p>
          <a:p>
            <a:r>
              <a:rPr lang="de-DE" dirty="0"/>
              <a:t>Tabelle mit Upload</a:t>
            </a:r>
          </a:p>
          <a:p>
            <a:r>
              <a:rPr lang="de-DE" dirty="0"/>
              <a:t>Charts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vdek.com  08.02.2024</a:t>
            </a:r>
          </a:p>
        </p:txBody>
      </p:sp>
    </p:spTree>
    <p:extLst>
      <p:ext uri="{BB962C8B-B14F-4D97-AF65-F5344CB8AC3E}">
        <p14:creationId xmlns:p14="http://schemas.microsoft.com/office/powerpoint/2010/main" val="2821915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8C8284-B661-47F9-8E3F-F725AD6D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Zahlenformate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6142EC4-1F39-4264-A9A2-A37A0FE70E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10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B0780B-75BD-4675-9BA5-720AE0CAB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BB4C79C-1515-411A-91C0-C2427CD3D1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510"/>
          <a:stretch/>
        </p:blipFill>
        <p:spPr>
          <a:xfrm>
            <a:off x="611188" y="4274740"/>
            <a:ext cx="3675214" cy="2107010"/>
          </a:xfrm>
          <a:prstGeom prst="rect">
            <a:avLst/>
          </a:prstGeom>
        </p:spPr>
      </p:pic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276EAD9B-7B91-4999-9D81-FD120EB398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3789177"/>
              </p:ext>
            </p:extLst>
          </p:nvPr>
        </p:nvGraphicFramePr>
        <p:xfrm>
          <a:off x="611188" y="1773238"/>
          <a:ext cx="8064498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00">
                  <a:extLst>
                    <a:ext uri="{9D8B030D-6E8A-4147-A177-3AD203B41FA5}">
                      <a16:colId xmlns:a16="http://schemas.microsoft.com/office/drawing/2014/main" val="795084969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557599627"/>
                    </a:ext>
                  </a:extLst>
                </a:gridCol>
                <a:gridCol w="2879550">
                  <a:extLst>
                    <a:ext uri="{9D8B030D-6E8A-4147-A177-3AD203B41FA5}">
                      <a16:colId xmlns:a16="http://schemas.microsoft.com/office/drawing/2014/main" val="7339333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Charts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Bild-Lightbox / Tabelle mit Upload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35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Zahl mit/ohne Nachkomma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619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Zahl mit/ohne 1000er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650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Zahl mit Währung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Tabelle fehlerhaft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788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Text mit Währung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190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Zahl als Prozent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Diagramm als Dezimalzahl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031078"/>
                  </a:ext>
                </a:extLst>
              </a:tr>
            </a:tbl>
          </a:graphicData>
        </a:graphic>
      </p:graphicFrame>
      <p:sp>
        <p:nvSpPr>
          <p:cNvPr id="11" name="Halber Rahmen 10">
            <a:extLst>
              <a:ext uri="{FF2B5EF4-FFF2-40B4-BE49-F238E27FC236}">
                <a16:creationId xmlns:a16="http://schemas.microsoft.com/office/drawing/2014/main" id="{58CDE08D-0C99-4E3F-BB43-6BCB72A45D42}"/>
              </a:ext>
            </a:extLst>
          </p:cNvPr>
          <p:cNvSpPr/>
          <p:nvPr/>
        </p:nvSpPr>
        <p:spPr bwMode="auto">
          <a:xfrm rot="12338633">
            <a:off x="3696428" y="2381319"/>
            <a:ext cx="244586" cy="358066"/>
          </a:xfrm>
          <a:prstGeom prst="halfFrame">
            <a:avLst/>
          </a:prstGeom>
          <a:solidFill>
            <a:srgbClr val="00B050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Sans Unicode" panose="020B0602030504020204" pitchFamily="34" charset="0"/>
            </a:endParaRPr>
          </a:p>
        </p:txBody>
      </p:sp>
      <p:sp>
        <p:nvSpPr>
          <p:cNvPr id="12" name="Halber Rahmen 11">
            <a:extLst>
              <a:ext uri="{FF2B5EF4-FFF2-40B4-BE49-F238E27FC236}">
                <a16:creationId xmlns:a16="http://schemas.microsoft.com/office/drawing/2014/main" id="{7322DDF4-F34C-42EE-AEC0-E1DD271401BB}"/>
              </a:ext>
            </a:extLst>
          </p:cNvPr>
          <p:cNvSpPr/>
          <p:nvPr/>
        </p:nvSpPr>
        <p:spPr bwMode="auto">
          <a:xfrm rot="12338633">
            <a:off x="5878646" y="2373051"/>
            <a:ext cx="244586" cy="358066"/>
          </a:xfrm>
          <a:prstGeom prst="halfFrame">
            <a:avLst/>
          </a:prstGeom>
          <a:solidFill>
            <a:srgbClr val="00B050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Sans Unicode" panose="020B0602030504020204" pitchFamily="34" charset="0"/>
            </a:endParaRPr>
          </a:p>
        </p:txBody>
      </p:sp>
      <p:sp>
        <p:nvSpPr>
          <p:cNvPr id="13" name="Halber Rahmen 12">
            <a:extLst>
              <a:ext uri="{FF2B5EF4-FFF2-40B4-BE49-F238E27FC236}">
                <a16:creationId xmlns:a16="http://schemas.microsoft.com/office/drawing/2014/main" id="{4B0726D8-C3C3-482B-A5CD-4499EB24FA42}"/>
              </a:ext>
            </a:extLst>
          </p:cNvPr>
          <p:cNvSpPr/>
          <p:nvPr/>
        </p:nvSpPr>
        <p:spPr bwMode="auto">
          <a:xfrm rot="12338633">
            <a:off x="3693571" y="2718124"/>
            <a:ext cx="244586" cy="358066"/>
          </a:xfrm>
          <a:prstGeom prst="halfFrame">
            <a:avLst/>
          </a:prstGeom>
          <a:solidFill>
            <a:srgbClr val="00B050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Sans Unicode" panose="020B0602030504020204" pitchFamily="34" charset="0"/>
            </a:endParaRPr>
          </a:p>
        </p:txBody>
      </p:sp>
      <p:sp>
        <p:nvSpPr>
          <p:cNvPr id="14" name="Halber Rahmen 13">
            <a:extLst>
              <a:ext uri="{FF2B5EF4-FFF2-40B4-BE49-F238E27FC236}">
                <a16:creationId xmlns:a16="http://schemas.microsoft.com/office/drawing/2014/main" id="{A06344F9-13DA-4547-9DE0-F099AB6A8624}"/>
              </a:ext>
            </a:extLst>
          </p:cNvPr>
          <p:cNvSpPr/>
          <p:nvPr/>
        </p:nvSpPr>
        <p:spPr bwMode="auto">
          <a:xfrm rot="12338633">
            <a:off x="5857349" y="2718125"/>
            <a:ext cx="244586" cy="358066"/>
          </a:xfrm>
          <a:prstGeom prst="halfFrame">
            <a:avLst/>
          </a:prstGeom>
          <a:solidFill>
            <a:srgbClr val="00B050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Sans Unicode" panose="020B0602030504020204" pitchFamily="34" charset="0"/>
            </a:endParaRPr>
          </a:p>
        </p:txBody>
      </p:sp>
      <p:sp>
        <p:nvSpPr>
          <p:cNvPr id="15" name="Halber Rahmen 14">
            <a:extLst>
              <a:ext uri="{FF2B5EF4-FFF2-40B4-BE49-F238E27FC236}">
                <a16:creationId xmlns:a16="http://schemas.microsoft.com/office/drawing/2014/main" id="{41B2DF83-0B84-494D-854B-775623FD44EB}"/>
              </a:ext>
            </a:extLst>
          </p:cNvPr>
          <p:cNvSpPr/>
          <p:nvPr/>
        </p:nvSpPr>
        <p:spPr bwMode="auto">
          <a:xfrm rot="12338633">
            <a:off x="5878647" y="3461124"/>
            <a:ext cx="244586" cy="358066"/>
          </a:xfrm>
          <a:prstGeom prst="halfFrame">
            <a:avLst/>
          </a:prstGeom>
          <a:solidFill>
            <a:srgbClr val="00B050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Sans Unicode" panose="020B0602030504020204" pitchFamily="34" charset="0"/>
            </a:endParaRPr>
          </a:p>
        </p:txBody>
      </p:sp>
      <p:sp>
        <p:nvSpPr>
          <p:cNvPr id="16" name="Halber Rahmen 15">
            <a:extLst>
              <a:ext uri="{FF2B5EF4-FFF2-40B4-BE49-F238E27FC236}">
                <a16:creationId xmlns:a16="http://schemas.microsoft.com/office/drawing/2014/main" id="{57F4FC00-1CFA-4DB0-A84F-15BD5DF8EB38}"/>
              </a:ext>
            </a:extLst>
          </p:cNvPr>
          <p:cNvSpPr/>
          <p:nvPr/>
        </p:nvSpPr>
        <p:spPr bwMode="auto">
          <a:xfrm rot="12338633">
            <a:off x="5866912" y="3842045"/>
            <a:ext cx="244586" cy="358066"/>
          </a:xfrm>
          <a:prstGeom prst="halfFrame">
            <a:avLst/>
          </a:prstGeom>
          <a:solidFill>
            <a:srgbClr val="00B050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Sans Unicode" panose="020B0602030504020204" pitchFamily="34" charset="0"/>
            </a:endParaRP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6E0C1808-19C1-4402-BAB8-E28AA835E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44" y="4542410"/>
            <a:ext cx="1428950" cy="1362265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4100E517-1EF3-4D6B-B104-ADCF3432822F}"/>
              </a:ext>
            </a:extLst>
          </p:cNvPr>
          <p:cNvSpPr txBox="1"/>
          <p:nvPr/>
        </p:nvSpPr>
        <p:spPr>
          <a:xfrm>
            <a:off x="4277655" y="5904675"/>
            <a:ext cx="1159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Prozent</a:t>
            </a:r>
          </a:p>
        </p:txBody>
      </p:sp>
      <p:sp>
        <p:nvSpPr>
          <p:cNvPr id="20" name="Verbotsymbol 19">
            <a:extLst>
              <a:ext uri="{FF2B5EF4-FFF2-40B4-BE49-F238E27FC236}">
                <a16:creationId xmlns:a16="http://schemas.microsoft.com/office/drawing/2014/main" id="{1E162F60-C58B-4DBB-8374-ECE9F249F24A}"/>
              </a:ext>
            </a:extLst>
          </p:cNvPr>
          <p:cNvSpPr/>
          <p:nvPr/>
        </p:nvSpPr>
        <p:spPr bwMode="auto">
          <a:xfrm>
            <a:off x="3628135" y="3571391"/>
            <a:ext cx="288000" cy="288032"/>
          </a:xfrm>
          <a:prstGeom prst="noSmoking">
            <a:avLst/>
          </a:prstGeom>
          <a:solidFill>
            <a:srgbClr val="FF0000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Sans Unicode" panose="020B0602030504020204" pitchFamily="34" charset="0"/>
            </a:endParaRPr>
          </a:p>
        </p:txBody>
      </p:sp>
      <p:sp>
        <p:nvSpPr>
          <p:cNvPr id="21" name="Verbotsymbol 20">
            <a:extLst>
              <a:ext uri="{FF2B5EF4-FFF2-40B4-BE49-F238E27FC236}">
                <a16:creationId xmlns:a16="http://schemas.microsoft.com/office/drawing/2014/main" id="{47D3B921-D350-4CE1-B4E6-383C31CC119E}"/>
              </a:ext>
            </a:extLst>
          </p:cNvPr>
          <p:cNvSpPr/>
          <p:nvPr/>
        </p:nvSpPr>
        <p:spPr bwMode="auto">
          <a:xfrm>
            <a:off x="5845205" y="3174146"/>
            <a:ext cx="288000" cy="288032"/>
          </a:xfrm>
          <a:prstGeom prst="noSmoking">
            <a:avLst/>
          </a:prstGeom>
          <a:solidFill>
            <a:srgbClr val="FF0000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284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E56F41-6F19-4BAA-A772-B3A67DE00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Besonderheit: Leere Zahlen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D5F249-8DD7-4932-A140-ED2F17AAF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4437474"/>
            <a:ext cx="8064500" cy="1296576"/>
          </a:xfrm>
        </p:spPr>
        <p:txBody>
          <a:bodyPr/>
          <a:lstStyle/>
          <a:p>
            <a:r>
              <a:rPr lang="de-DE" dirty="0"/>
              <a:t>Empfehlung: Leere Zahlen-Zellen mit einem Leerzeichen füllen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2185B9B-A8E9-4CC5-91E1-07D3A28F4A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11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450D7A-392D-4C2E-896D-4EAA1298A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F2B9AAC-1F03-4E72-977B-2F721A4DAC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8" y="1628800"/>
            <a:ext cx="7106642" cy="25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855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CB87E-686D-45EC-BF6B-D32A30B06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Besonderheit: Zahlen in Wertebeschreibungen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812541-E93D-45FE-8DDA-704C69528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1773238"/>
            <a:ext cx="2736676" cy="3960812"/>
          </a:xfrm>
        </p:spPr>
        <p:txBody>
          <a:bodyPr/>
          <a:lstStyle/>
          <a:p>
            <a:r>
              <a:rPr lang="de-DE" dirty="0"/>
              <a:t>z.B. Jahreszahlen</a:t>
            </a:r>
          </a:p>
          <a:p>
            <a:endParaRPr lang="de-DE" dirty="0"/>
          </a:p>
          <a:p>
            <a:r>
              <a:rPr lang="de-DE" dirty="0"/>
              <a:t>Formatierung als Zahl ohne Nachkomma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50D1EE3-2B4D-47AF-81E1-EEF3EC5F09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12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F55148-1077-445C-B42B-E110A50C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1F061EF-2535-4ED7-B2BC-27B69EAD97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2550" y="1700808"/>
            <a:ext cx="5173252" cy="2431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339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35141-0F45-4C76-B256-07B9B2E46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Problem: Summen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738815-791C-4A39-BEC1-17B3B2B43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1773238"/>
            <a:ext cx="2880692" cy="3960812"/>
          </a:xfrm>
        </p:spPr>
        <p:txBody>
          <a:bodyPr/>
          <a:lstStyle/>
          <a:p>
            <a:r>
              <a:rPr lang="de-DE" dirty="0"/>
              <a:t>Charts: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Summenspalten oder Zeilen sind problematisch</a:t>
            </a:r>
          </a:p>
          <a:p>
            <a:endParaRPr lang="de-DE" dirty="0"/>
          </a:p>
          <a:p>
            <a:r>
              <a:rPr lang="de-DE" dirty="0"/>
              <a:t>Bild-Lightbox / Tabelle mit Upload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unproblematisch</a:t>
            </a: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983EF7-6086-40FB-BEA6-AE8A1C9E94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13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17455C-A974-4D98-8769-B0C4BEB2B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4883718-73A0-4824-987F-0AC5A17041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992" y="836712"/>
            <a:ext cx="4290161" cy="244827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D016E83-0CA7-4602-BD0B-E825B3E927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3408" y="3645446"/>
            <a:ext cx="4403328" cy="219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573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39CF97-887F-4FBD-8476-46D5E5CB6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Problem: Anzahl Spalten/Zeilen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4198DA-38C8-4EA3-8D2A-6CA8DFAE7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7" y="1773238"/>
            <a:ext cx="4733731" cy="3743994"/>
          </a:xfrm>
        </p:spPr>
        <p:txBody>
          <a:bodyPr/>
          <a:lstStyle/>
          <a:p>
            <a:r>
              <a:rPr lang="de-DE" dirty="0"/>
              <a:t>Charts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zu viele Werte &gt; Darstellung schwierig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Beispiel: 50 Wertausprägungen (Zeilen)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Bild-Lightbox/Tabelle mit Upload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zu viele Spalten -&gt; Platz begrenzt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Beispiel: 8 Zahlspalten</a:t>
            </a: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E3ED200-D052-406F-82AB-DCEC96D64F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14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1D2929-1DE1-4608-A732-2EE3F77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76F059F-397C-44A2-8FB6-62CA2C746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096" y="3717032"/>
            <a:ext cx="3513366" cy="201449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F35B2AFF-342C-4D4B-ABBC-900DAF7116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1278" y="1438670"/>
            <a:ext cx="3324410" cy="201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027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6A882-11C2-4B0A-B7A4-8F96F1189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JSON – Kontrolle | optional </a:t>
            </a:r>
            <a:r>
              <a:rPr lang="de-DE"/>
              <a:t>| technisch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C2DEF3-8801-485A-86D6-63A8712C0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1772816"/>
            <a:ext cx="8064500" cy="396081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Im DAM -&gt; Bild öffnen -&gt; JSON Datenstruktur</a:t>
            </a:r>
          </a:p>
          <a:p>
            <a:pPr marL="698500" lvl="1" indent="-342900">
              <a:buFont typeface="Arial" panose="020B0604020202020204" pitchFamily="34" charset="0"/>
              <a:buChar char="•"/>
            </a:pPr>
            <a:r>
              <a:rPr lang="de-DE" dirty="0"/>
              <a:t>Letzten Abschnitt {} kontrollieren</a:t>
            </a:r>
          </a:p>
          <a:p>
            <a:endParaRPr lang="en-US" sz="1600" dirty="0"/>
          </a:p>
          <a:p>
            <a:r>
              <a:rPr lang="en-US" sz="1600" dirty="0" err="1">
                <a:solidFill>
                  <a:srgbClr val="00B050"/>
                </a:solidFill>
              </a:rPr>
              <a:t>Korrekt</a:t>
            </a:r>
            <a:r>
              <a:rPr lang="en-US" sz="1600" dirty="0"/>
              <a:t>: value </a:t>
            </a:r>
            <a:r>
              <a:rPr lang="en-US" sz="1600" dirty="0" err="1"/>
              <a:t>innerhalb</a:t>
            </a:r>
            <a:r>
              <a:rPr lang="en-US" sz="1600" dirty="0"/>
              <a:t> der </a:t>
            </a:r>
            <a:r>
              <a:rPr lang="en-US" sz="1600" dirty="0" err="1"/>
              <a:t>letzten</a:t>
            </a:r>
            <a:r>
              <a:rPr lang="en-US" sz="1600" dirty="0"/>
              <a:t> {} </a:t>
            </a:r>
            <a:r>
              <a:rPr lang="en-US" sz="1600" dirty="0" err="1"/>
              <a:t>enthält</a:t>
            </a:r>
            <a:r>
              <a:rPr lang="en-US" sz="1600" dirty="0"/>
              <a:t> die </a:t>
            </a:r>
            <a:r>
              <a:rPr lang="en-US" sz="1600" dirty="0" err="1"/>
              <a:t>letzte</a:t>
            </a:r>
            <a:r>
              <a:rPr lang="en-US" sz="1600" dirty="0"/>
              <a:t> </a:t>
            </a:r>
            <a:r>
              <a:rPr lang="en-US" sz="1600" dirty="0" err="1"/>
              <a:t>Zahl</a:t>
            </a:r>
            <a:r>
              <a:rPr lang="en-US" sz="1600" dirty="0"/>
              <a:t> der Excel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,{"type":"number",</a:t>
            </a:r>
            <a:r>
              <a:rPr lang="en-US" sz="1200" dirty="0">
                <a:solidFill>
                  <a:srgbClr val="1473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"value":"570"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,"rawValue":569.8,"element":"td","scope":""}]]</a:t>
            </a:r>
            <a:endParaRPr lang="de-DE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de-DE" sz="1600" dirty="0"/>
          </a:p>
          <a:p>
            <a:r>
              <a:rPr lang="de-DE" sz="1600" dirty="0">
                <a:solidFill>
                  <a:srgbClr val="FF0000"/>
                </a:solidFill>
              </a:rPr>
              <a:t>Falsch</a:t>
            </a:r>
            <a:r>
              <a:rPr lang="de-DE" sz="1600" dirty="0"/>
              <a:t>: kein </a:t>
            </a:r>
            <a:r>
              <a:rPr lang="de-DE" sz="1600" dirty="0" err="1"/>
              <a:t>value</a:t>
            </a:r>
            <a:r>
              <a:rPr lang="de-DE" sz="1600" dirty="0"/>
              <a:t> oder </a:t>
            </a:r>
            <a:r>
              <a:rPr lang="de-DE" sz="1600" dirty="0" err="1"/>
              <a:t>value</a:t>
            </a:r>
            <a:r>
              <a:rPr lang="de-DE" sz="1600" dirty="0"/>
              <a:t> leer in letzten {} -&gt; leere Zeile oder Spalte</a:t>
            </a:r>
          </a:p>
          <a:p>
            <a:r>
              <a:rPr lang="de-DE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,[{"</a:t>
            </a:r>
            <a:r>
              <a:rPr lang="de-DE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de-DE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":"</a:t>
            </a:r>
            <a:r>
              <a:rPr lang="de-DE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</a:t>
            </a:r>
            <a:r>
              <a:rPr lang="de-DE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","</a:t>
            </a:r>
            <a:r>
              <a:rPr lang="de-DE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scope</a:t>
            </a:r>
            <a:r>
              <a:rPr lang="de-DE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":""}]]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C92B4B8-53E1-4E39-866B-57190AAC26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15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75BAF0-1FBB-4C6A-9AE7-BE786DFD4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</p:spTree>
    <p:extLst>
      <p:ext uri="{BB962C8B-B14F-4D97-AF65-F5344CB8AC3E}">
        <p14:creationId xmlns:p14="http://schemas.microsoft.com/office/powerpoint/2010/main" val="1839259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5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Vielen Dank für Ihre Aufmerksamkeit!</a:t>
            </a:r>
          </a:p>
        </p:txBody>
      </p:sp>
      <p:sp>
        <p:nvSpPr>
          <p:cNvPr id="36250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Jana Wiedenfeld</a:t>
            </a:r>
          </a:p>
          <a:p>
            <a:r>
              <a:rPr lang="de-DE" dirty="0"/>
              <a:t>Abteilung Informatik</a:t>
            </a:r>
          </a:p>
          <a:p>
            <a:r>
              <a:rPr lang="de-DE" dirty="0"/>
              <a:t>Tel.: 030 / 26 931-1680, jana.wiedenfeld@vdek.com</a:t>
            </a:r>
          </a:p>
        </p:txBody>
      </p:sp>
    </p:spTree>
    <p:extLst>
      <p:ext uri="{BB962C8B-B14F-4D97-AF65-F5344CB8AC3E}">
        <p14:creationId xmlns:p14="http://schemas.microsoft.com/office/powerpoint/2010/main" val="215232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F1C97C-A852-4E11-B804-5C9080610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Daten-Komponenten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645A18-EC57-4B7C-8405-4CF69EBD3C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ACAD9C-9755-4E10-A50B-F43C7B47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6279E6F9-7D24-423A-9AE5-F6124865BE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7351172"/>
              </p:ext>
            </p:extLst>
          </p:nvPr>
        </p:nvGraphicFramePr>
        <p:xfrm>
          <a:off x="603731" y="2157117"/>
          <a:ext cx="7849244" cy="2722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28109">
                  <a:extLst>
                    <a:ext uri="{9D8B030D-6E8A-4147-A177-3AD203B41FA5}">
                      <a16:colId xmlns:a16="http://schemas.microsoft.com/office/drawing/2014/main" val="1231322452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1660053923"/>
                    </a:ext>
                  </a:extLst>
                </a:gridCol>
                <a:gridCol w="2584831">
                  <a:extLst>
                    <a:ext uri="{9D8B030D-6E8A-4147-A177-3AD203B41FA5}">
                      <a16:colId xmlns:a16="http://schemas.microsoft.com/office/drawing/2014/main" val="814426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Bild-Lightbox</a:t>
                      </a:r>
                    </a:p>
                    <a:p>
                      <a:r>
                        <a:rPr lang="de-DE" sz="1600" dirty="0"/>
                        <a:t>Bild mit Daten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Chart</a:t>
                      </a:r>
                    </a:p>
                    <a:p>
                      <a:r>
                        <a:rPr lang="de-DE" sz="1600" dirty="0"/>
                        <a:t>Dynamische Diagramm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Tabelle mit Upload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9456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de-DE" sz="1400" dirty="0"/>
                        <a:t>Bild im DAM ablegen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de-DE" sz="1400" dirty="0"/>
                        <a:t>Excel im DAM-Bild ablegen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de-DE" sz="1400" dirty="0"/>
                        <a:t>Speichern -&gt; automatische Umwandlung in JSON</a:t>
                      </a:r>
                      <a:br>
                        <a:rPr lang="de-DE" sz="1400" dirty="0"/>
                      </a:br>
                      <a:r>
                        <a:rPr lang="de-DE" sz="1400" i="1" dirty="0"/>
                        <a:t>wenn Excel korrekt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de-DE" sz="1400" dirty="0"/>
                        <a:t>Komponente auf Seite platzieren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de-DE" sz="1400" dirty="0"/>
                        <a:t>DAM-Bild in Komponente hinzufügen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e-DE" sz="1400" dirty="0"/>
                        <a:t>Komponente auf Seite platzieren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de-DE" sz="1400" dirty="0"/>
                        <a:t>Excel in Komponente ablegen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de-DE" sz="1400" dirty="0"/>
                        <a:t>Automatische Umwandlung in JSON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2561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de-DE" sz="1400" b="1" dirty="0">
                          <a:solidFill>
                            <a:srgbClr val="1473A1"/>
                          </a:solidFill>
                        </a:rPr>
                        <a:t>barrierefreie Alternative -&gt; „Tabelle anzeigen“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Daten als Tabelle auf Seite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687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i="1" dirty="0"/>
                        <a:t>Nutzung eingeschränkt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509565"/>
                  </a:ext>
                </a:extLst>
              </a:tr>
            </a:tbl>
          </a:graphicData>
        </a:graphic>
      </p:graphicFrame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8B8D97BF-E138-4C69-A654-D423B797005F}"/>
              </a:ext>
            </a:extLst>
          </p:cNvPr>
          <p:cNvSpPr txBox="1">
            <a:spLocks/>
          </p:cNvSpPr>
          <p:nvPr/>
        </p:nvSpPr>
        <p:spPr bwMode="auto">
          <a:xfrm>
            <a:off x="526110" y="5178127"/>
            <a:ext cx="7921252" cy="36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ts val="25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Arial Black" panose="020B0A04020102020204" pitchFamily="34" charset="0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6213" algn="l" rtl="0" eaLnBrk="1" fontAlgn="base" hangingPunct="1">
              <a:lnSpc>
                <a:spcPts val="2100"/>
              </a:lnSpc>
              <a:spcBef>
                <a:spcPct val="20000"/>
              </a:spcBef>
              <a:spcAft>
                <a:spcPct val="0"/>
              </a:spcAft>
              <a:buClr>
                <a:srgbClr val="1473A1"/>
              </a:buClr>
              <a:buSzPct val="140000"/>
              <a:buFont typeface="Lucida Sans Unicode" panose="020B0602030504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9613" indent="-174625" algn="l" rtl="0" eaLnBrk="1" fontAlgn="base" hangingPunct="1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rgbClr val="1473A1"/>
              </a:buClr>
              <a:buSzPct val="150000"/>
              <a:buFont typeface="Lucida Sans Unicode" panose="020B0602030504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5213" indent="-176213" algn="l" rtl="0" eaLnBrk="1" fontAlgn="base" hangingPunct="1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rgbClr val="1473A1"/>
              </a:buClr>
              <a:buSzPct val="155000"/>
              <a:buFont typeface="Lucida Sans Unicode" panose="020B0602030504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3513" indent="-177800" algn="l" rtl="0" eaLnBrk="1" fontAlgn="base" hangingPunct="1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rgbClr val="1473A1"/>
              </a:buClr>
              <a:buSzPct val="150000"/>
              <a:buFont typeface="Lucida Sans Unicode" panose="020B0602030504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de-DE" sz="1800" dirty="0"/>
              <a:t>Karte/</a:t>
            </a:r>
            <a:r>
              <a:rPr lang="de-DE" sz="1800" dirty="0" err="1"/>
              <a:t>Map</a:t>
            </a:r>
            <a:r>
              <a:rPr lang="de-DE" sz="1800" dirty="0"/>
              <a:t>: Datenkomponente, welche nicht auf Excel basiert.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626D5D49-E364-407B-8491-4FD7B79EDC7B}"/>
              </a:ext>
            </a:extLst>
          </p:cNvPr>
          <p:cNvSpPr txBox="1">
            <a:spLocks/>
          </p:cNvSpPr>
          <p:nvPr/>
        </p:nvSpPr>
        <p:spPr bwMode="auto">
          <a:xfrm>
            <a:off x="526110" y="1715359"/>
            <a:ext cx="7921252" cy="360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ts val="25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Arial Black" panose="020B0A04020102020204" pitchFamily="34" charset="0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176213" algn="l" rtl="0" eaLnBrk="1" fontAlgn="base" hangingPunct="1">
              <a:lnSpc>
                <a:spcPts val="2100"/>
              </a:lnSpc>
              <a:spcBef>
                <a:spcPct val="20000"/>
              </a:spcBef>
              <a:spcAft>
                <a:spcPct val="0"/>
              </a:spcAft>
              <a:buClr>
                <a:srgbClr val="1473A1"/>
              </a:buClr>
              <a:buSzPct val="140000"/>
              <a:buFont typeface="Lucida Sans Unicode" panose="020B0602030504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9613" indent="-174625" algn="l" rtl="0" eaLnBrk="1" fontAlgn="base" hangingPunct="1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rgbClr val="1473A1"/>
              </a:buClr>
              <a:buSzPct val="150000"/>
              <a:buFont typeface="Lucida Sans Unicode" panose="020B0602030504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5213" indent="-176213" algn="l" rtl="0" eaLnBrk="1" fontAlgn="base" hangingPunct="1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rgbClr val="1473A1"/>
              </a:buClr>
              <a:buSzPct val="155000"/>
              <a:buFont typeface="Lucida Sans Unicode" panose="020B0602030504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3513" indent="-177800" algn="l" rtl="0" eaLnBrk="1" fontAlgn="base" hangingPunct="1">
              <a:lnSpc>
                <a:spcPts val="1800"/>
              </a:lnSpc>
              <a:spcBef>
                <a:spcPct val="20000"/>
              </a:spcBef>
              <a:spcAft>
                <a:spcPct val="0"/>
              </a:spcAft>
              <a:buClr>
                <a:srgbClr val="1473A1"/>
              </a:buClr>
              <a:buSzPct val="150000"/>
              <a:buFont typeface="Lucida Sans Unicode" panose="020B0602030504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de-DE" sz="1800" b="1" dirty="0">
                <a:solidFill>
                  <a:srgbClr val="1473A1"/>
                </a:solidFill>
              </a:rPr>
              <a:t>Ziel: Darstellung von Daten</a:t>
            </a:r>
          </a:p>
        </p:txBody>
      </p:sp>
    </p:spTree>
    <p:extLst>
      <p:ext uri="{BB962C8B-B14F-4D97-AF65-F5344CB8AC3E}">
        <p14:creationId xmlns:p14="http://schemas.microsoft.com/office/powerpoint/2010/main" val="2032563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706FD-9153-4160-AC11-BA7CDBA28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Komponente: Bild-Lightbox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89F5BB-25E8-44A0-AC37-AACC50172E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FD66ECA-E24C-48E2-BDE7-07589DEEF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1EE893C-EF6F-471D-9416-8EFC697F6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661" y="1484040"/>
            <a:ext cx="3720307" cy="138073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6B16095C-7A5F-4114-9FB9-E9CBA84292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1916832"/>
            <a:ext cx="4676236" cy="338437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1EF273DC-1CD8-40D4-91DC-9A9C25755D20}"/>
              </a:ext>
            </a:extLst>
          </p:cNvPr>
          <p:cNvCxnSpPr/>
          <p:nvPr/>
        </p:nvCxnSpPr>
        <p:spPr bwMode="auto">
          <a:xfrm>
            <a:off x="3635896" y="2864773"/>
            <a:ext cx="576064" cy="636235"/>
          </a:xfrm>
          <a:prstGeom prst="straightConnector1">
            <a:avLst/>
          </a:prstGeom>
          <a:solidFill>
            <a:schemeClr val="folHlink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D21F386E-B384-4BD6-B67D-D3C45D31C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180" y="3520458"/>
            <a:ext cx="3672780" cy="2213541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Teaser-Bild mit Text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Bild- oder Datei-Download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Bildvergrößerung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Datentabelle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806A7A42-5366-4251-93D0-7506141144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5355724"/>
            <a:ext cx="2160240" cy="149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64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1C9A2F-72F5-4001-BC37-100757195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Komponente: Chart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EF9780-CF24-421D-AA8A-A5BF152E7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4509120"/>
            <a:ext cx="3567890" cy="1656184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dynamisches Diagramm auf Basis der Daten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Bild-Export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Datentabelle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de-DE" sz="18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A791926-E1C0-4A5B-B1B3-9E84E5BEE3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CB24DF-7244-4BFC-8CA0-925D8065C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009C408-F545-4B1A-8223-094F70AF2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8" y="1566404"/>
            <a:ext cx="3305605" cy="258267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9A48A09-320E-4C4A-8E71-FB4EE3E77C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216" y="1566404"/>
            <a:ext cx="4364472" cy="315874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D7607B40-CB05-4A39-A80E-630FF303F4A9}"/>
              </a:ext>
            </a:extLst>
          </p:cNvPr>
          <p:cNvCxnSpPr/>
          <p:nvPr/>
        </p:nvCxnSpPr>
        <p:spPr bwMode="auto">
          <a:xfrm>
            <a:off x="2267744" y="4005064"/>
            <a:ext cx="2053701" cy="576064"/>
          </a:xfrm>
          <a:prstGeom prst="straightConnector1">
            <a:avLst/>
          </a:prstGeom>
          <a:solidFill>
            <a:schemeClr val="folHlink"/>
          </a:solidFill>
          <a:ln w="12700" cap="flat" cmpd="sng" algn="ctr">
            <a:solidFill>
              <a:srgbClr val="1473A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4" name="Grafik 13">
            <a:extLst>
              <a:ext uri="{FF2B5EF4-FFF2-40B4-BE49-F238E27FC236}">
                <a16:creationId xmlns:a16="http://schemas.microsoft.com/office/drawing/2014/main" id="{6275BA55-B7A5-4C23-B2D2-C7861912FA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4963896"/>
            <a:ext cx="2811710" cy="181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665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BB4924-0E73-4687-9601-0F1C0F26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Excel-Vorgaben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4D57B1-43D7-47B0-B1BB-CFD086A2E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Struktur einhalten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Entfernen von</a:t>
            </a:r>
          </a:p>
          <a:p>
            <a:pPr marL="698500" lvl="1" indent="-342900">
              <a:buFont typeface="Arial" panose="020B0604020202020204" pitchFamily="34" charset="0"/>
              <a:buChar char="•"/>
            </a:pPr>
            <a:r>
              <a:rPr lang="de-DE" dirty="0"/>
              <a:t>Verbundenen Zellen, Formeln</a:t>
            </a:r>
          </a:p>
          <a:p>
            <a:pPr marL="698500" lvl="1" indent="-342900">
              <a:buFont typeface="Arial" panose="020B0604020202020204" pitchFamily="34" charset="0"/>
              <a:buChar char="•"/>
            </a:pPr>
            <a:r>
              <a:rPr lang="de-DE" dirty="0"/>
              <a:t>leeren Zeilen und leeren Spalten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Entfernen von Formatvorlagen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Zahlenformatierung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D9C36B1-204D-47D1-A2E6-1C8F9AF3DF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1CEF4E-714F-4E4E-8100-8DB26222D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102DDFE-A9E7-462E-B709-2A4FDC157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7956" y="3753644"/>
            <a:ext cx="5034392" cy="183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03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Excel-Vorgaben: Struktur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0869" y="4221088"/>
            <a:ext cx="6563419" cy="1872208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de-DE" sz="1800" b="1" dirty="0">
                <a:solidFill>
                  <a:srgbClr val="1473A1"/>
                </a:solidFill>
              </a:rPr>
              <a:t>Erstes Tabellenblatt </a:t>
            </a:r>
            <a:r>
              <a:rPr lang="de-DE" sz="1400" dirty="0"/>
              <a:t>(Bezeichnung nicht relevant)</a:t>
            </a:r>
          </a:p>
          <a:p>
            <a:pPr>
              <a:lnSpc>
                <a:spcPct val="100000"/>
              </a:lnSpc>
            </a:pPr>
            <a:r>
              <a:rPr lang="de-DE" sz="1600" dirty="0"/>
              <a:t>Erste Zelle (A1)                = Titel</a:t>
            </a:r>
          </a:p>
          <a:p>
            <a:pPr>
              <a:lnSpc>
                <a:spcPct val="100000"/>
              </a:lnSpc>
            </a:pPr>
            <a:r>
              <a:rPr lang="de-DE" sz="1600" dirty="0"/>
              <a:t>Zweite Zeile                     = Spaltenüberschriften</a:t>
            </a:r>
          </a:p>
          <a:p>
            <a:pPr>
              <a:lnSpc>
                <a:spcPct val="100000"/>
              </a:lnSpc>
            </a:pPr>
            <a:r>
              <a:rPr lang="de-DE" sz="1600" dirty="0"/>
              <a:t>Erste Spalte – ab Zeile 3   = Wertbeschreibungen</a:t>
            </a:r>
          </a:p>
          <a:p>
            <a:pPr>
              <a:lnSpc>
                <a:spcPct val="100000"/>
              </a:lnSpc>
            </a:pPr>
            <a:r>
              <a:rPr lang="de-DE" sz="1600" dirty="0"/>
              <a:t>Zweite Spalte – ab Zeile 3 = Zahlen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6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5091B91-71D1-4531-8FDA-918E5827E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9" y="1411289"/>
            <a:ext cx="6264696" cy="2767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970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CB6E20-9462-4B70-B406-368AA0BCF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Excel-Vorgaben: Entfernen von </a:t>
            </a:r>
            <a:br>
              <a:rPr lang="de-DE" dirty="0"/>
            </a:br>
            <a:r>
              <a:rPr lang="de-DE" sz="2000" dirty="0"/>
              <a:t>Verbundene Zellen, Formeln, Leere Zeilen/Spalten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127069-CB71-4674-8E3F-2B07AF6A8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68" y="3252895"/>
            <a:ext cx="6491411" cy="298441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sz="1600" b="1" dirty="0">
                <a:solidFill>
                  <a:srgbClr val="1473A1"/>
                </a:solidFill>
              </a:rPr>
              <a:t>Verbundene Zellen</a:t>
            </a:r>
            <a:r>
              <a:rPr lang="de-DE" sz="1600" dirty="0"/>
              <a:t> </a:t>
            </a:r>
            <a:r>
              <a:rPr lang="de-DE" sz="1400" dirty="0"/>
              <a:t>(Verbund lösen)</a:t>
            </a:r>
          </a:p>
          <a:p>
            <a:pPr>
              <a:lnSpc>
                <a:spcPct val="100000"/>
              </a:lnSpc>
            </a:pPr>
            <a:r>
              <a:rPr lang="de-DE" sz="1600" b="1" dirty="0">
                <a:solidFill>
                  <a:srgbClr val="1473A1"/>
                </a:solidFill>
              </a:rPr>
              <a:t>Formeln </a:t>
            </a:r>
            <a:r>
              <a:rPr lang="de-DE" sz="1400" dirty="0"/>
              <a:t>(Kopieren -&gt; Einfügen -&gt; Werte)</a:t>
            </a:r>
            <a:endParaRPr lang="de-DE" sz="1600" b="1" dirty="0">
              <a:solidFill>
                <a:srgbClr val="1473A1"/>
              </a:solidFill>
            </a:endParaRPr>
          </a:p>
          <a:p>
            <a:pPr>
              <a:lnSpc>
                <a:spcPct val="100000"/>
              </a:lnSpc>
            </a:pPr>
            <a:r>
              <a:rPr lang="de-DE" sz="1600" b="1" dirty="0">
                <a:solidFill>
                  <a:srgbClr val="1473A1"/>
                </a:solidFill>
              </a:rPr>
              <a:t>Leere Zeilen/Spalten - </a:t>
            </a:r>
            <a:r>
              <a:rPr lang="de-DE" sz="1400" i="1" dirty="0"/>
              <a:t>nur neben Titel dürfen leere Zellen sein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de-DE" sz="1400" dirty="0"/>
              <a:t>Start &gt; Suchen und Auswählen &gt; Inhalte Auswählen &gt; Leerzellen</a:t>
            </a:r>
          </a:p>
          <a:p>
            <a:pPr marL="698500" lvl="1" indent="-342900">
              <a:lnSpc>
                <a:spcPct val="100000"/>
              </a:lnSpc>
              <a:buAutoNum type="alphaLcParenR"/>
            </a:pPr>
            <a:r>
              <a:rPr lang="de-DE" sz="1200" dirty="0"/>
              <a:t>Löschen leerer Spalten und Zeilen</a:t>
            </a:r>
          </a:p>
          <a:p>
            <a:pPr marL="698500" lvl="1" indent="-342900">
              <a:lnSpc>
                <a:spcPct val="100000"/>
              </a:lnSpc>
              <a:buFont typeface="+mj-lt"/>
              <a:buAutoNum type="alphaLcParenR"/>
            </a:pPr>
            <a:r>
              <a:rPr lang="de-DE" sz="1200" dirty="0"/>
              <a:t>Datei speichern und neu öffnen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de-DE" sz="1400" dirty="0"/>
              <a:t>Ansicht &gt; Umbruchsvorschau aktivieren &gt; </a:t>
            </a:r>
            <a:br>
              <a:rPr lang="de-DE" sz="1400" dirty="0"/>
            </a:br>
            <a:r>
              <a:rPr lang="de-DE" sz="1400" dirty="0"/>
              <a:t>Ränder korrigieren</a:t>
            </a:r>
          </a:p>
          <a:p>
            <a:r>
              <a:rPr lang="de-DE" sz="1400" dirty="0">
                <a:solidFill>
                  <a:srgbClr val="FF0000"/>
                </a:solidFill>
              </a:rPr>
              <a:t>Ansonsten wird kein korrektes JSON generiert!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F1D8EB4-C024-43E5-84D1-AFC1530BFB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AF0AFA-37FF-4D6D-9E4F-D0082D7D5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Excel für Daten-Komponenten (JSON)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9E0BFA1-9FB1-4432-943F-2CF4241AE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1416492"/>
            <a:ext cx="2243847" cy="153151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6F96FAC9-F14C-4098-B437-33EFBA767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8434" y="2780928"/>
            <a:ext cx="2191661" cy="22322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F6BCDB7-FA59-4D13-8878-9BD0E2CBAC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871" y="1405884"/>
            <a:ext cx="4888234" cy="169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773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E00661-9983-4534-A2B9-AA3D8CFAF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Excel-Vorgaben: Entfernen von </a:t>
            </a:r>
            <a:br>
              <a:rPr lang="de-DE" dirty="0"/>
            </a:br>
            <a:r>
              <a:rPr lang="de-DE" sz="2000" dirty="0"/>
              <a:t>Formatvorlagen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D4B574-2626-448B-BEB6-37DEDAAEC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1773238"/>
            <a:ext cx="8064500" cy="4320058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de-DE" dirty="0"/>
              <a:t>Inhalt markieren</a:t>
            </a:r>
          </a:p>
          <a:p>
            <a:pPr marL="457200" indent="-457200">
              <a:buAutoNum type="arabicPeriod"/>
            </a:pPr>
            <a:r>
              <a:rPr lang="de-DE" dirty="0"/>
              <a:t>Start &gt; Formatvorlagen = Standard</a:t>
            </a:r>
          </a:p>
          <a:p>
            <a:pPr marL="457200" indent="-457200">
              <a:buAutoNum type="arabicPeriod"/>
            </a:pPr>
            <a:endParaRPr lang="de-DE" dirty="0"/>
          </a:p>
          <a:p>
            <a:pPr marL="457200" indent="-457200">
              <a:buAutoNum type="arabicPeriod"/>
            </a:pPr>
            <a:endParaRPr lang="de-DE" dirty="0"/>
          </a:p>
          <a:p>
            <a:pPr marL="457200" indent="-457200">
              <a:buAutoNum type="arabicPeriod"/>
            </a:pPr>
            <a:endParaRPr lang="de-DE" dirty="0"/>
          </a:p>
          <a:p>
            <a:pPr marL="457200" indent="-457200">
              <a:buAutoNum type="arabicPeriod"/>
            </a:pPr>
            <a:endParaRPr lang="de-DE" dirty="0"/>
          </a:p>
          <a:p>
            <a:pPr marL="457200" indent="-457200">
              <a:buAutoNum type="arabicPeriod"/>
            </a:pPr>
            <a:endParaRPr lang="de-DE" dirty="0"/>
          </a:p>
          <a:p>
            <a:r>
              <a:rPr lang="de-DE" sz="1600" dirty="0">
                <a:solidFill>
                  <a:srgbClr val="FF0000"/>
                </a:solidFill>
              </a:rPr>
              <a:t>Kopierte Daten können störende Formate enthalten</a:t>
            </a:r>
            <a:br>
              <a:rPr lang="de-DE" sz="1600" dirty="0">
                <a:solidFill>
                  <a:srgbClr val="FF0000"/>
                </a:solidFill>
              </a:rPr>
            </a:br>
            <a:r>
              <a:rPr lang="de-DE" sz="1600" dirty="0">
                <a:solidFill>
                  <a:srgbClr val="FF0000"/>
                </a:solidFill>
              </a:rPr>
              <a:t>Durch störende Formate kann die JSON-Generierung fehlschlagen</a:t>
            </a:r>
          </a:p>
          <a:p>
            <a:endParaRPr lang="de-DE" dirty="0"/>
          </a:p>
          <a:p>
            <a:pPr marL="457200" indent="-457200">
              <a:buAutoNum type="arabicPeriod"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DC0EEF-A654-4F3C-ADE8-29F94BDD98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5871B3-E5E4-4782-8A39-4B3468CC8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8D96A79-CCFF-4CF8-B3FD-644DAFC34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2764151"/>
            <a:ext cx="7187134" cy="1978985"/>
          </a:xfrm>
          <a:prstGeom prst="rect">
            <a:avLst/>
          </a:prstGeom>
        </p:spPr>
      </p:pic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92EC3F4F-8826-47C4-AE85-59A33FEBC6B7}"/>
              </a:ext>
            </a:extLst>
          </p:cNvPr>
          <p:cNvCxnSpPr>
            <a:endCxn id="7" idx="1"/>
          </p:cNvCxnSpPr>
          <p:nvPr/>
        </p:nvCxnSpPr>
        <p:spPr bwMode="auto">
          <a:xfrm>
            <a:off x="971600" y="3573016"/>
            <a:ext cx="432048" cy="180628"/>
          </a:xfrm>
          <a:prstGeom prst="straightConnector1">
            <a:avLst/>
          </a:prstGeom>
          <a:solidFill>
            <a:schemeClr val="folHlink"/>
          </a:solidFill>
          <a:ln w="28575" cap="flat" cmpd="sng" algn="ctr">
            <a:solidFill>
              <a:srgbClr val="1473A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DFF99154-51DC-4E7E-BD69-0DA44F15570D}"/>
              </a:ext>
            </a:extLst>
          </p:cNvPr>
          <p:cNvCxnSpPr/>
          <p:nvPr/>
        </p:nvCxnSpPr>
        <p:spPr bwMode="auto">
          <a:xfrm>
            <a:off x="7956376" y="2413784"/>
            <a:ext cx="0" cy="583168"/>
          </a:xfrm>
          <a:prstGeom prst="straightConnector1">
            <a:avLst/>
          </a:prstGeom>
          <a:solidFill>
            <a:schemeClr val="folHlink"/>
          </a:solidFill>
          <a:ln w="28575" cap="flat" cmpd="sng" algn="ctr">
            <a:solidFill>
              <a:srgbClr val="1473A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48864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A071D2-E342-43A2-AA14-48B536917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Excel-Vorgaben: Zahlenformatierung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4F3E49-C8FB-4F7C-AEAF-EF4E935C1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773238"/>
            <a:ext cx="4248472" cy="417604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de-DE" dirty="0"/>
              <a:t>Werte auswählen</a:t>
            </a:r>
          </a:p>
          <a:p>
            <a:pPr marL="457200" indent="-457200">
              <a:buAutoNum type="arabicPeriod"/>
            </a:pPr>
            <a:r>
              <a:rPr lang="de-DE" dirty="0"/>
              <a:t>Start &gt; Zahl &gt; kleines Dreieck</a:t>
            </a:r>
          </a:p>
          <a:p>
            <a:pPr marL="457200" indent="-457200">
              <a:buAutoNum type="arabicPeriod"/>
            </a:pPr>
            <a:r>
              <a:rPr lang="de-DE" dirty="0"/>
              <a:t>Format auswählen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800" dirty="0"/>
              <a:t>Zahlen:</a:t>
            </a:r>
          </a:p>
          <a:p>
            <a:pPr marL="698500" lvl="1" indent="-342900">
              <a:buFont typeface="Arial" panose="020B0604020202020204" pitchFamily="34" charset="0"/>
              <a:buChar char="•"/>
            </a:pPr>
            <a:r>
              <a:rPr lang="de-DE" sz="1400" dirty="0"/>
              <a:t>mit/ohne  Nachkomma</a:t>
            </a:r>
          </a:p>
          <a:p>
            <a:pPr marL="698500" lvl="1" indent="-342900">
              <a:buFont typeface="Arial" panose="020B0604020202020204" pitchFamily="34" charset="0"/>
              <a:buChar char="•"/>
            </a:pPr>
            <a:r>
              <a:rPr lang="de-DE" sz="1400" dirty="0"/>
              <a:t>Mit/ohne 1000er-Trennzeichen</a:t>
            </a:r>
          </a:p>
          <a:p>
            <a:pPr marL="698500" lvl="1" indent="-342900">
              <a:buFont typeface="Arial" panose="020B0604020202020204" pitchFamily="34" charset="0"/>
              <a:buChar char="•"/>
            </a:pPr>
            <a:r>
              <a:rPr lang="de-DE" sz="1400" dirty="0"/>
              <a:t>Prozent (Charts als Dezimalzahl)</a:t>
            </a:r>
          </a:p>
          <a:p>
            <a:pPr marL="698500" lvl="1" indent="-342900">
              <a:buFont typeface="Arial" panose="020B0604020202020204" pitchFamily="34" charset="0"/>
              <a:buChar char="•"/>
            </a:pPr>
            <a:r>
              <a:rPr lang="de-DE" sz="1400" dirty="0"/>
              <a:t>Währung (nicht Charts-Komponente)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800" dirty="0"/>
              <a:t>Jahr: </a:t>
            </a:r>
            <a:br>
              <a:rPr lang="de-DE" sz="1600" dirty="0"/>
            </a:br>
            <a:r>
              <a:rPr lang="de-DE" sz="1600" dirty="0"/>
              <a:t>als Zahl ohne Nachkomma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A750CC3-2E17-4963-91C7-58AFD912E0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B52D97-E41D-478B-9589-6600C41C58B1}" type="slidenum">
              <a:rPr lang="de-DE" smtClean="0"/>
              <a:t>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69699C-EC03-4161-A517-1281F3DB8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Excel für Daten-Komponenten (JSON)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60A2B29-8F93-4EE1-8CEE-18ADF2E2A3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4040" y="1340768"/>
            <a:ext cx="5216798" cy="335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93256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2">
      <a:dk1>
        <a:srgbClr val="000000"/>
      </a:dk1>
      <a:lt1>
        <a:srgbClr val="FFFFFF"/>
      </a:lt1>
      <a:dk2>
        <a:srgbClr val="1473A1"/>
      </a:dk2>
      <a:lt2>
        <a:srgbClr val="003264"/>
      </a:lt2>
      <a:accent1>
        <a:srgbClr val="808080"/>
      </a:accent1>
      <a:accent2>
        <a:srgbClr val="99B8D5"/>
      </a:accent2>
      <a:accent3>
        <a:srgbClr val="FFFFFF"/>
      </a:accent3>
      <a:accent4>
        <a:srgbClr val="000000"/>
      </a:accent4>
      <a:accent5>
        <a:srgbClr val="C0C0C0"/>
      </a:accent5>
      <a:accent6>
        <a:srgbClr val="8AA6C1"/>
      </a:accent6>
      <a:hlink>
        <a:srgbClr val="FF9933"/>
      </a:hlink>
      <a:folHlink>
        <a:srgbClr val="FFCC66"/>
      </a:folHlink>
    </a:clrScheme>
    <a:fontScheme name="blank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12700" cap="flat" cmpd="sng" algn="ctr">
          <a:solidFill>
            <a:srgbClr val="1473A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ts val="3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12700" cap="flat" cmpd="sng" algn="ctr">
          <a:solidFill>
            <a:srgbClr val="1473A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ts val="3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 Unicode" panose="020B0602030504020204" pitchFamily="34" charset="0"/>
          </a:defRPr>
        </a:defPPr>
      </a:lstStyle>
    </a:lnDef>
  </a:objectDefaults>
  <a:extraClrSchemeLst>
    <a:extraClrScheme>
      <a:clrScheme name="blank 1">
        <a:dk1>
          <a:srgbClr val="292929"/>
        </a:dk1>
        <a:lt1>
          <a:srgbClr val="FFFFFF"/>
        </a:lt1>
        <a:dk2>
          <a:srgbClr val="686B5D"/>
        </a:dk2>
        <a:lt2>
          <a:srgbClr val="F8F8F8"/>
        </a:lt2>
        <a:accent1>
          <a:srgbClr val="DDDDDD"/>
        </a:accent1>
        <a:accent2>
          <a:srgbClr val="3399FF"/>
        </a:accent2>
        <a:accent3>
          <a:srgbClr val="B9BAB6"/>
        </a:accent3>
        <a:accent4>
          <a:srgbClr val="DADADA"/>
        </a:accent4>
        <a:accent5>
          <a:srgbClr val="EBEBEB"/>
        </a:accent5>
        <a:accent6>
          <a:srgbClr val="2D8AE7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1473A1"/>
        </a:dk2>
        <a:lt2>
          <a:srgbClr val="003264"/>
        </a:lt2>
        <a:accent1>
          <a:srgbClr val="808080"/>
        </a:accent1>
        <a:accent2>
          <a:srgbClr val="99B8D5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A6C1"/>
        </a:accent6>
        <a:hlink>
          <a:srgbClr val="FF9933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6ADA7DA1-ADB2-45B5-9450-C59EA59BEC98}" vid="{BF474D00-C433-442A-9C27-CA9D5FD92FA5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622</Words>
  <Application>Microsoft Office PowerPoint</Application>
  <PresentationFormat>Bildschirmpräsentation (4:3)</PresentationFormat>
  <Paragraphs>147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Courier New</vt:lpstr>
      <vt:lpstr>Lucida Sans Unicode</vt:lpstr>
      <vt:lpstr>Wingdings</vt:lpstr>
      <vt:lpstr>blank</vt:lpstr>
      <vt:lpstr>Anleitung: Excel für Daten-Komponenten (JSON)</vt:lpstr>
      <vt:lpstr>Daten-Komponenten</vt:lpstr>
      <vt:lpstr>Komponente: Bild-Lightbox </vt:lpstr>
      <vt:lpstr>Komponente: Chart</vt:lpstr>
      <vt:lpstr>Excel-Vorgaben</vt:lpstr>
      <vt:lpstr>Excel-Vorgaben: Struktur</vt:lpstr>
      <vt:lpstr>Excel-Vorgaben: Entfernen von  Verbundene Zellen, Formeln, Leere Zeilen/Spalten</vt:lpstr>
      <vt:lpstr>Excel-Vorgaben: Entfernen von  Formatvorlagen</vt:lpstr>
      <vt:lpstr>Excel-Vorgaben: Zahlenformatierung</vt:lpstr>
      <vt:lpstr>Zahlenformate</vt:lpstr>
      <vt:lpstr>Besonderheit: Leere Zahlen</vt:lpstr>
      <vt:lpstr>Besonderheit: Zahlen in Wertebeschreibungen</vt:lpstr>
      <vt:lpstr>Problem: Summen</vt:lpstr>
      <vt:lpstr>Problem: Anzahl Spalten/Zeilen</vt:lpstr>
      <vt:lpstr>JSON – Kontrolle | optional | technisch</vt:lpstr>
      <vt:lpstr>Vielen Dank für Ihre Aufmerksamkeit!</vt:lpstr>
    </vt:vector>
  </TitlesOfParts>
  <Company>Verband der Ersatzkassen e.V.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für Daten-Komponenten (JSON)</dc:title>
  <dc:creator>Wiedenfeld, Jana (vdek - VZ)</dc:creator>
  <cp:lastModifiedBy>Wiedenfeld, Jana (vdek - VZ)</cp:lastModifiedBy>
  <cp:revision>41</cp:revision>
  <dcterms:created xsi:type="dcterms:W3CDTF">2023-09-21T05:34:58Z</dcterms:created>
  <dcterms:modified xsi:type="dcterms:W3CDTF">2024-02-08T11:22:28Z</dcterms:modified>
</cp:coreProperties>
</file>