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72" r:id="rId1"/>
    <p:sldMasterId id="2147483694" r:id="rId2"/>
  </p:sldMasterIdLst>
  <p:notesMasterIdLst>
    <p:notesMasterId r:id="rId18"/>
  </p:notesMasterIdLst>
  <p:handoutMasterIdLst>
    <p:handoutMasterId r:id="rId19"/>
  </p:handoutMasterIdLst>
  <p:sldIdLst>
    <p:sldId id="265" r:id="rId3"/>
    <p:sldId id="263" r:id="rId4"/>
    <p:sldId id="260" r:id="rId5"/>
    <p:sldId id="261" r:id="rId6"/>
    <p:sldId id="264" r:id="rId7"/>
    <p:sldId id="266" r:id="rId8"/>
    <p:sldId id="267" r:id="rId9"/>
    <p:sldId id="268" r:id="rId10"/>
    <p:sldId id="270" r:id="rId11"/>
    <p:sldId id="271" r:id="rId12"/>
    <p:sldId id="272" r:id="rId13"/>
    <p:sldId id="273" r:id="rId14"/>
    <p:sldId id="274" r:id="rId15"/>
    <p:sldId id="275" r:id="rId16"/>
    <p:sldId id="259" r:id="rId17"/>
  </p:sldIdLst>
  <p:sldSz cx="12192000" cy="6858000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Titelfolie" id="{5369311A-102A-4AA8-BCA5-FE060CCBA34F}">
          <p14:sldIdLst>
            <p14:sldId id="265"/>
            <p14:sldId id="263"/>
          </p14:sldIdLst>
        </p14:section>
        <p14:section name="Präsentation/Inhalt" id="{E88F0A65-CD39-467A-A0CE-AD94E9544987}">
          <p14:sldIdLst>
            <p14:sldId id="260"/>
            <p14:sldId id="261"/>
            <p14:sldId id="264"/>
            <p14:sldId id="266"/>
            <p14:sldId id="267"/>
          </p14:sldIdLst>
        </p14:section>
        <p14:section name="Prävention" id="{31C3D1EB-40EF-473A-9E5E-41381B5A2CB8}">
          <p14:sldIdLst>
            <p14:sldId id="268"/>
            <p14:sldId id="270"/>
            <p14:sldId id="271"/>
            <p14:sldId id="272"/>
          </p14:sldIdLst>
        </p14:section>
        <p14:section name="Infomaterialien" id="{F074905E-FB99-4EB0-B5F7-FB3341FAE035}">
          <p14:sldIdLst>
            <p14:sldId id="273"/>
            <p14:sldId id="274"/>
          </p14:sldIdLst>
        </p14:section>
        <p14:section name="Hitzeschutzbündnisse" id="{C5F6598C-0DF3-4017-B77E-158C3802BC95}">
          <p14:sldIdLst>
            <p14:sldId id="275"/>
          </p14:sldIdLst>
        </p14:section>
        <p14:section name="Abschließende Folie" id="{87548B6D-FD3F-4F8A-A828-1706E85F4165}">
          <p14:sldIdLst>
            <p14:sldId id="259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6357" autoAdjust="0"/>
  </p:normalViewPr>
  <p:slideViewPr>
    <p:cSldViewPr>
      <p:cViewPr varScale="1">
        <p:scale>
          <a:sx n="114" d="100"/>
          <a:sy n="114" d="100"/>
        </p:scale>
        <p:origin x="474" y="102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87" d="100"/>
          <a:sy n="87" d="100"/>
        </p:scale>
        <p:origin x="3840" y="6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1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>
            <a:extLst>
              <a:ext uri="{FF2B5EF4-FFF2-40B4-BE49-F238E27FC236}">
                <a16:creationId xmlns:a16="http://schemas.microsoft.com/office/drawing/2014/main" id="{AE65531E-D6F2-4E79-954C-B381DDA5E15E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244BFB5A-F891-4F1A-B1F0-2EE5A8737A95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788EBEA-CE77-4D09-B811-1044D298127F}" type="datetimeFigureOut">
              <a:rPr lang="de-DE" smtClean="0"/>
              <a:t>30.01.2025</a:t>
            </a:fld>
            <a:endParaRPr lang="de-DE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2EFC9C8B-9A1E-4732-972A-A7A8AE9CAA7D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282E040B-0B09-4350-9282-88DDB59006E5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0F577EF-74D5-48CA-A510-AA68D18E5FEA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51024692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3A60FEC-41EF-446C-B200-D988F0E76A98}" type="datetimeFigureOut">
              <a:rPr lang="de-DE" smtClean="0"/>
              <a:t>30.01.2025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28E028F-4659-4C19-839C-1ADF770B7B08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4813082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7.jpg"/><Relationship Id="rId5" Type="http://schemas.openxmlformats.org/officeDocument/2006/relationships/image" Target="../media/image3.jpeg"/><Relationship Id="rId4" Type="http://schemas.openxmlformats.org/officeDocument/2006/relationships/image" Target="../media/image6.jpe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7.jpg"/><Relationship Id="rId4" Type="http://schemas.openxmlformats.org/officeDocument/2006/relationships/image" Target="../media/image3.jpeg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4.jpeg"/><Relationship Id="rId5" Type="http://schemas.openxmlformats.org/officeDocument/2006/relationships/image" Target="../media/image3.jpeg"/><Relationship Id="rId4" Type="http://schemas.openxmlformats.org/officeDocument/2006/relationships/image" Target="../media/image9.jpe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32" name="Rectangle 36"/>
          <p:cNvSpPr>
            <a:spLocks noChangeArrowheads="1"/>
          </p:cNvSpPr>
          <p:nvPr/>
        </p:nvSpPr>
        <p:spPr bwMode="white">
          <a:xfrm>
            <a:off x="0" y="2"/>
            <a:ext cx="12192000" cy="981075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rgbClr val="FFFF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 sz="1800" dirty="0">
              <a:solidFill>
                <a:schemeClr val="bg2"/>
              </a:solidFill>
            </a:endParaRPr>
          </a:p>
        </p:txBody>
      </p:sp>
      <p:pic>
        <p:nvPicPr>
          <p:cNvPr id="4131" name="Picture 35" descr="Titel_blaue_Flaech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24717" y="4748216"/>
            <a:ext cx="9167283" cy="21097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0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719668" y="1484315"/>
            <a:ext cx="10847917" cy="935037"/>
          </a:xfrm>
        </p:spPr>
        <p:txBody>
          <a:bodyPr/>
          <a:lstStyle>
            <a:lvl1pPr>
              <a:lnSpc>
                <a:spcPts val="3000"/>
              </a:lnSpc>
              <a:defRPr/>
            </a:lvl1pPr>
          </a:lstStyle>
          <a:p>
            <a:pPr lvl="0"/>
            <a:r>
              <a:rPr lang="de-DE" noProof="0"/>
              <a:t>Mastertitelformat bearbeiten</a:t>
            </a:r>
            <a:endParaRPr lang="de-DE" noProof="0" dirty="0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719668" y="2709863"/>
            <a:ext cx="10847917" cy="2087562"/>
          </a:xfrm>
        </p:spPr>
        <p:txBody>
          <a:bodyPr/>
          <a:lstStyle>
            <a:lvl1pPr>
              <a:lnSpc>
                <a:spcPts val="2000"/>
              </a:lnSpc>
              <a:defRPr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de-DE" noProof="0"/>
              <a:t>Master-Untertitelformat bearbeiten</a:t>
            </a:r>
            <a:endParaRPr lang="de-DE" noProof="0" dirty="0"/>
          </a:p>
        </p:txBody>
      </p:sp>
      <p:pic>
        <p:nvPicPr>
          <p:cNvPr id="4134" name="Picture 38" descr="vdek_blauer_Marker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" y="1412875"/>
            <a:ext cx="349200" cy="10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platzhalter 2"/>
          <p:cNvSpPr>
            <a:spLocks noGrp="1"/>
          </p:cNvSpPr>
          <p:nvPr>
            <p:ph type="body" sz="quarter" idx="10"/>
          </p:nvPr>
        </p:nvSpPr>
        <p:spPr>
          <a:xfrm>
            <a:off x="4656668" y="5662800"/>
            <a:ext cx="6910917" cy="5040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lang="de-DE" sz="1600" b="1" smtClean="0">
                <a:solidFill>
                  <a:srgbClr val="FFFFFF"/>
                </a:solidFill>
                <a:latin typeface="Lucida Sans Unicode" panose="020B0602030504020204" pitchFamily="34" charset="0"/>
              </a:defRPr>
            </a:lvl1pPr>
            <a:lvl2pPr>
              <a:defRPr lang="de-DE" sz="2000" smtClean="0">
                <a:solidFill>
                  <a:srgbClr val="000000"/>
                </a:solidFill>
                <a:latin typeface="Lucida Sans Unicode" panose="020B0602030504020204" pitchFamily="34" charset="0"/>
              </a:defRPr>
            </a:lvl2pPr>
            <a:lvl3pPr>
              <a:defRPr lang="de-DE" sz="2000" smtClean="0">
                <a:solidFill>
                  <a:srgbClr val="000000"/>
                </a:solidFill>
                <a:latin typeface="Lucida Sans Unicode" panose="020B0602030504020204" pitchFamily="34" charset="0"/>
              </a:defRPr>
            </a:lvl3pPr>
            <a:lvl4pPr>
              <a:defRPr lang="de-DE" sz="2000" smtClean="0">
                <a:solidFill>
                  <a:srgbClr val="000000"/>
                </a:solidFill>
                <a:latin typeface="Lucida Sans Unicode" panose="020B0602030504020204" pitchFamily="34" charset="0"/>
              </a:defRPr>
            </a:lvl4pPr>
            <a:lvl5pPr>
              <a:defRPr lang="de-DE" sz="2000">
                <a:solidFill>
                  <a:srgbClr val="000000"/>
                </a:solidFill>
                <a:latin typeface="Lucida Sans Unicode" panose="020B0602030504020204" pitchFamily="34" charset="0"/>
              </a:defRPr>
            </a:lvl5pPr>
          </a:lstStyle>
          <a:p>
            <a:pPr lvl="0" algn="r">
              <a:lnSpc>
                <a:spcPct val="100000"/>
              </a:lnSpc>
              <a:spcBef>
                <a:spcPct val="0"/>
              </a:spcBef>
            </a:pPr>
            <a:r>
              <a:rPr lang="de-DE"/>
              <a:t>Mastertextformat bearbeiten</a:t>
            </a:r>
          </a:p>
        </p:txBody>
      </p:sp>
      <p:pic>
        <p:nvPicPr>
          <p:cNvPr id="4115" name="Picture 19"/>
          <p:cNvPicPr>
            <a:picLocks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735987" y="366936"/>
            <a:ext cx="1976637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Grafik 15">
            <a:extLst>
              <a:ext uri="{FF2B5EF4-FFF2-40B4-BE49-F238E27FC236}">
                <a16:creationId xmlns:a16="http://schemas.microsoft.com/office/drawing/2014/main" id="{E38347CF-184F-479F-983F-5CF6D02013DD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67808" y="188640"/>
            <a:ext cx="1401832" cy="1011509"/>
          </a:xfrm>
          <a:prstGeom prst="rect">
            <a:avLst/>
          </a:prstGeom>
        </p:spPr>
      </p:pic>
      <p:pic>
        <p:nvPicPr>
          <p:cNvPr id="4" name="Grafik 3">
            <a:extLst>
              <a:ext uri="{FF2B5EF4-FFF2-40B4-BE49-F238E27FC236}">
                <a16:creationId xmlns:a16="http://schemas.microsoft.com/office/drawing/2014/main" id="{6C44114F-A067-433B-A720-A1D8A2A894FA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16080" y="113235"/>
            <a:ext cx="2113543" cy="1011509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40319" y="457200"/>
            <a:ext cx="3932767" cy="1600200"/>
          </a:xfrm>
        </p:spPr>
        <p:txBody>
          <a:bodyPr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5183717" y="987428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de-DE"/>
              <a:t>Bild durch Klicken auf Symbol hinzufügen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840319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BFB52D97-E41D-478B-9589-6600C41C58B1}" type="slidenum">
              <a:rPr lang="de-DE" smtClean="0"/>
              <a:t>‹Nr.›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2202196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BFB52D97-E41D-478B-9589-6600C41C58B1}" type="slidenum">
              <a:rPr lang="de-DE" smtClean="0"/>
              <a:t>‹Nr.›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53073059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8873068" y="476250"/>
            <a:ext cx="2694517" cy="5257800"/>
          </a:xfrm>
        </p:spPr>
        <p:txBody>
          <a:bodyPr vert="eaVert"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787401" y="476250"/>
            <a:ext cx="7882467" cy="5257800"/>
          </a:xfrm>
        </p:spPr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BFB52D97-E41D-478B-9589-6600C41C58B1}" type="slidenum">
              <a:rPr lang="de-DE" smtClean="0"/>
              <a:t>‹Nr.›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95870067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chlussse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4" descr="Ende_blaue_Flaeche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181600"/>
            <a:ext cx="12192000" cy="17033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09600" y="2718000"/>
            <a:ext cx="10972800" cy="1144800"/>
          </a:xfr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lang="de-DE">
                <a:solidFill>
                  <a:schemeClr val="tx1"/>
                </a:solidFill>
              </a:defRPr>
            </a:lvl1pPr>
          </a:lstStyle>
          <a:p>
            <a:pPr lvl="0" algn="ctr"/>
            <a:r>
              <a:rPr lang="de-DE"/>
              <a:t>Mastertitelformat bearbeiten</a:t>
            </a:r>
            <a:endParaRPr lang="de-DE" dirty="0"/>
          </a:p>
        </p:txBody>
      </p:sp>
      <p:sp>
        <p:nvSpPr>
          <p:cNvPr id="1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680000" y="5734800"/>
            <a:ext cx="10276800" cy="936000"/>
          </a:xfrm>
        </p:spPr>
        <p:txBody>
          <a:bodyPr/>
          <a:lstStyle>
            <a:lvl1pPr algn="ctr">
              <a:lnSpc>
                <a:spcPct val="100000"/>
              </a:lnSpc>
              <a:spcBef>
                <a:spcPts val="288"/>
              </a:spcBef>
              <a:defRPr sz="1200" b="0">
                <a:solidFill>
                  <a:schemeClr val="bg1"/>
                </a:solidFill>
              </a:defRPr>
            </a:lvl1pPr>
          </a:lstStyle>
          <a:p>
            <a:pPr lvl="0"/>
            <a:r>
              <a:rPr lang="de-DE" noProof="0"/>
              <a:t>Master-Untertitelformat bearbeiten</a:t>
            </a:r>
            <a:endParaRPr lang="de-DE" noProof="0" dirty="0"/>
          </a:p>
        </p:txBody>
      </p:sp>
      <p:pic>
        <p:nvPicPr>
          <p:cNvPr id="8" name="Picture 19">
            <a:extLst>
              <a:ext uri="{FF2B5EF4-FFF2-40B4-BE49-F238E27FC236}">
                <a16:creationId xmlns:a16="http://schemas.microsoft.com/office/drawing/2014/main" id="{87F8056C-491A-4E42-8775-0F4DACEF2CAB}"/>
              </a:ext>
            </a:extLst>
          </p:cNvPr>
          <p:cNvPicPr>
            <a:picLocks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735987" y="366936"/>
            <a:ext cx="1976637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Grafik 8">
            <a:extLst>
              <a:ext uri="{FF2B5EF4-FFF2-40B4-BE49-F238E27FC236}">
                <a16:creationId xmlns:a16="http://schemas.microsoft.com/office/drawing/2014/main" id="{0458FBF0-421C-4C9F-8089-E8AA9ECEF1CA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67808" y="188640"/>
            <a:ext cx="1401832" cy="1011509"/>
          </a:xfrm>
          <a:prstGeom prst="rect">
            <a:avLst/>
          </a:prstGeom>
        </p:spPr>
      </p:pic>
      <p:pic>
        <p:nvPicPr>
          <p:cNvPr id="10" name="Grafik 9">
            <a:extLst>
              <a:ext uri="{FF2B5EF4-FFF2-40B4-BE49-F238E27FC236}">
                <a16:creationId xmlns:a16="http://schemas.microsoft.com/office/drawing/2014/main" id="{6CAFA177-8488-4E98-859B-D89B09146169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16080" y="113235"/>
            <a:ext cx="2113543" cy="10115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999159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A8922C2-F5AB-413E-86F7-481BBB2C029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63218A19-22A2-4FD4-B193-BE455FD759F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Master-Untertitelformat bearbeiten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650BF824-1A58-4DA1-9454-0F66058085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23819839-BE26-4663-9272-B946DD1E48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9AE11A58-3953-4863-B6A5-F69369C4F0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B9BAA8-5BD1-4383-9CEF-00A83CA4D3BF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01910149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D192E9D-B23C-4A27-8B6E-BF5939CCC8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4E67983E-E99D-4EA9-B692-E81BDC1CD59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2B9572BF-B076-4E95-B32A-17C70A60E4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4A75DD01-5607-4B17-8EE4-FFACC2C6C3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E23BD596-31CE-47F5-B928-A1F04CA699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B9BAA8-5BD1-4383-9CEF-00A83CA4D3BF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03549244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5C132E9-188B-4E36-A3B1-C393ED6225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EDADFE52-0081-43C1-95D3-84B21B89A15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0622FE3A-6B50-411D-A583-279AA61ADE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54942027-5299-4CE3-9B24-60D5DCBB32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B4F03D60-F43F-48A4-A0DF-790778F334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B9BAA8-5BD1-4383-9CEF-00A83CA4D3BF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17600150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015483D-E025-4205-9010-E80BD9FF20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350D583E-5CE9-431A-995E-4CCA783C94B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892EC527-9701-4ACE-BC33-CFA3F6F36E1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A7EE0EF6-32D8-40B4-97C8-C0F812EC62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BC2F7588-CB4B-4CA2-A488-40BF821EBE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AD6EE707-9601-488F-BCF2-03958CFB37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B9BAA8-5BD1-4383-9CEF-00A83CA4D3BF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80249375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EA84E86-224E-4D18-8099-BA1434ACE3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BC26E498-E4CE-45D1-ACB8-A094A9E28D8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0F6E9C90-BBBE-453E-9F21-D0E620455EA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F471C911-5995-4A72-82F3-65618F53B40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6" name="Inhaltsplatzhalter 5">
            <a:extLst>
              <a:ext uri="{FF2B5EF4-FFF2-40B4-BE49-F238E27FC236}">
                <a16:creationId xmlns:a16="http://schemas.microsoft.com/office/drawing/2014/main" id="{200ED0FB-0818-43A5-8507-10DC7D8BC21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7" name="Datumsplatzhalter 6">
            <a:extLst>
              <a:ext uri="{FF2B5EF4-FFF2-40B4-BE49-F238E27FC236}">
                <a16:creationId xmlns:a16="http://schemas.microsoft.com/office/drawing/2014/main" id="{F35E0A96-657F-4F73-A750-A7BC20DF07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8" name="Fußzeilenplatzhalter 7">
            <a:extLst>
              <a:ext uri="{FF2B5EF4-FFF2-40B4-BE49-F238E27FC236}">
                <a16:creationId xmlns:a16="http://schemas.microsoft.com/office/drawing/2014/main" id="{A9589BE2-ECFC-46DB-AD08-959F8FBA32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Foliennummernplatzhalter 8">
            <a:extLst>
              <a:ext uri="{FF2B5EF4-FFF2-40B4-BE49-F238E27FC236}">
                <a16:creationId xmlns:a16="http://schemas.microsoft.com/office/drawing/2014/main" id="{2BB6E803-77D0-4FF3-AC0D-E2CAAA2336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B9BAA8-5BD1-4383-9CEF-00A83CA4D3BF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50242864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B0CFDAC-DC1F-47B5-9ECE-B615210C04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6168536D-81F5-4ACC-853B-6F1933B1CF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71621F40-E564-4D6B-A2D5-E521E1E482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C100CFAB-01CD-4282-86CD-9F304B5739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B9BAA8-5BD1-4383-9CEF-00A83CA4D3BF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1018909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BFB52D97-E41D-478B-9589-6600C41C58B1}" type="slidenum">
              <a:rPr lang="de-DE" smtClean="0"/>
              <a:t>‹Nr.›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28184246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FB2FFF02-8469-4346-8ACC-491CCE36A6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9F929F45-A1CE-4A1D-89D7-E1A947602B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73B63D2B-422B-4F27-9847-0C04149673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B9BAA8-5BD1-4383-9CEF-00A83CA4D3BF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12423483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48295DB-E7AB-450A-B279-1E5D7792F7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663693A9-E0CA-459A-A00D-402DCDEF7E3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42E1A89D-46D4-4D7B-A584-73BF7B2C8EE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C1B4FE8B-5B95-4018-AF12-B6206253D7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55D268C7-122C-46F8-9B4A-31866B4F9D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36F5F669-2A7F-4E15-8DD8-976367577D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B9BAA8-5BD1-4383-9CEF-00A83CA4D3BF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68625611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C2577F9-7465-494D-8553-F6E74F4CEB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Bildplatzhalter 2">
            <a:extLst>
              <a:ext uri="{FF2B5EF4-FFF2-40B4-BE49-F238E27FC236}">
                <a16:creationId xmlns:a16="http://schemas.microsoft.com/office/drawing/2014/main" id="{E6E47EF1-5B83-4A58-9CB8-B5980DEA173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0A18A370-202A-47A3-B64C-DEB5FE0DB70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9EB65A18-0E12-4D07-8728-E582C00D58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99AAE0A0-90E2-4737-8FB0-650E5B2BDF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8CA92079-E3E9-4DBA-BE48-2237CEA2EC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B9BAA8-5BD1-4383-9CEF-00A83CA4D3BF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0691486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10B2B26-A407-43BB-B9FB-12B0EF106B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D93EB780-1128-4607-96A3-694B89EA3B8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44027C4F-DCCC-4379-81F1-178ED03AB1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4D10ACD3-9CF7-4AD4-8F00-895E1474FC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11925792-ED8E-4180-910A-8A15FA3D07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B9BAA8-5BD1-4383-9CEF-00A83CA4D3BF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47045856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>
            <a:extLst>
              <a:ext uri="{FF2B5EF4-FFF2-40B4-BE49-F238E27FC236}">
                <a16:creationId xmlns:a16="http://schemas.microsoft.com/office/drawing/2014/main" id="{F038CB68-ADA4-4635-BB92-521C402CA02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04D374F4-E93A-4DA8-92B7-1C2ED6C33C5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55F68403-E488-40F0-A2DD-1E143105A9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30AD92FE-3DB6-491C-AE0E-21565D4E82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1F203FB2-F6AD-490E-B400-F115F354EC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B9BAA8-5BD1-4383-9CEF-00A83CA4D3BF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7783658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Zwischen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16000" y="2566800"/>
            <a:ext cx="7200000" cy="1000800"/>
          </a:xfrm>
        </p:spPr>
        <p:txBody>
          <a:bodyPr/>
          <a:lstStyle/>
          <a:p>
            <a:r>
              <a:rPr lang="de-DE"/>
              <a:t>Mastertitelformat bearbeiten</a:t>
            </a:r>
            <a:endParaRPr lang="de-DE" dirty="0"/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B52D97-E41D-478B-9589-6600C41C58B1}" type="slidenum">
              <a:rPr lang="de-DE" smtClean="0"/>
              <a:t>‹Nr.›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pic>
        <p:nvPicPr>
          <p:cNvPr id="5" name="Picture 10" descr="vdek_blauer_Marker"/>
          <p:cNvPicPr>
            <a:picLocks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" y="2565400"/>
            <a:ext cx="349200" cy="1079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18" descr="Zwischentitel_blaue_Flaeche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0"/>
            <a:ext cx="6096000" cy="4540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35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9197820" y="6265492"/>
            <a:ext cx="1467754" cy="5092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Grafik 7">
            <a:extLst>
              <a:ext uri="{FF2B5EF4-FFF2-40B4-BE49-F238E27FC236}">
                <a16:creationId xmlns:a16="http://schemas.microsoft.com/office/drawing/2014/main" id="{A950ED60-0650-49BF-85FC-FFA9A49BAB95}"/>
              </a:ext>
            </a:extLst>
          </p:cNvPr>
          <p:cNvPicPr/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2024" y="6071243"/>
            <a:ext cx="1076014" cy="742133"/>
          </a:xfrm>
          <a:prstGeom prst="rect">
            <a:avLst/>
          </a:prstGeom>
        </p:spPr>
      </p:pic>
      <p:pic>
        <p:nvPicPr>
          <p:cNvPr id="9" name="Grafik 8">
            <a:extLst>
              <a:ext uri="{FF2B5EF4-FFF2-40B4-BE49-F238E27FC236}">
                <a16:creationId xmlns:a16="http://schemas.microsoft.com/office/drawing/2014/main" id="{0408901F-142B-4DE4-9D98-EF5FA428ACDD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48200" y="6055750"/>
            <a:ext cx="1572136" cy="75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51931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831851" y="4589466"/>
            <a:ext cx="105156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BFB52D97-E41D-478B-9589-6600C41C58B1}" type="slidenum">
              <a:rPr lang="de-DE" smtClean="0"/>
              <a:t>‹Nr.›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de-DE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1851" y="1709741"/>
            <a:ext cx="10515600" cy="2852737"/>
          </a:xfrm>
        </p:spPr>
        <p:txBody>
          <a:bodyPr/>
          <a:lstStyle>
            <a:lvl1pPr>
              <a:defRPr sz="6000"/>
            </a:lvl1pPr>
          </a:lstStyle>
          <a:p>
            <a:r>
              <a:rPr lang="de-DE"/>
              <a:t>Mastertitelformat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10199452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814919" y="1773238"/>
            <a:ext cx="5274733" cy="3960812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6292852" y="1773238"/>
            <a:ext cx="5274733" cy="3960812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BFB52D97-E41D-478B-9589-6600C41C58B1}" type="slidenum">
              <a:rPr lang="de-DE" smtClean="0"/>
              <a:t>‹Nr.›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868184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40317" y="365128"/>
            <a:ext cx="10515600" cy="1325563"/>
          </a:xfrm>
        </p:spPr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840319" y="1681163"/>
            <a:ext cx="5158316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840319" y="2505075"/>
            <a:ext cx="5158316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71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717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BFB52D97-E41D-478B-9589-6600C41C58B1}" type="slidenum">
              <a:rPr lang="de-DE" smtClean="0"/>
              <a:t>‹Nr.›</a:t>
            </a:fld>
            <a:endParaRPr lang="de-DE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8429575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BFB52D97-E41D-478B-9589-6600C41C58B1}" type="slidenum">
              <a:rPr lang="de-DE" smtClean="0"/>
              <a:t>‹Nr.›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7326656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BFB52D97-E41D-478B-9589-6600C41C58B1}" type="slidenum">
              <a:rPr lang="de-DE" smtClean="0"/>
              <a:t>‹Nr.›</a:t>
            </a:fld>
            <a:endParaRPr lang="de-DE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2973933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40319" y="457200"/>
            <a:ext cx="3932767" cy="1600200"/>
          </a:xfrm>
        </p:spPr>
        <p:txBody>
          <a:bodyPr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5183717" y="987428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840319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BFB52D97-E41D-478B-9589-6600C41C58B1}" type="slidenum">
              <a:rPr lang="de-DE" smtClean="0"/>
              <a:t>‹Nr.›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0415754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4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3.jpe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" name="Rectangle 25"/>
          <p:cNvSpPr>
            <a:spLocks noChangeArrowheads="1"/>
          </p:cNvSpPr>
          <p:nvPr/>
        </p:nvSpPr>
        <p:spPr bwMode="white">
          <a:xfrm>
            <a:off x="0" y="5805488"/>
            <a:ext cx="12192000" cy="1052512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 sz="1800">
              <a:solidFill>
                <a:schemeClr val="bg2"/>
              </a:solidFill>
            </a:endParaRP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814917" y="1773238"/>
            <a:ext cx="10752667" cy="39608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/>
              <a:t>Fließtext in LSU Regular (20pt)</a:t>
            </a:r>
          </a:p>
          <a:p>
            <a:pPr lvl="0"/>
            <a:endParaRPr lang="de-DE"/>
          </a:p>
          <a:p>
            <a:pPr lvl="1"/>
            <a:r>
              <a:rPr lang="de-DE"/>
              <a:t>Aufzählung, erster Kategorie</a:t>
            </a:r>
          </a:p>
          <a:p>
            <a:pPr lvl="2"/>
            <a:r>
              <a:rPr lang="de-DE"/>
              <a:t>Aufzählung, zweiter Kategorie</a:t>
            </a:r>
          </a:p>
          <a:p>
            <a:pPr lvl="3"/>
            <a:r>
              <a:rPr lang="de-DE"/>
              <a:t>Aufzählung, dritter Kategorie</a:t>
            </a:r>
          </a:p>
          <a:p>
            <a:pPr lvl="4"/>
            <a:r>
              <a:rPr lang="de-DE"/>
              <a:t>Aufzählung, vierter Kategorie</a:t>
            </a:r>
          </a:p>
        </p:txBody>
      </p:sp>
      <p:sp>
        <p:nvSpPr>
          <p:cNvPr id="1042" name="Rectangle 18"/>
          <p:cNvSpPr>
            <a:spLocks noGrp="1" noChangeArrowheads="1"/>
          </p:cNvSpPr>
          <p:nvPr>
            <p:ph type="title"/>
          </p:nvPr>
        </p:nvSpPr>
        <p:spPr bwMode="auto">
          <a:xfrm>
            <a:off x="787400" y="476250"/>
            <a:ext cx="10780184" cy="935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de-DE"/>
              <a:t>Headline der Präsentation, </a:t>
            </a:r>
            <a:br>
              <a:rPr lang="de-DE"/>
            </a:br>
            <a:r>
              <a:rPr lang="de-DE"/>
              <a:t>Lucida Sans Unicode Bold (24pt)</a:t>
            </a:r>
          </a:p>
        </p:txBody>
      </p:sp>
      <p:pic>
        <p:nvPicPr>
          <p:cNvPr id="1050" name="Picture 26" descr="vdek_blauer_Marker"/>
          <p:cNvPicPr>
            <a:picLocks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" y="476250"/>
            <a:ext cx="349200" cy="10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51" name="Rectangle 2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2" y="6443666"/>
            <a:ext cx="539751" cy="358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lnSpc>
                <a:spcPct val="100000"/>
              </a:lnSpc>
              <a:defRPr sz="1000" b="1">
                <a:solidFill>
                  <a:srgbClr val="8E8E8E"/>
                </a:solidFill>
              </a:defRPr>
            </a:lvl1pPr>
          </a:lstStyle>
          <a:p>
            <a:fld id="{BFB52D97-E41D-478B-9589-6600C41C58B1}" type="slidenum">
              <a:rPr lang="de-DE" smtClean="0"/>
              <a:t>‹Nr.›</a:t>
            </a:fld>
            <a:endParaRPr lang="de-DE"/>
          </a:p>
        </p:txBody>
      </p:sp>
      <p:sp>
        <p:nvSpPr>
          <p:cNvPr id="1054" name="Rectangle 30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624417" y="6443663"/>
            <a:ext cx="8255000" cy="36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lnSpc>
                <a:spcPct val="100000"/>
              </a:lnSpc>
              <a:defRPr sz="1000" b="1">
                <a:solidFill>
                  <a:srgbClr val="8E8E8E"/>
                </a:solidFill>
              </a:defRPr>
            </a:lvl1pPr>
          </a:lstStyle>
          <a:p>
            <a:endParaRPr lang="de-DE"/>
          </a:p>
        </p:txBody>
      </p:sp>
      <p:pic>
        <p:nvPicPr>
          <p:cNvPr id="1055" name="Picture 31"/>
          <p:cNvPicPr>
            <a:picLocks noChangeAspect="1" noChangeArrowheads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0157848" y="6226917"/>
            <a:ext cx="1482768" cy="5144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Grafik 8">
            <a:extLst>
              <a:ext uri="{FF2B5EF4-FFF2-40B4-BE49-F238E27FC236}">
                <a16:creationId xmlns:a16="http://schemas.microsoft.com/office/drawing/2014/main" id="{11DA4947-31B4-4965-A633-97D1E82668BC}"/>
              </a:ext>
            </a:extLst>
          </p:cNvPr>
          <p:cNvPicPr/>
          <p:nvPr userDrawn="1"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48128" y="6071243"/>
            <a:ext cx="1076014" cy="742133"/>
          </a:xfrm>
          <a:prstGeom prst="rect">
            <a:avLst/>
          </a:prstGeom>
        </p:spPr>
      </p:pic>
      <p:pic>
        <p:nvPicPr>
          <p:cNvPr id="10" name="Grafik 9">
            <a:extLst>
              <a:ext uri="{FF2B5EF4-FFF2-40B4-BE49-F238E27FC236}">
                <a16:creationId xmlns:a16="http://schemas.microsoft.com/office/drawing/2014/main" id="{F3CCD40F-9721-41B7-89AF-67294AC5F9C9}"/>
              </a:ext>
            </a:extLst>
          </p:cNvPr>
          <p:cNvPicPr>
            <a:picLocks noChangeAspect="1"/>
          </p:cNvPicPr>
          <p:nvPr userDrawn="1"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84304" y="6055750"/>
            <a:ext cx="1572136" cy="75240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91" r:id="rId3"/>
    <p:sldLayoutId id="2147483675" r:id="rId4"/>
    <p:sldLayoutId id="2147483676" r:id="rId5"/>
    <p:sldLayoutId id="2147483677" r:id="rId6"/>
    <p:sldLayoutId id="2147483678" r:id="rId7"/>
    <p:sldLayoutId id="2147483679" r:id="rId8"/>
    <p:sldLayoutId id="2147483680" r:id="rId9"/>
    <p:sldLayoutId id="2147483681" r:id="rId10"/>
    <p:sldLayoutId id="2147483682" r:id="rId11"/>
    <p:sldLayoutId id="2147483683" r:id="rId12"/>
    <p:sldLayoutId id="2147483693" r:id="rId13"/>
  </p:sldLayoutIdLst>
  <p:hf hd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2400" b="1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Lucida Sans Unicode" panose="020B0602030504020204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Lucida Sans Unicode" panose="020B0602030504020204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Lucida Sans Unicode" panose="020B0602030504020204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Lucida Sans Unicode" panose="020B0602030504020204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Lucida Sans Unicode" panose="020B0602030504020204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Lucida Sans Unicode" panose="020B0602030504020204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Lucida Sans Unicode" panose="020B0602030504020204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Lucida Sans Unicode" panose="020B0602030504020204" pitchFamily="34" charset="0"/>
        </a:defRPr>
      </a:lvl9pPr>
    </p:titleStyle>
    <p:bodyStyle>
      <a:lvl1pPr algn="l" rtl="0" eaLnBrk="1" fontAlgn="base" hangingPunct="1">
        <a:lnSpc>
          <a:spcPts val="2500"/>
        </a:lnSpc>
        <a:spcBef>
          <a:spcPct val="50000"/>
        </a:spcBef>
        <a:spcAft>
          <a:spcPct val="0"/>
        </a:spcAft>
        <a:buClr>
          <a:schemeClr val="tx2"/>
        </a:buClr>
        <a:buFont typeface="Arial Black" panose="020B0A04020102020204" pitchFamily="34" charset="0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355600" indent="-176213" algn="l" rtl="0" eaLnBrk="1" fontAlgn="base" hangingPunct="1">
        <a:lnSpc>
          <a:spcPts val="2100"/>
        </a:lnSpc>
        <a:spcBef>
          <a:spcPct val="20000"/>
        </a:spcBef>
        <a:spcAft>
          <a:spcPct val="0"/>
        </a:spcAft>
        <a:buClr>
          <a:srgbClr val="1473A1"/>
        </a:buClr>
        <a:buSzPct val="140000"/>
        <a:buFont typeface="Lucida Sans Unicode" panose="020B0602030504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2pPr>
      <a:lvl3pPr marL="709613" indent="-174625" algn="l" rtl="0" eaLnBrk="1" fontAlgn="base" hangingPunct="1">
        <a:lnSpc>
          <a:spcPts val="1800"/>
        </a:lnSpc>
        <a:spcBef>
          <a:spcPct val="20000"/>
        </a:spcBef>
        <a:spcAft>
          <a:spcPct val="0"/>
        </a:spcAft>
        <a:buClr>
          <a:srgbClr val="1473A1"/>
        </a:buClr>
        <a:buSzPct val="150000"/>
        <a:buFont typeface="Lucida Sans Unicode" panose="020B0602030504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065213" indent="-176213" algn="l" rtl="0" eaLnBrk="1" fontAlgn="base" hangingPunct="1">
        <a:lnSpc>
          <a:spcPts val="1800"/>
        </a:lnSpc>
        <a:spcBef>
          <a:spcPct val="20000"/>
        </a:spcBef>
        <a:spcAft>
          <a:spcPct val="0"/>
        </a:spcAft>
        <a:buClr>
          <a:srgbClr val="1473A1"/>
        </a:buClr>
        <a:buSzPct val="155000"/>
        <a:buFont typeface="Lucida Sans Unicode" panose="020B0602030504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433513" indent="-177800" algn="l" rtl="0" eaLnBrk="1" fontAlgn="base" hangingPunct="1">
        <a:lnSpc>
          <a:spcPts val="1800"/>
        </a:lnSpc>
        <a:spcBef>
          <a:spcPct val="20000"/>
        </a:spcBef>
        <a:spcAft>
          <a:spcPct val="0"/>
        </a:spcAft>
        <a:buClr>
          <a:srgbClr val="1473A1"/>
        </a:buClr>
        <a:buSzPct val="150000"/>
        <a:buFont typeface="Lucida Sans Unicode" panose="020B0602030504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>
            <a:extLst>
              <a:ext uri="{FF2B5EF4-FFF2-40B4-BE49-F238E27FC236}">
                <a16:creationId xmlns:a16="http://schemas.microsoft.com/office/drawing/2014/main" id="{9AC69731-2F4C-4D48-9915-EF34B33DFE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C277FD23-8A94-4EDD-8C0F-41F717C5C49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19F0022F-0A03-4549-8001-62486C07CBA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3BE0DBEA-8191-45EA-B05B-AEC48296374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E812F663-A5E2-4FD1-BE0F-ECB820F93CB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B9BAA8-5BD1-4383-9CEF-00A83CA4D3BF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5064365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5" r:id="rId1"/>
    <p:sldLayoutId id="2147483696" r:id="rId2"/>
    <p:sldLayoutId id="2147483697" r:id="rId3"/>
    <p:sldLayoutId id="2147483698" r:id="rId4"/>
    <p:sldLayoutId id="2147483699" r:id="rId5"/>
    <p:sldLayoutId id="2147483700" r:id="rId6"/>
    <p:sldLayoutId id="2147483701" r:id="rId7"/>
    <p:sldLayoutId id="2147483702" r:id="rId8"/>
    <p:sldLayoutId id="2147483703" r:id="rId9"/>
    <p:sldLayoutId id="2147483704" r:id="rId10"/>
    <p:sldLayoutId id="2147483705" r:id="rId11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www.pflegelotse.de/presentation/pl_hitzeschutz.aspx" TargetMode="External"/><Relationship Id="rId4" Type="http://schemas.openxmlformats.org/officeDocument/2006/relationships/image" Target="../media/image3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hitze.info/" TargetMode="External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sv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9.png"/><Relationship Id="rId5" Type="http://schemas.openxmlformats.org/officeDocument/2006/relationships/image" Target="../media/image38.png"/><Relationship Id="rId4" Type="http://schemas.openxmlformats.org/officeDocument/2006/relationships/image" Target="../media/image37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microsoft.com/office/2007/relationships/hdphoto" Target="../media/hdphoto1.wdp"/><Relationship Id="rId7" Type="http://schemas.microsoft.com/office/2007/relationships/hdphoto" Target="../media/hdphoto3.wdp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5" Type="http://schemas.microsoft.com/office/2007/relationships/hdphoto" Target="../media/hdphoto2.wdp"/><Relationship Id="rId4" Type="http://schemas.openxmlformats.org/officeDocument/2006/relationships/image" Target="../media/image19.png"/><Relationship Id="rId9" Type="http://schemas.microsoft.com/office/2007/relationships/hdphoto" Target="../media/hdphoto4.wdp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hyperlink" Target="http://www.hitzewarnungen.de/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F55EB86-D9C1-4045-A02C-04ED3F26FE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Verwendungshinweise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6EF672AC-DB13-40FC-8226-ACF4AC84E20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b="0" dirty="0">
                <a:solidFill>
                  <a:schemeClr val="tx1"/>
                </a:solidFill>
              </a:rPr>
              <a:t>Nutzen Sie die folgenden Folien gerne, um über die Gesundheitsgefahren durch Hitze zu sprechen.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b="0" dirty="0">
                <a:solidFill>
                  <a:schemeClr val="tx1"/>
                </a:solidFill>
              </a:rPr>
              <a:t>Dieser Foliensatz bietet sich für einen 15– bis 20-minütigen Inputvortrag zur Sensibilisierung und zur Vermittlung von Handlungsmöglichkeiten an.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b="0" dirty="0">
                <a:solidFill>
                  <a:schemeClr val="tx1"/>
                </a:solidFill>
              </a:rPr>
              <a:t>Sie können auch einzelne Folien ausblenden oder in andere Vorträge einbauen.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de-DE" dirty="0"/>
          </a:p>
          <a:p>
            <a:r>
              <a:rPr lang="de-DE" sz="2000" dirty="0"/>
              <a:t>Die Vortragsfolien wurden im Rahmen eines</a:t>
            </a:r>
            <a:r>
              <a:rPr lang="de-DE" dirty="0"/>
              <a:t> Workshops mit </a:t>
            </a:r>
            <a:r>
              <a:rPr lang="de-DE" dirty="0" err="1"/>
              <a:t>Pflegeberater:innen</a:t>
            </a:r>
            <a:r>
              <a:rPr lang="de-DE" dirty="0"/>
              <a:t> aus den vdek-Pflegestützpunkten in Rheinland-Pfalz und im Saarland in Kooperation mit KLUG – Deutsche Allianz Klimawandel und Gesundheit e.V. entwickelt. In diesem Projekt entstanden außerdem ein Schulungskonzept mit zugehörigem Schulungsfoliensatz sowie weitere Materialien zum Thema Hitzeschutz.</a:t>
            </a:r>
          </a:p>
          <a:p>
            <a:endParaRPr lang="de-DE" b="0" dirty="0">
              <a:solidFill>
                <a:schemeClr val="tx1"/>
              </a:solidFill>
            </a:endParaRPr>
          </a:p>
          <a:p>
            <a:endParaRPr lang="de-DE" dirty="0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72915B00-289E-4F45-A64F-FF2A7AECE9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AC5012C7-F0F2-407F-9C5C-1721A305D408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B52D97-E41D-478B-9589-6600C41C58B1}" type="slidenum">
              <a:rPr lang="de-DE" smtClean="0"/>
              <a:t>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61418523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41B8B36-C8A7-461D-8579-17523E790C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Hitzeschutz: Verhaltensanpassungen</a:t>
            </a:r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4BFC5374-92FC-4687-9751-5460895FA6EE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B52D97-E41D-478B-9589-6600C41C58B1}" type="slidenum">
              <a:rPr lang="de-DE" smtClean="0"/>
              <a:t>10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F70E654D-705B-4EC7-BB9D-E5F6959138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Rechteck: abgerundete Ecken 23">
            <a:extLst>
              <a:ext uri="{FF2B5EF4-FFF2-40B4-BE49-F238E27FC236}">
                <a16:creationId xmlns:a16="http://schemas.microsoft.com/office/drawing/2014/main" id="{3857924B-0394-4597-B20D-E28D00248384}"/>
              </a:ext>
            </a:extLst>
          </p:cNvPr>
          <p:cNvSpPr/>
          <p:nvPr/>
        </p:nvSpPr>
        <p:spPr>
          <a:xfrm>
            <a:off x="2059644" y="1515903"/>
            <a:ext cx="3604308" cy="2160000"/>
          </a:xfrm>
          <a:prstGeom prst="roundRect">
            <a:avLst>
              <a:gd name="adj" fmla="val 16667"/>
            </a:avLst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1"/>
              </a:spcBef>
              <a:spcAft>
                <a:spcPts val="1001"/>
              </a:spcAft>
              <a:buClrTx/>
              <a:buSzTx/>
              <a:buFontTx/>
              <a:buNone/>
              <a:tabLst>
                <a:tab pos="0" algn="l"/>
              </a:tabLst>
              <a:defRPr/>
            </a:pPr>
            <a:r>
              <a:rPr kumimoji="0" lang="en-US" sz="2000" b="1" i="0" u="none" strike="noStrike" kern="1200" cap="none" spc="-1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+mn-ea"/>
                <a:cs typeface="Arial" panose="020B0604020202020204" pitchFamily="34" charset="0"/>
              </a:rPr>
              <a:t>Ausreichend</a:t>
            </a:r>
            <a:r>
              <a:rPr kumimoji="0" lang="en-US" sz="2000" b="1" i="0" u="none" strike="noStrike" kern="1200" cap="none" spc="-1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000" b="1" i="0" u="none" strike="noStrike" kern="1200" cap="none" spc="-1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+mn-ea"/>
                <a:cs typeface="Arial" panose="020B0604020202020204" pitchFamily="34" charset="0"/>
              </a:rPr>
              <a:t>trinken</a:t>
            </a:r>
            <a:endParaRPr kumimoji="0" lang="de-DE" sz="2000" b="0" i="0" u="none" strike="noStrike" kern="1200" cap="none" spc="-1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ea typeface="+mn-ea"/>
              <a:cs typeface="Arial" panose="020B0604020202020204" pitchFamily="34" charset="0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201"/>
              </a:spcAft>
              <a:buClrTx/>
              <a:buSzTx/>
              <a:buFont typeface="Arial" panose="020B0604020202020204" pitchFamily="34" charset="0"/>
              <a:buChar char="•"/>
              <a:tabLst>
                <a:tab pos="0" algn="l"/>
              </a:tabLst>
              <a:defRPr/>
            </a:pPr>
            <a:r>
              <a:rPr kumimoji="0" lang="en-US" sz="1600" b="0" i="0" u="none" strike="noStrike" kern="1200" cap="none" spc="-1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+mn-ea"/>
                <a:cs typeface="Arial" panose="020B0604020202020204" pitchFamily="34" charset="0"/>
              </a:rPr>
              <a:t>über</a:t>
            </a:r>
            <a:r>
              <a:rPr kumimoji="0" lang="en-US" sz="1600" b="0" i="0" u="none" strike="noStrike" kern="1200" cap="none" spc="-1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+mn-ea"/>
                <a:cs typeface="Arial" panose="020B0604020202020204" pitchFamily="34" charset="0"/>
              </a:rPr>
              <a:t> den Tag </a:t>
            </a:r>
            <a:r>
              <a:rPr kumimoji="0" lang="en-US" sz="1600" b="0" i="0" u="none" strike="noStrike" kern="1200" cap="none" spc="-1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+mn-ea"/>
                <a:cs typeface="Arial" panose="020B0604020202020204" pitchFamily="34" charset="0"/>
              </a:rPr>
              <a:t>verteilt</a:t>
            </a:r>
            <a:r>
              <a:rPr kumimoji="0" lang="en-US" sz="1600" b="0" i="0" u="none" strike="noStrike" kern="1200" cap="none" spc="-1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+mn-ea"/>
                <a:cs typeface="Arial" panose="020B0604020202020204" pitchFamily="34" charset="0"/>
              </a:rPr>
              <a:t> </a:t>
            </a:r>
            <a:endParaRPr kumimoji="0" lang="de-DE" sz="1600" b="0" i="0" u="none" strike="noStrike" kern="1200" cap="none" spc="-1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ea typeface="+mn-ea"/>
              <a:cs typeface="Arial" panose="020B0604020202020204" pitchFamily="34" charset="0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201"/>
              </a:spcAft>
              <a:buClrTx/>
              <a:buSzTx/>
              <a:buFont typeface="Arial" panose="020B0604020202020204" pitchFamily="34" charset="0"/>
              <a:buChar char="•"/>
              <a:tabLst>
                <a:tab pos="0" algn="l"/>
              </a:tabLst>
              <a:defRPr/>
            </a:pPr>
            <a:r>
              <a:rPr lang="de-DE" sz="1600" spc="-1" dirty="0">
                <a:solidFill>
                  <a:srgbClr val="000000"/>
                </a:solidFill>
                <a:cs typeface="Arial" panose="020B0604020202020204" pitchFamily="34" charset="0"/>
              </a:rPr>
              <a:t>g</a:t>
            </a:r>
            <a:r>
              <a:rPr kumimoji="0" lang="de-DE" sz="1600" b="0" i="0" u="none" strike="noStrike" kern="1200" cap="none" spc="-1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+mn-ea"/>
                <a:cs typeface="Arial" panose="020B0604020202020204" pitchFamily="34" charset="0"/>
              </a:rPr>
              <a:t>emeinsam</a:t>
            </a:r>
            <a:r>
              <a:rPr kumimoji="0" lang="de-DE" sz="1600" b="0" i="0" u="none" strike="noStrike" kern="1200" cap="none" spc="-1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+mn-ea"/>
                <a:cs typeface="Arial" panose="020B0604020202020204" pitchFamily="34" charset="0"/>
              </a:rPr>
              <a:t> trinken</a:t>
            </a:r>
          </a:p>
          <a:p>
            <a:pPr marL="285750" marR="0" lvl="0" indent="-28575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201"/>
              </a:spcAft>
              <a:buClrTx/>
              <a:buSzTx/>
              <a:buFont typeface="Arial" panose="020B0604020202020204" pitchFamily="34" charset="0"/>
              <a:buChar char="•"/>
              <a:tabLst>
                <a:tab pos="0" algn="l"/>
              </a:tabLst>
              <a:defRPr/>
            </a:pPr>
            <a:r>
              <a:rPr kumimoji="0" lang="de-DE" sz="1600" b="0" i="0" u="none" strike="noStrike" kern="1200" cap="none" spc="-1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+mn-ea"/>
                <a:cs typeface="Arial" panose="020B0604020202020204" pitchFamily="34" charset="0"/>
              </a:rPr>
              <a:t>Abwechslung bei Getränken</a:t>
            </a:r>
          </a:p>
          <a:p>
            <a:pPr marL="285750" marR="0" lvl="0" indent="-28575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201"/>
              </a:spcAft>
              <a:buClrTx/>
              <a:buSzTx/>
              <a:buFont typeface="Arial" panose="020B0604020202020204" pitchFamily="34" charset="0"/>
              <a:buChar char="•"/>
              <a:tabLst>
                <a:tab pos="0" algn="l"/>
              </a:tabLst>
              <a:defRPr/>
            </a:pPr>
            <a:r>
              <a:rPr kumimoji="0" lang="de-DE" sz="1600" b="0" i="0" u="none" strike="noStrike" kern="1200" cap="none" spc="-1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+mn-ea"/>
                <a:cs typeface="Arial" panose="020B0604020202020204" pitchFamily="34" charset="0"/>
              </a:rPr>
              <a:t>Trinkmöglichkeit in Reichweite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400" b="0" i="0" u="none" strike="noStrike" kern="1200" cap="none" spc="-1" normalizeH="0" baseline="0" noProof="0" dirty="0">
              <a:ln>
                <a:noFill/>
              </a:ln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3" name="Rechteck: abgerundete Ecken 13">
            <a:extLst>
              <a:ext uri="{FF2B5EF4-FFF2-40B4-BE49-F238E27FC236}">
                <a16:creationId xmlns:a16="http://schemas.microsoft.com/office/drawing/2014/main" id="{93405DC0-3725-4B10-90C6-126083922CF7}"/>
              </a:ext>
            </a:extLst>
          </p:cNvPr>
          <p:cNvSpPr/>
          <p:nvPr/>
        </p:nvSpPr>
        <p:spPr>
          <a:xfrm>
            <a:off x="6524140" y="1530839"/>
            <a:ext cx="3604308" cy="2160000"/>
          </a:xfrm>
          <a:prstGeom prst="roundRect">
            <a:avLst>
              <a:gd name="adj" fmla="val 16667"/>
            </a:avLst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1"/>
              </a:spcBef>
              <a:spcAft>
                <a:spcPts val="1001"/>
              </a:spcAft>
              <a:buClrTx/>
              <a:buSzTx/>
              <a:buFontTx/>
              <a:buNone/>
              <a:tabLst/>
              <a:defRPr/>
            </a:pPr>
            <a:r>
              <a:rPr kumimoji="0" lang="de-DE" sz="2000" b="1" i="0" u="none" strike="noStrike" kern="1200" cap="none" spc="-1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+mn-ea"/>
                <a:cs typeface="Arial" panose="020B0604020202020204" pitchFamily="34" charset="0"/>
              </a:rPr>
              <a:t>Gesund essen</a:t>
            </a:r>
            <a:endParaRPr kumimoji="0" lang="de-DE" sz="2000" b="0" i="0" u="none" strike="noStrike" kern="1200" cap="none" spc="-1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ea typeface="+mn-ea"/>
              <a:cs typeface="Arial" panose="020B0604020202020204" pitchFamily="34" charset="0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201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de-DE" sz="1600" b="0" i="0" u="none" strike="noStrike" kern="1200" cap="none" spc="-1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+mn-ea"/>
                <a:cs typeface="Arial" panose="020B0604020202020204" pitchFamily="34" charset="0"/>
              </a:rPr>
              <a:t>Leichte, salzige Speisen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201"/>
              </a:spcAft>
              <a:buClrTx/>
              <a:buSzTx/>
              <a:buFont typeface="Arial"/>
              <a:buChar char="•"/>
              <a:tabLst/>
              <a:defRPr/>
            </a:pPr>
            <a:r>
              <a:rPr lang="de-DE" sz="1600" spc="-1" dirty="0">
                <a:solidFill>
                  <a:srgbClr val="000000"/>
                </a:solidFill>
                <a:cs typeface="Arial" panose="020B0604020202020204" pitchFamily="34" charset="0"/>
              </a:rPr>
              <a:t>viel wasserreiches Obst und Gemüse</a:t>
            </a:r>
            <a:endParaRPr kumimoji="0" lang="de-DE" sz="1600" b="0" i="0" u="none" strike="noStrike" kern="1200" cap="none" spc="-1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ea typeface="+mn-ea"/>
              <a:cs typeface="Arial" panose="020B0604020202020204" pitchFamily="34" charset="0"/>
            </a:endParaRPr>
          </a:p>
        </p:txBody>
      </p:sp>
      <p:pic>
        <p:nvPicPr>
          <p:cNvPr id="18" name="Grafik 15" descr="Wasserflasche mit einfarbiger Füllung">
            <a:extLst>
              <a:ext uri="{FF2B5EF4-FFF2-40B4-BE49-F238E27FC236}">
                <a16:creationId xmlns:a16="http://schemas.microsoft.com/office/drawing/2014/main" id="{7C049AC9-23F9-43CB-9D77-B81844F405F3}"/>
              </a:ext>
            </a:extLst>
          </p:cNvPr>
          <p:cNvPicPr/>
          <p:nvPr/>
        </p:nvPicPr>
        <p:blipFill>
          <a:blip r:embed="rId2">
            <a:grayscl/>
          </a:blip>
          <a:stretch/>
        </p:blipFill>
        <p:spPr>
          <a:xfrm>
            <a:off x="1271904" y="1556792"/>
            <a:ext cx="719640" cy="719640"/>
          </a:xfrm>
          <a:prstGeom prst="rect">
            <a:avLst/>
          </a:prstGeom>
          <a:ln w="0">
            <a:noFill/>
          </a:ln>
        </p:spPr>
      </p:pic>
      <p:pic>
        <p:nvPicPr>
          <p:cNvPr id="19" name="Grafik 16" descr="Wassermelone mit einfarbiger Füllung">
            <a:extLst>
              <a:ext uri="{FF2B5EF4-FFF2-40B4-BE49-F238E27FC236}">
                <a16:creationId xmlns:a16="http://schemas.microsoft.com/office/drawing/2014/main" id="{9A2A4348-8E19-4B9C-AA55-5D356AF59BD1}"/>
              </a:ext>
            </a:extLst>
          </p:cNvPr>
          <p:cNvPicPr/>
          <p:nvPr/>
        </p:nvPicPr>
        <p:blipFill>
          <a:blip r:embed="rId3">
            <a:grayscl/>
          </a:blip>
          <a:stretch/>
        </p:blipFill>
        <p:spPr>
          <a:xfrm>
            <a:off x="5808408" y="1484784"/>
            <a:ext cx="719640" cy="719640"/>
          </a:xfrm>
          <a:prstGeom prst="rect">
            <a:avLst/>
          </a:prstGeom>
          <a:ln w="0">
            <a:noFill/>
          </a:ln>
        </p:spPr>
      </p:pic>
    </p:spTree>
    <p:extLst>
      <p:ext uri="{BB962C8B-B14F-4D97-AF65-F5344CB8AC3E}">
        <p14:creationId xmlns:p14="http://schemas.microsoft.com/office/powerpoint/2010/main" val="79541902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41B8B36-C8A7-461D-8579-17523E790C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Hitzeschutz: Verhaltensanpassungen</a:t>
            </a:r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4BFC5374-92FC-4687-9751-5460895FA6EE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B52D97-E41D-478B-9589-6600C41C58B1}" type="slidenum">
              <a:rPr lang="de-DE" smtClean="0"/>
              <a:t>11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F70E654D-705B-4EC7-BB9D-E5F6959138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Rechteck: abgerundete Ecken 23">
            <a:extLst>
              <a:ext uri="{FF2B5EF4-FFF2-40B4-BE49-F238E27FC236}">
                <a16:creationId xmlns:a16="http://schemas.microsoft.com/office/drawing/2014/main" id="{3857924B-0394-4597-B20D-E28D00248384}"/>
              </a:ext>
            </a:extLst>
          </p:cNvPr>
          <p:cNvSpPr/>
          <p:nvPr/>
        </p:nvSpPr>
        <p:spPr>
          <a:xfrm>
            <a:off x="2059644" y="1515902"/>
            <a:ext cx="3748764" cy="3785305"/>
          </a:xfrm>
          <a:prstGeom prst="roundRect">
            <a:avLst>
              <a:gd name="adj" fmla="val 16667"/>
            </a:avLst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001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-1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+mn-ea"/>
                <a:cs typeface="Arial" panose="020B0604020202020204" pitchFamily="34" charset="0"/>
              </a:rPr>
              <a:t>Räume</a:t>
            </a:r>
            <a:r>
              <a:rPr kumimoji="0" lang="en-US" sz="2000" b="1" i="0" u="none" strike="noStrike" kern="1200" cap="none" spc="-1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000" b="1" i="0" u="none" strike="noStrike" kern="1200" cap="none" spc="-1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+mn-ea"/>
                <a:cs typeface="Arial" panose="020B0604020202020204" pitchFamily="34" charset="0"/>
              </a:rPr>
              <a:t>kühl</a:t>
            </a:r>
            <a:r>
              <a:rPr kumimoji="0" lang="en-US" sz="2000" b="1" i="0" u="none" strike="noStrike" kern="1200" cap="none" spc="-1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000" b="1" i="0" u="none" strike="noStrike" kern="1200" cap="none" spc="-1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+mn-ea"/>
                <a:cs typeface="Arial" panose="020B0604020202020204" pitchFamily="34" charset="0"/>
              </a:rPr>
              <a:t>halten</a:t>
            </a:r>
            <a:endParaRPr kumimoji="0" lang="de-DE" sz="2000" b="0" i="0" u="none" strike="noStrike" kern="1200" cap="none" spc="-1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ea typeface="+mn-ea"/>
              <a:cs typeface="Arial" panose="020B0604020202020204" pitchFamily="34" charset="0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201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de-DE" sz="1600" b="0" i="0" u="none" strike="noStrike" kern="1200" cap="none" spc="-1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+mn-ea"/>
                <a:cs typeface="Arial" panose="020B0604020202020204" pitchFamily="34" charset="0"/>
              </a:rPr>
              <a:t>Raumtemperatur und Luftfeuchtigkeit kontrollieren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201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de-DE" sz="1600" b="0" i="0" u="none" strike="noStrike" kern="1200" cap="none" spc="-1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+mn-ea"/>
                <a:cs typeface="Arial" panose="020B0604020202020204" pitchFamily="34" charset="0"/>
              </a:rPr>
              <a:t>Verschattungsmöglichkeiten nutzen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201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de-DE" sz="1600" b="0" i="0" u="none" strike="noStrike" kern="1200" cap="none" spc="-1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+mn-ea"/>
                <a:cs typeface="Arial" panose="020B0604020202020204" pitchFamily="34" charset="0"/>
              </a:rPr>
              <a:t>früh morgens/nachts querlüften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201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de-DE" sz="1600" b="0" i="0" u="none" strike="noStrike" kern="1200" cap="none" spc="-1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+mn-ea"/>
                <a:cs typeface="Arial" panose="020B0604020202020204" pitchFamily="34" charset="0"/>
              </a:rPr>
              <a:t>Fenster tagsüber geschlossen halten, Innentüren öffnen 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201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de-DE" sz="1600" b="0" i="0" u="none" strike="noStrike" kern="1200" cap="none" spc="-1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+mn-ea"/>
                <a:cs typeface="Arial" panose="020B0604020202020204" pitchFamily="34" charset="0"/>
              </a:rPr>
              <a:t>wärmeabgebende Geräte abschalten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400" b="0" i="0" u="none" strike="noStrike" kern="1200" cap="none" spc="-1" normalizeH="0" baseline="0" noProof="0" dirty="0">
              <a:ln>
                <a:noFill/>
              </a:ln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3" name="Rechteck: abgerundete Ecken 13">
            <a:extLst>
              <a:ext uri="{FF2B5EF4-FFF2-40B4-BE49-F238E27FC236}">
                <a16:creationId xmlns:a16="http://schemas.microsoft.com/office/drawing/2014/main" id="{93405DC0-3725-4B10-90C6-126083922CF7}"/>
              </a:ext>
            </a:extLst>
          </p:cNvPr>
          <p:cNvSpPr/>
          <p:nvPr/>
        </p:nvSpPr>
        <p:spPr>
          <a:xfrm>
            <a:off x="6524140" y="1530839"/>
            <a:ext cx="3604308" cy="2160000"/>
          </a:xfrm>
          <a:prstGeom prst="roundRect">
            <a:avLst>
              <a:gd name="adj" fmla="val 16667"/>
            </a:avLst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1"/>
              </a:spcBef>
              <a:spcAft>
                <a:spcPts val="1001"/>
              </a:spcAft>
              <a:buClrTx/>
              <a:buSzTx/>
              <a:buFontTx/>
              <a:buNone/>
              <a:tabLst/>
              <a:defRPr/>
            </a:pPr>
            <a:r>
              <a:rPr kumimoji="0" lang="de-DE" sz="2000" b="1" i="0" u="none" strike="noStrike" kern="1200" cap="none" spc="-1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+mn-ea"/>
                <a:cs typeface="Arial" panose="020B0604020202020204" pitchFamily="34" charset="0"/>
              </a:rPr>
              <a:t>Hilfsmittel bereitstellen</a:t>
            </a:r>
            <a:endParaRPr kumimoji="0" lang="de-DE" sz="2000" b="0" i="0" u="none" strike="noStrike" kern="1200" cap="none" spc="-1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ea typeface="+mn-ea"/>
              <a:cs typeface="Arial" panose="020B0604020202020204" pitchFamily="34" charset="0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201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de-DE" sz="1600" b="0" i="0" u="none" strike="noStrike" kern="1200" cap="none" spc="-1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+mn-ea"/>
                <a:cs typeface="Arial" panose="020B0604020202020204" pitchFamily="34" charset="0"/>
              </a:rPr>
              <a:t>z. B. Fächer, Ventilatoren, feuchte Laken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201"/>
              </a:spcAft>
              <a:buClrTx/>
              <a:buSzTx/>
              <a:buFont typeface="Arial"/>
              <a:buChar char="•"/>
              <a:tabLst/>
              <a:defRPr/>
            </a:pPr>
            <a:r>
              <a:rPr lang="de-DE" sz="1600" spc="-1" dirty="0">
                <a:solidFill>
                  <a:srgbClr val="000000"/>
                </a:solidFill>
                <a:cs typeface="Arial" panose="020B0604020202020204" pitchFamily="34" charset="0"/>
              </a:rPr>
              <a:t>Ventilatoren sind bis 35 °C sinnvoll</a:t>
            </a:r>
            <a:endParaRPr kumimoji="0" lang="de-DE" sz="1600" b="0" i="0" u="none" strike="noStrike" kern="1200" cap="none" spc="-1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ea typeface="+mn-ea"/>
              <a:cs typeface="Arial" panose="020B0604020202020204" pitchFamily="34" charset="0"/>
            </a:endParaRPr>
          </a:p>
        </p:txBody>
      </p:sp>
      <p:pic>
        <p:nvPicPr>
          <p:cNvPr id="9" name="Grafik 9" descr="Fenster mit einfarbiger Füllung">
            <a:extLst>
              <a:ext uri="{FF2B5EF4-FFF2-40B4-BE49-F238E27FC236}">
                <a16:creationId xmlns:a16="http://schemas.microsoft.com/office/drawing/2014/main" id="{CDBC7360-6609-4E50-A779-D4EA24BF733C}"/>
              </a:ext>
            </a:extLst>
          </p:cNvPr>
          <p:cNvPicPr/>
          <p:nvPr/>
        </p:nvPicPr>
        <p:blipFill>
          <a:blip r:embed="rId2">
            <a:grayscl/>
          </a:blip>
          <a:stretch/>
        </p:blipFill>
        <p:spPr>
          <a:xfrm>
            <a:off x="1307904" y="1556792"/>
            <a:ext cx="683640" cy="683640"/>
          </a:xfrm>
          <a:prstGeom prst="rect">
            <a:avLst/>
          </a:prstGeom>
          <a:ln w="0">
            <a:noFill/>
          </a:ln>
        </p:spPr>
      </p:pic>
      <p:pic>
        <p:nvPicPr>
          <p:cNvPr id="10" name="Grafik 5" descr="Windig mit einfarbiger Füllung">
            <a:extLst>
              <a:ext uri="{FF2B5EF4-FFF2-40B4-BE49-F238E27FC236}">
                <a16:creationId xmlns:a16="http://schemas.microsoft.com/office/drawing/2014/main" id="{DD113AB0-4EAC-4457-AC23-8ED499D46CE0}"/>
              </a:ext>
            </a:extLst>
          </p:cNvPr>
          <p:cNvPicPr/>
          <p:nvPr/>
        </p:nvPicPr>
        <p:blipFill>
          <a:blip r:embed="rId3">
            <a:grayscl/>
          </a:blip>
          <a:stretch/>
        </p:blipFill>
        <p:spPr>
          <a:xfrm>
            <a:off x="5808408" y="1484784"/>
            <a:ext cx="719640" cy="719640"/>
          </a:xfrm>
          <a:prstGeom prst="rect">
            <a:avLst/>
          </a:prstGeom>
          <a:ln w="0">
            <a:noFill/>
          </a:ln>
        </p:spPr>
      </p:pic>
    </p:spTree>
    <p:extLst>
      <p:ext uri="{BB962C8B-B14F-4D97-AF65-F5344CB8AC3E}">
        <p14:creationId xmlns:p14="http://schemas.microsoft.com/office/powerpoint/2010/main" val="171687451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BFE23DC-1687-4A17-A33C-51C8F076EC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Infomaterialien: Pflegelotse</a:t>
            </a:r>
          </a:p>
        </p:txBody>
      </p:sp>
      <p:pic>
        <p:nvPicPr>
          <p:cNvPr id="7" name="Inhaltsplatzhalter 6">
            <a:extLst>
              <a:ext uri="{FF2B5EF4-FFF2-40B4-BE49-F238E27FC236}">
                <a16:creationId xmlns:a16="http://schemas.microsoft.com/office/drawing/2014/main" id="{2D83C8F2-0E51-4A67-A618-43952360281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3432" y="1540543"/>
            <a:ext cx="2448272" cy="463746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89FB8B11-2C9E-4FF8-8627-186500F3253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B52D97-E41D-478B-9589-6600C41C58B1}" type="slidenum">
              <a:rPr lang="de-DE" smtClean="0"/>
              <a:t>12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507425B3-2449-41A9-846E-5BF1CCD253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pic>
        <p:nvPicPr>
          <p:cNvPr id="12" name="Grafik 11">
            <a:extLst>
              <a:ext uri="{FF2B5EF4-FFF2-40B4-BE49-F238E27FC236}">
                <a16:creationId xmlns:a16="http://schemas.microsoft.com/office/drawing/2014/main" id="{8C2EA715-BD14-4802-8EBD-B9D106F6F53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16971" y="1411288"/>
            <a:ext cx="3266849" cy="462659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" name="Grafik 8">
            <a:extLst>
              <a:ext uri="{FF2B5EF4-FFF2-40B4-BE49-F238E27FC236}">
                <a16:creationId xmlns:a16="http://schemas.microsoft.com/office/drawing/2014/main" id="{FC884D2D-EC9C-453A-BCF5-544A2FE3B6B7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92" r="2656"/>
          <a:stretch/>
        </p:blipFill>
        <p:spPr>
          <a:xfrm>
            <a:off x="4079776" y="1542450"/>
            <a:ext cx="3227980" cy="463556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0" name="Textfeld 9">
            <a:extLst>
              <a:ext uri="{FF2B5EF4-FFF2-40B4-BE49-F238E27FC236}">
                <a16:creationId xmlns:a16="http://schemas.microsoft.com/office/drawing/2014/main" id="{F0C0F9B0-8CF6-4425-81CF-DEC60A6C56AC}"/>
              </a:ext>
            </a:extLst>
          </p:cNvPr>
          <p:cNvSpPr txBox="1"/>
          <p:nvPr/>
        </p:nvSpPr>
        <p:spPr>
          <a:xfrm>
            <a:off x="8688288" y="2708923"/>
            <a:ext cx="268816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ea typeface="+mn-ea"/>
                <a:cs typeface="Arial" panose="020B0604020202020204" pitchFamily="34" charset="0"/>
              </a:rPr>
              <a:t>Die Materialien finden Sie auf der Seite </a:t>
            </a:r>
            <a:r>
              <a:rPr kumimoji="0" lang="de-DE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ea typeface="+mn-ea"/>
                <a:cs typeface="Arial" panose="020B0604020202020204" pitchFamily="34" charset="0"/>
                <a:hlinkClick r:id="rId5"/>
              </a:rPr>
              <a:t>pflegelotse.de</a:t>
            </a:r>
            <a:endParaRPr kumimoji="0" lang="de-DE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890215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76B6AC3-2EA1-4A16-BE5C-DBF8652370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Infomaterialien: hitze.info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5F1577F9-96DC-481B-85E5-802F49D2BEF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348B2E1A-6544-470F-A7C4-9ED456CC717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B52D97-E41D-478B-9589-6600C41C58B1}" type="slidenum">
              <a:rPr lang="de-DE" smtClean="0"/>
              <a:t>13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41A949A3-F0B4-427F-83C4-49D7FE8F20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603B5761-AF8D-4AE5-ABC9-CCC2C6BB148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7408" y="1478760"/>
            <a:ext cx="7124385" cy="4758552"/>
          </a:xfrm>
          <a:prstGeom prst="rect">
            <a:avLst/>
          </a:prstGeom>
        </p:spPr>
      </p:pic>
      <p:sp>
        <p:nvSpPr>
          <p:cNvPr id="7" name="Textfeld 6">
            <a:extLst>
              <a:ext uri="{FF2B5EF4-FFF2-40B4-BE49-F238E27FC236}">
                <a16:creationId xmlns:a16="http://schemas.microsoft.com/office/drawing/2014/main" id="{32F5A030-519A-4EE6-BD12-B7455C7ECE0B}"/>
              </a:ext>
            </a:extLst>
          </p:cNvPr>
          <p:cNvSpPr txBox="1"/>
          <p:nvPr/>
        </p:nvSpPr>
        <p:spPr>
          <a:xfrm>
            <a:off x="8521364" y="2691126"/>
            <a:ext cx="288032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ea typeface="+mn-ea"/>
                <a:cs typeface="Arial" panose="020B0604020202020204" pitchFamily="34" charset="0"/>
              </a:rPr>
              <a:t>Mehr Informationen und Materialien gibt es auf dem Informationsportal </a:t>
            </a:r>
            <a:r>
              <a:rPr kumimoji="0" lang="de-DE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ea typeface="+mn-ea"/>
                <a:cs typeface="Arial" panose="020B0604020202020204" pitchFamily="34" charset="0"/>
                <a:hlinkClick r:id="rId3"/>
              </a:rPr>
              <a:t>www.hitze.info</a:t>
            </a:r>
            <a:r>
              <a:rPr kumimoji="0" lang="de-DE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ea typeface="+mn-ea"/>
                <a:cs typeface="Arial" panose="020B0604020202020204" pitchFamily="34" charset="0"/>
              </a:rPr>
              <a:t> </a:t>
            </a:r>
          </a:p>
        </p:txBody>
      </p:sp>
      <p:pic>
        <p:nvPicPr>
          <p:cNvPr id="8" name="Grafik 8">
            <a:extLst>
              <a:ext uri="{FF2B5EF4-FFF2-40B4-BE49-F238E27FC236}">
                <a16:creationId xmlns:a16="http://schemas.microsoft.com/office/drawing/2014/main" id="{C0A3D727-C10B-4B00-BB69-C162B900AF27}"/>
              </a:ext>
            </a:extLst>
          </p:cNvPr>
          <p:cNvPicPr/>
          <p:nvPr/>
        </p:nvPicPr>
        <p:blipFill>
          <a:blip r:embed="rId4"/>
          <a:stretch/>
        </p:blipFill>
        <p:spPr>
          <a:xfrm>
            <a:off x="8040216" y="4077072"/>
            <a:ext cx="1628091" cy="1803609"/>
          </a:xfrm>
          <a:prstGeom prst="rect">
            <a:avLst/>
          </a:prstGeom>
          <a:ln w="0">
            <a:noFill/>
          </a:ln>
        </p:spPr>
      </p:pic>
      <p:sp>
        <p:nvSpPr>
          <p:cNvPr id="9" name="Textfeld 8">
            <a:extLst>
              <a:ext uri="{FF2B5EF4-FFF2-40B4-BE49-F238E27FC236}">
                <a16:creationId xmlns:a16="http://schemas.microsoft.com/office/drawing/2014/main" id="{6810B4DA-6577-413A-A2AE-733808766071}"/>
              </a:ext>
            </a:extLst>
          </p:cNvPr>
          <p:cNvSpPr txBox="1"/>
          <p:nvPr/>
        </p:nvSpPr>
        <p:spPr>
          <a:xfrm>
            <a:off x="9768408" y="5852972"/>
            <a:ext cx="1239287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900" dirty="0"/>
              <a:t>Quelle: KLUG e.V.</a:t>
            </a:r>
          </a:p>
        </p:txBody>
      </p:sp>
    </p:spTree>
    <p:extLst>
      <p:ext uri="{BB962C8B-B14F-4D97-AF65-F5344CB8AC3E}">
        <p14:creationId xmlns:p14="http://schemas.microsoft.com/office/powerpoint/2010/main" val="116363295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E581FB6-3E13-4F8C-A78A-9013E5E385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Hitzeschutzbündnisse für Gesundheit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5017C913-22B7-44E0-BB55-C38E13A96B4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lvl="0" indent="0" eaLnBrk="1" fontAlgn="auto" hangingPunct="1">
              <a:spcBef>
                <a:spcPts val="1001"/>
              </a:spcBef>
              <a:spcAft>
                <a:spcPts val="0"/>
              </a:spcAft>
              <a:tabLst>
                <a:tab pos="0" algn="l"/>
              </a:tabLst>
              <a:defRPr/>
            </a:pPr>
            <a:r>
              <a:rPr lang="de-DE" sz="2000" kern="1200" spc="-1" dirty="0">
                <a:solidFill>
                  <a:srgbClr val="000000"/>
                </a:solidFill>
                <a:latin typeface="Arial" panose="020B0604020202020204" pitchFamily="34" charset="0"/>
                <a:ea typeface="Open Sans"/>
                <a:cs typeface="Arial" panose="020B0604020202020204" pitchFamily="34" charset="0"/>
              </a:rPr>
              <a:t>		</a:t>
            </a:r>
            <a:r>
              <a:rPr lang="de-DE" sz="2000" kern="1200" spc="-1" dirty="0">
                <a:solidFill>
                  <a:srgbClr val="000000"/>
                </a:solidFill>
                <a:ea typeface="Open Sans"/>
                <a:cs typeface="Arial" panose="020B0604020202020204" pitchFamily="34" charset="0"/>
              </a:rPr>
              <a:t>Vernetzung und Abstimmung in kommunalen Hitzeschutzbündnissen</a:t>
            </a:r>
            <a:endParaRPr lang="de-DE" sz="2000" kern="1200" spc="-1" dirty="0">
              <a:solidFill>
                <a:srgbClr val="000000"/>
              </a:solidFill>
              <a:cs typeface="Arial" panose="020B0604020202020204" pitchFamily="34" charset="0"/>
            </a:endParaRPr>
          </a:p>
          <a:p>
            <a:pPr marL="0" lvl="0" indent="0" eaLnBrk="1" fontAlgn="auto" hangingPunct="1">
              <a:spcBef>
                <a:spcPts val="1001"/>
              </a:spcBef>
              <a:spcAft>
                <a:spcPts val="0"/>
              </a:spcAft>
              <a:tabLst>
                <a:tab pos="0" algn="l"/>
              </a:tabLst>
              <a:defRPr/>
            </a:pPr>
            <a:endParaRPr lang="de-DE" sz="2000" kern="1200" spc="-1" dirty="0">
              <a:solidFill>
                <a:srgbClr val="000000"/>
              </a:solidFill>
              <a:cs typeface="Arial" panose="020B0604020202020204" pitchFamily="34" charset="0"/>
            </a:endParaRPr>
          </a:p>
          <a:p>
            <a:pPr marL="0" lvl="0" indent="0" eaLnBrk="1" fontAlgn="auto" hangingPunct="1">
              <a:spcBef>
                <a:spcPts val="1001"/>
              </a:spcBef>
              <a:spcAft>
                <a:spcPts val="0"/>
              </a:spcAft>
              <a:tabLst>
                <a:tab pos="0" algn="l"/>
              </a:tabLst>
              <a:defRPr/>
            </a:pPr>
            <a:r>
              <a:rPr lang="de-DE" sz="2000" kern="1200" spc="-1" dirty="0">
                <a:solidFill>
                  <a:srgbClr val="000000"/>
                </a:solidFill>
                <a:ea typeface="Open Sans"/>
                <a:cs typeface="Arial" panose="020B0604020202020204" pitchFamily="34" charset="0"/>
              </a:rPr>
              <a:t>		Entwicklung und Umsetzung von </a:t>
            </a:r>
            <a:r>
              <a:rPr lang="de-DE" sz="2000" kern="1200" spc="-1" dirty="0">
                <a:solidFill>
                  <a:srgbClr val="000000"/>
                </a:solidFill>
                <a:cs typeface="Arial" panose="020B0604020202020204" pitchFamily="34" charset="0"/>
              </a:rPr>
              <a:t>Hitzeaktionsplan (HAP) </a:t>
            </a:r>
            <a:r>
              <a:rPr lang="de-DE" sz="2000" kern="1200" spc="-1" dirty="0">
                <a:solidFill>
                  <a:srgbClr val="000000"/>
                </a:solidFill>
                <a:ea typeface="Open Sans"/>
                <a:cs typeface="Arial" panose="020B0604020202020204" pitchFamily="34" charset="0"/>
              </a:rPr>
              <a:t>im eigenen 			Verantwortungsbereich</a:t>
            </a:r>
            <a:endParaRPr lang="de-DE" sz="2000" kern="1200" spc="-1" dirty="0">
              <a:solidFill>
                <a:srgbClr val="000000"/>
              </a:solidFill>
              <a:cs typeface="Arial" panose="020B0604020202020204" pitchFamily="34" charset="0"/>
            </a:endParaRPr>
          </a:p>
          <a:p>
            <a:pPr marL="0" lvl="0" indent="0" eaLnBrk="1" fontAlgn="auto" hangingPunct="1">
              <a:spcBef>
                <a:spcPts val="1001"/>
              </a:spcBef>
              <a:spcAft>
                <a:spcPts val="0"/>
              </a:spcAft>
              <a:tabLst>
                <a:tab pos="0" algn="l"/>
              </a:tabLst>
              <a:defRPr/>
            </a:pPr>
            <a:endParaRPr lang="de-DE" sz="2000" kern="1200" spc="-1" dirty="0">
              <a:solidFill>
                <a:srgbClr val="000000"/>
              </a:solidFill>
              <a:cs typeface="Arial" panose="020B0604020202020204" pitchFamily="34" charset="0"/>
            </a:endParaRPr>
          </a:p>
          <a:p>
            <a:pPr marL="0" lvl="0" indent="0" eaLnBrk="1" fontAlgn="auto" hangingPunct="1">
              <a:spcBef>
                <a:spcPts val="1001"/>
              </a:spcBef>
              <a:spcAft>
                <a:spcPts val="0"/>
              </a:spcAft>
              <a:tabLst>
                <a:tab pos="0" algn="l"/>
              </a:tabLst>
              <a:defRPr/>
            </a:pPr>
            <a:r>
              <a:rPr lang="de-DE" sz="2000" kern="1200" spc="-1" dirty="0">
                <a:solidFill>
                  <a:srgbClr val="000000"/>
                </a:solidFill>
                <a:ea typeface="Open Sans"/>
                <a:cs typeface="Arial" panose="020B0604020202020204" pitchFamily="34" charset="0"/>
              </a:rPr>
              <a:t>		Breite und spezifische Aufklärung der Bevölkerung</a:t>
            </a:r>
            <a:endParaRPr lang="de-DE" sz="2000" kern="1200" spc="-1" dirty="0">
              <a:solidFill>
                <a:srgbClr val="000000"/>
              </a:solidFill>
              <a:cs typeface="Arial" panose="020B0604020202020204" pitchFamily="34" charset="0"/>
            </a:endParaRPr>
          </a:p>
          <a:p>
            <a:pPr marL="0" lvl="0" indent="0" eaLnBrk="1" fontAlgn="auto" hangingPunct="1">
              <a:spcBef>
                <a:spcPts val="1001"/>
              </a:spcBef>
              <a:spcAft>
                <a:spcPts val="0"/>
              </a:spcAft>
              <a:tabLst>
                <a:tab pos="0" algn="l"/>
              </a:tabLst>
              <a:defRPr/>
            </a:pPr>
            <a:endParaRPr lang="de-DE" sz="2000" kern="1200" spc="-1" dirty="0">
              <a:solidFill>
                <a:srgbClr val="000000"/>
              </a:solidFill>
              <a:cs typeface="Arial" panose="020B0604020202020204" pitchFamily="34" charset="0"/>
            </a:endParaRPr>
          </a:p>
          <a:p>
            <a:pPr marL="0" lvl="0" indent="0" eaLnBrk="1" fontAlgn="auto" hangingPunct="1">
              <a:spcBef>
                <a:spcPts val="1001"/>
              </a:spcBef>
              <a:spcAft>
                <a:spcPts val="0"/>
              </a:spcAft>
              <a:tabLst>
                <a:tab pos="0" algn="l"/>
              </a:tabLst>
              <a:defRPr/>
            </a:pPr>
            <a:r>
              <a:rPr lang="de-DE" sz="2000" kern="1200" spc="-1" dirty="0">
                <a:solidFill>
                  <a:srgbClr val="000000"/>
                </a:solidFill>
                <a:ea typeface="Open Sans"/>
                <a:cs typeface="Arial" panose="020B0604020202020204" pitchFamily="34" charset="0"/>
              </a:rPr>
              <a:t>		Gemeinsame Entwicklung von Vorschlägen und Forderungen für gesetzliche, 		strukturelle und finanzielle Anpassungen </a:t>
            </a:r>
            <a:endParaRPr lang="de-DE" sz="2000" kern="1200" spc="-1" dirty="0">
              <a:solidFill>
                <a:srgbClr val="000000"/>
              </a:solidFill>
              <a:cs typeface="Arial" panose="020B0604020202020204" pitchFamily="34" charset="0"/>
            </a:endParaRPr>
          </a:p>
          <a:p>
            <a:endParaRPr lang="de-DE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09A0DCBE-AD88-40E2-B8E6-12AE7CAF0CFE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B52D97-E41D-478B-9589-6600C41C58B1}" type="slidenum">
              <a:rPr lang="de-DE" smtClean="0"/>
              <a:t>14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C4762C05-C045-4DA6-891A-A7B00BA1F9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pic>
        <p:nvPicPr>
          <p:cNvPr id="6" name="Grafik 5" descr="Kreis mit Personen">
            <a:extLst>
              <a:ext uri="{FF2B5EF4-FFF2-40B4-BE49-F238E27FC236}">
                <a16:creationId xmlns:a16="http://schemas.microsoft.com/office/drawing/2014/main" id="{0D766E5A-18B0-4387-8B93-303D9BC87C1C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prstClr val="black"/>
              <a:srgbClr val="31705F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77902" y="1556792"/>
            <a:ext cx="914400" cy="914400"/>
          </a:xfrm>
          <a:prstGeom prst="rect">
            <a:avLst/>
          </a:prstGeom>
        </p:spPr>
      </p:pic>
      <p:pic>
        <p:nvPicPr>
          <p:cNvPr id="7" name="Grafik 9">
            <a:extLst>
              <a:ext uri="{FF2B5EF4-FFF2-40B4-BE49-F238E27FC236}">
                <a16:creationId xmlns:a16="http://schemas.microsoft.com/office/drawing/2014/main" id="{34F22BE1-D095-4A21-BF51-474114B58E38}"/>
              </a:ext>
            </a:extLst>
          </p:cNvPr>
          <p:cNvPicPr/>
          <p:nvPr/>
        </p:nvPicPr>
        <p:blipFill>
          <a:blip r:embed="rId4" cstate="print">
            <a:duotone>
              <a:prstClr val="black"/>
              <a:srgbClr val="31705F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/>
        </p:blipFill>
        <p:spPr>
          <a:xfrm>
            <a:off x="866462" y="2636912"/>
            <a:ext cx="737280" cy="624960"/>
          </a:xfrm>
          <a:prstGeom prst="rect">
            <a:avLst/>
          </a:prstGeom>
          <a:ln w="0">
            <a:noFill/>
          </a:ln>
        </p:spPr>
      </p:pic>
      <p:pic>
        <p:nvPicPr>
          <p:cNvPr id="8" name="Grafik 7">
            <a:extLst>
              <a:ext uri="{FF2B5EF4-FFF2-40B4-BE49-F238E27FC236}">
                <a16:creationId xmlns:a16="http://schemas.microsoft.com/office/drawing/2014/main" id="{2BA1BFA8-C56A-4F3A-BCE6-9C3F67276551}"/>
              </a:ext>
            </a:extLst>
          </p:cNvPr>
          <p:cNvPicPr/>
          <p:nvPr/>
        </p:nvPicPr>
        <p:blipFill>
          <a:blip r:embed="rId5" cstate="print">
            <a:duotone>
              <a:prstClr val="black"/>
              <a:srgbClr val="31705F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/>
        </p:blipFill>
        <p:spPr>
          <a:xfrm>
            <a:off x="716702" y="3622080"/>
            <a:ext cx="887040" cy="887040"/>
          </a:xfrm>
          <a:prstGeom prst="rect">
            <a:avLst/>
          </a:prstGeom>
          <a:ln w="0">
            <a:noFill/>
          </a:ln>
        </p:spPr>
      </p:pic>
      <p:pic>
        <p:nvPicPr>
          <p:cNvPr id="9" name="Grafik 10">
            <a:extLst>
              <a:ext uri="{FF2B5EF4-FFF2-40B4-BE49-F238E27FC236}">
                <a16:creationId xmlns:a16="http://schemas.microsoft.com/office/drawing/2014/main" id="{B993C4BE-EC5E-4A17-B0EC-09AA16EEDAF8}"/>
              </a:ext>
            </a:extLst>
          </p:cNvPr>
          <p:cNvPicPr/>
          <p:nvPr/>
        </p:nvPicPr>
        <p:blipFill>
          <a:blip r:embed="rId6" cstate="email">
            <a:duotone>
              <a:prstClr val="black"/>
              <a:srgbClr val="31705F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/>
        </p:blipFill>
        <p:spPr>
          <a:xfrm>
            <a:off x="911102" y="4752584"/>
            <a:ext cx="692640" cy="692640"/>
          </a:xfrm>
          <a:prstGeom prst="rect">
            <a:avLst/>
          </a:prstGeom>
          <a:ln w="0">
            <a:noFill/>
          </a:ln>
        </p:spPr>
      </p:pic>
    </p:spTree>
    <p:extLst>
      <p:ext uri="{BB962C8B-B14F-4D97-AF65-F5344CB8AC3E}">
        <p14:creationId xmlns:p14="http://schemas.microsoft.com/office/powerpoint/2010/main" val="183052303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2502" name="Rectangle 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Vielen Dank für Ihre Aufmerksamkeit!</a:t>
            </a:r>
          </a:p>
        </p:txBody>
      </p:sp>
      <p:sp>
        <p:nvSpPr>
          <p:cNvPr id="362503" name="Rectangle 7"/>
          <p:cNvSpPr>
            <a:spLocks noGrp="1" noChangeArrowheads="1"/>
          </p:cNvSpPr>
          <p:nvPr>
            <p:ph type="subTitle" idx="1"/>
          </p:nvPr>
        </p:nvSpPr>
        <p:spPr>
          <a:xfrm>
            <a:off x="263352" y="5734800"/>
            <a:ext cx="11693448" cy="936000"/>
          </a:xfrm>
        </p:spPr>
        <p:txBody>
          <a:bodyPr/>
          <a:lstStyle/>
          <a:p>
            <a:r>
              <a:rPr lang="de-DE" dirty="0"/>
              <a:t>Vorname Name</a:t>
            </a:r>
          </a:p>
          <a:p>
            <a:r>
              <a:rPr lang="de-DE" dirty="0"/>
              <a:t>Funktion Abteilung</a:t>
            </a:r>
          </a:p>
          <a:p>
            <a:r>
              <a:rPr lang="de-DE" dirty="0"/>
              <a:t>Organisation</a:t>
            </a:r>
          </a:p>
          <a:p>
            <a:r>
              <a:rPr lang="de-DE" dirty="0"/>
              <a:t>Tel.: 0xx / xx xxx-x xx, Fax: 0xx / xx xxx-x xx, vorname.name@xxx.com</a:t>
            </a:r>
          </a:p>
        </p:txBody>
      </p:sp>
    </p:spTree>
    <p:extLst>
      <p:ext uri="{BB962C8B-B14F-4D97-AF65-F5344CB8AC3E}">
        <p14:creationId xmlns:p14="http://schemas.microsoft.com/office/powerpoint/2010/main" val="215232825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e-DE" sz="4000" dirty="0"/>
              <a:t>Hitzeschutz in der Pflegeberatung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de-DE" dirty="0"/>
              <a:t>Kurzvortrag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de-DE" dirty="0"/>
          </a:p>
        </p:txBody>
      </p:sp>
      <p:pic>
        <p:nvPicPr>
          <p:cNvPr id="5" name="Grafik 12" descr="X:\Abteilung 4\Referat 46\Pflegestützpunkte\Speder\04 Steuerung und Koordination\04 05 PG Öffentlichkeitsarbeit\_Flyer\Entwürfe\PSP-Logo.jpg">
            <a:extLst>
              <a:ext uri="{FF2B5EF4-FFF2-40B4-BE49-F238E27FC236}">
                <a16:creationId xmlns:a16="http://schemas.microsoft.com/office/drawing/2014/main" id="{9C5BF167-11A2-41C4-9E4A-759FECC7B6B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34163" y="179388"/>
            <a:ext cx="2268537" cy="1084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2794706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el 12">
            <a:extLst>
              <a:ext uri="{FF2B5EF4-FFF2-40B4-BE49-F238E27FC236}">
                <a16:creationId xmlns:a16="http://schemas.microsoft.com/office/drawing/2014/main" id="{439086B7-D9BF-47D5-971B-94BFD0B939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Heiße Tage werden immer häufiger</a:t>
            </a:r>
          </a:p>
        </p:txBody>
      </p:sp>
      <p:sp>
        <p:nvSpPr>
          <p:cNvPr id="14" name="Inhaltsplatzhalter 13">
            <a:extLst>
              <a:ext uri="{FF2B5EF4-FFF2-40B4-BE49-F238E27FC236}">
                <a16:creationId xmlns:a16="http://schemas.microsoft.com/office/drawing/2014/main" id="{4E7A9226-6AE6-4C2D-857D-4C42EC6A3C3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14917" y="1773238"/>
            <a:ext cx="5353091" cy="3960812"/>
          </a:xfrm>
        </p:spPr>
        <p:txBody>
          <a:bodyPr/>
          <a:lstStyle/>
          <a:p>
            <a:pPr marL="0" indent="0"/>
            <a:r>
              <a:rPr lang="de-DE" sz="2000" dirty="0"/>
              <a:t>Hitzebedingte Belastungen werden durch die zunehmende Anzahl an Hitzetagen (&gt;30 °C) und tropischen Nächten (&gt;20 °C) hervorgerufen.</a:t>
            </a:r>
          </a:p>
          <a:p>
            <a:pPr marL="0" indent="0"/>
            <a:r>
              <a:rPr lang="de-DE" sz="2000" dirty="0"/>
              <a:t>Wenn es mehrere Tage am Stück sehr heiß ist und nachts nicht abkühlt, kann der Körper sich nicht richtig regenerieren.</a:t>
            </a:r>
          </a:p>
          <a:p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D4CFEF-D2EF-4FE4-8652-4AE6D26328C8}" type="slidenum">
              <a:rPr lang="de-DE" smtClean="0"/>
              <a:t>3</a:t>
            </a:fld>
            <a:endParaRPr lang="de-DE" dirty="0"/>
          </a:p>
          <a:p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7" name="Textfeld 6">
            <a:extLst>
              <a:ext uri="{FF2B5EF4-FFF2-40B4-BE49-F238E27FC236}">
                <a16:creationId xmlns:a16="http://schemas.microsoft.com/office/drawing/2014/main" id="{5436F41E-A560-4E17-B166-1828D6962CCD}"/>
              </a:ext>
            </a:extLst>
          </p:cNvPr>
          <p:cNvSpPr txBox="1"/>
          <p:nvPr/>
        </p:nvSpPr>
        <p:spPr>
          <a:xfrm>
            <a:off x="9624392" y="5574432"/>
            <a:ext cx="1787669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900" dirty="0"/>
              <a:t>Quelle: Deutscher Wetterdienst</a:t>
            </a:r>
          </a:p>
        </p:txBody>
      </p:sp>
      <p:pic>
        <p:nvPicPr>
          <p:cNvPr id="8" name="Onlinebild-Platzhalter 2">
            <a:extLst>
              <a:ext uri="{FF2B5EF4-FFF2-40B4-BE49-F238E27FC236}">
                <a16:creationId xmlns:a16="http://schemas.microsoft.com/office/drawing/2014/main" id="{BF1DDB2C-3D68-4E37-9606-C38DAC2D83C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0628"/>
          <a:stretch/>
        </p:blipFill>
        <p:spPr>
          <a:xfrm>
            <a:off x="6768571" y="1398545"/>
            <a:ext cx="4608512" cy="41186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440841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0C46CFE-795A-4CF4-85E4-1CA7B2DC57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>
                <a:latin typeface="+mn-lt"/>
              </a:rPr>
              <a:t>Hitze hat gesundheitliche Folgen</a:t>
            </a:r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79507ECD-A10F-4520-A392-2E97FBF4ECB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B52D97-E41D-478B-9589-6600C41C58B1}" type="slidenum">
              <a:rPr lang="de-DE" smtClean="0"/>
              <a:t>4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597F1658-9A30-4938-965C-0BF591C07E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pic>
        <p:nvPicPr>
          <p:cNvPr id="6" name="Grafik 47" descr="Ein Bild, das Darstellung enthält.&#10;&#10;Automatisch generierte Beschreibung mit geringer Zuverlässigkeit">
            <a:extLst>
              <a:ext uri="{FF2B5EF4-FFF2-40B4-BE49-F238E27FC236}">
                <a16:creationId xmlns:a16="http://schemas.microsoft.com/office/drawing/2014/main" id="{3C5AE096-7916-4CB1-B35F-70357EB4FD18}"/>
              </a:ext>
            </a:extLst>
          </p:cNvPr>
          <p:cNvPicPr/>
          <p:nvPr/>
        </p:nvPicPr>
        <p:blipFill>
          <a:blip r:embed="rId2"/>
          <a:stretch/>
        </p:blipFill>
        <p:spPr>
          <a:xfrm>
            <a:off x="4350662" y="1412776"/>
            <a:ext cx="2266560" cy="4571640"/>
          </a:xfrm>
          <a:prstGeom prst="rect">
            <a:avLst/>
          </a:prstGeom>
          <a:ln w="0">
            <a:noFill/>
          </a:ln>
        </p:spPr>
      </p:pic>
      <p:sp>
        <p:nvSpPr>
          <p:cNvPr id="7" name="Textfeld 48">
            <a:extLst>
              <a:ext uri="{FF2B5EF4-FFF2-40B4-BE49-F238E27FC236}">
                <a16:creationId xmlns:a16="http://schemas.microsoft.com/office/drawing/2014/main" id="{ACAE028D-C3E0-45E6-9C9F-F3E9DBBD6507}"/>
              </a:ext>
            </a:extLst>
          </p:cNvPr>
          <p:cNvSpPr/>
          <p:nvPr/>
        </p:nvSpPr>
        <p:spPr>
          <a:xfrm>
            <a:off x="1707976" y="1504217"/>
            <a:ext cx="2500920" cy="1383540"/>
          </a:xfrm>
          <a:prstGeom prst="rect">
            <a:avLst/>
          </a:prstGeom>
          <a:noFill/>
          <a:ln w="19050">
            <a:solidFill>
              <a:srgbClr val="C9596C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5000" rIns="90000" bIns="45000" anchor="t">
            <a:spAutoFit/>
          </a:bodyPr>
          <a:lstStyle/>
          <a:p>
            <a:pPr defTabSz="914400">
              <a:lnSpc>
                <a:spcPct val="100000"/>
              </a:lnSpc>
            </a:pPr>
            <a:r>
              <a:rPr lang="de-DE" sz="1200" b="1" strike="noStrike" spc="-1" dirty="0">
                <a:solidFill>
                  <a:srgbClr val="3C3C3B"/>
                </a:solidFill>
                <a:cs typeface="Arial" panose="020B0604020202020204" pitchFamily="34" charset="0"/>
              </a:rPr>
              <a:t>GEHIRN</a:t>
            </a:r>
            <a:r>
              <a:rPr lang="de-DE" sz="1200" b="0" strike="noStrike" spc="-1" dirty="0">
                <a:solidFill>
                  <a:srgbClr val="3C3C3B"/>
                </a:solidFill>
                <a:cs typeface="Arial" panose="020B0604020202020204" pitchFamily="34" charset="0"/>
              </a:rPr>
              <a:t>    </a:t>
            </a:r>
            <a:endParaRPr lang="de-DE" sz="1200" b="0" strike="noStrike" spc="-1" dirty="0">
              <a:solidFill>
                <a:srgbClr val="000000"/>
              </a:solidFill>
              <a:cs typeface="Arial" panose="020B0604020202020204" pitchFamily="34" charset="0"/>
            </a:endParaRPr>
          </a:p>
          <a:p>
            <a:pPr marL="171360" indent="-171360" defTabSz="914400">
              <a:lnSpc>
                <a:spcPct val="100000"/>
              </a:lnSpc>
              <a:buClr>
                <a:srgbClr val="3C3C3B"/>
              </a:buClr>
              <a:buFont typeface="Arial"/>
              <a:buChar char="•"/>
            </a:pPr>
            <a:r>
              <a:rPr lang="de-DE" sz="1200" b="0" strike="noStrike" spc="-1" dirty="0">
                <a:solidFill>
                  <a:srgbClr val="3C3C3B"/>
                </a:solidFill>
                <a:cs typeface="Arial" panose="020B0604020202020204" pitchFamily="34" charset="0"/>
              </a:rPr>
              <a:t>erhöhtes Risiko für </a:t>
            </a:r>
            <a:endParaRPr lang="de-DE" sz="1200" b="0" strike="noStrike" spc="-1" dirty="0">
              <a:solidFill>
                <a:srgbClr val="000000"/>
              </a:solidFill>
              <a:cs typeface="Arial" panose="020B0604020202020204" pitchFamily="34" charset="0"/>
            </a:endParaRPr>
          </a:p>
          <a:p>
            <a:pPr marL="171360" indent="-171360" defTabSz="914400">
              <a:lnSpc>
                <a:spcPct val="100000"/>
              </a:lnSpc>
              <a:buClr>
                <a:srgbClr val="3C3C3B"/>
              </a:buClr>
              <a:buFont typeface="Arial"/>
              <a:buChar char="•"/>
            </a:pPr>
            <a:r>
              <a:rPr lang="de-DE" sz="1200" b="0" strike="noStrike" spc="-1" dirty="0">
                <a:solidFill>
                  <a:srgbClr val="3C3C3B"/>
                </a:solidFill>
                <a:cs typeface="Arial" panose="020B0604020202020204" pitchFamily="34" charset="0"/>
              </a:rPr>
              <a:t>Schlaganfälle,</a:t>
            </a:r>
            <a:endParaRPr lang="de-DE" sz="1200" b="0" strike="noStrike" spc="-1" dirty="0">
              <a:solidFill>
                <a:srgbClr val="000000"/>
              </a:solidFill>
              <a:cs typeface="Arial" panose="020B0604020202020204" pitchFamily="34" charset="0"/>
            </a:endParaRPr>
          </a:p>
          <a:p>
            <a:pPr marL="171360" indent="-171360" defTabSz="914400">
              <a:lnSpc>
                <a:spcPct val="100000"/>
              </a:lnSpc>
              <a:buClr>
                <a:srgbClr val="3C3C3B"/>
              </a:buClr>
              <a:buFont typeface="Arial"/>
              <a:buChar char="•"/>
            </a:pPr>
            <a:r>
              <a:rPr lang="de-DE" sz="1200" b="0" strike="noStrike" spc="-1" dirty="0">
                <a:solidFill>
                  <a:srgbClr val="3C3C3B"/>
                </a:solidFill>
                <a:cs typeface="Arial" panose="020B0604020202020204" pitchFamily="34" charset="0"/>
              </a:rPr>
              <a:t>verschlechterte mentale Gesundheit,</a:t>
            </a:r>
            <a:endParaRPr lang="de-DE" sz="1200" b="0" strike="noStrike" spc="-1" dirty="0">
              <a:solidFill>
                <a:srgbClr val="000000"/>
              </a:solidFill>
              <a:cs typeface="Arial" panose="020B0604020202020204" pitchFamily="34" charset="0"/>
            </a:endParaRPr>
          </a:p>
          <a:p>
            <a:pPr marL="171360" indent="-171360" defTabSz="914400">
              <a:lnSpc>
                <a:spcPct val="100000"/>
              </a:lnSpc>
              <a:buClr>
                <a:srgbClr val="3C3C3B"/>
              </a:buClr>
              <a:buFont typeface="Arial"/>
              <a:buChar char="•"/>
            </a:pPr>
            <a:r>
              <a:rPr lang="de-DE" sz="1200" b="0" strike="noStrike" spc="-1" dirty="0">
                <a:solidFill>
                  <a:srgbClr val="3C3C3B"/>
                </a:solidFill>
                <a:cs typeface="Arial" panose="020B0604020202020204" pitchFamily="34" charset="0"/>
              </a:rPr>
              <a:t>Aggressivität</a:t>
            </a:r>
            <a:endParaRPr lang="de-DE" sz="1200" b="0" strike="noStrike" spc="-1" dirty="0">
              <a:solidFill>
                <a:srgbClr val="000000"/>
              </a:solidFill>
              <a:cs typeface="Arial" panose="020B0604020202020204" pitchFamily="34" charset="0"/>
            </a:endParaRPr>
          </a:p>
          <a:p>
            <a:pPr marL="171360" indent="-171360" defTabSz="914400">
              <a:lnSpc>
                <a:spcPct val="100000"/>
              </a:lnSpc>
              <a:buClr>
                <a:srgbClr val="3C3C3B"/>
              </a:buClr>
              <a:buFont typeface="Arial"/>
              <a:buChar char="•"/>
            </a:pPr>
            <a:r>
              <a:rPr lang="de-DE" sz="1200" b="0" strike="noStrike" spc="-1" dirty="0">
                <a:solidFill>
                  <a:srgbClr val="3C3C3B"/>
                </a:solidFill>
                <a:cs typeface="Arial" panose="020B0604020202020204" pitchFamily="34" charset="0"/>
              </a:rPr>
              <a:t>und Gewaltbereitschaft</a:t>
            </a:r>
            <a:endParaRPr lang="de-DE" sz="1200" b="0" strike="noStrike" spc="-1" dirty="0">
              <a:solidFill>
                <a:srgbClr val="000000"/>
              </a:solidFill>
              <a:cs typeface="Arial" panose="020B0604020202020204" pitchFamily="34" charset="0"/>
            </a:endParaRPr>
          </a:p>
        </p:txBody>
      </p:sp>
      <p:sp>
        <p:nvSpPr>
          <p:cNvPr id="8" name="Textfeld 49">
            <a:extLst>
              <a:ext uri="{FF2B5EF4-FFF2-40B4-BE49-F238E27FC236}">
                <a16:creationId xmlns:a16="http://schemas.microsoft.com/office/drawing/2014/main" id="{B1193EEE-1DB8-4FA9-868C-C0BC016449FA}"/>
              </a:ext>
            </a:extLst>
          </p:cNvPr>
          <p:cNvSpPr/>
          <p:nvPr/>
        </p:nvSpPr>
        <p:spPr>
          <a:xfrm>
            <a:off x="6979456" y="1497035"/>
            <a:ext cx="2500920" cy="1383540"/>
          </a:xfrm>
          <a:prstGeom prst="rect">
            <a:avLst/>
          </a:prstGeom>
          <a:noFill/>
          <a:ln w="19050">
            <a:solidFill>
              <a:srgbClr val="C9596C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5000" rIns="90000" bIns="45000" anchor="t">
            <a:spAutoFit/>
          </a:bodyPr>
          <a:lstStyle/>
          <a:p>
            <a:pPr defTabSz="914400">
              <a:lnSpc>
                <a:spcPct val="100000"/>
              </a:lnSpc>
            </a:pPr>
            <a:r>
              <a:rPr lang="de-DE" sz="1200" b="1" strike="noStrike" spc="-1" dirty="0">
                <a:solidFill>
                  <a:srgbClr val="3C3C3B"/>
                </a:solidFill>
                <a:cs typeface="Arial" panose="020B0604020202020204" pitchFamily="34" charset="0"/>
              </a:rPr>
              <a:t>HERZ</a:t>
            </a:r>
            <a:endParaRPr lang="de-DE" sz="1200" b="0" strike="noStrike" spc="-1" dirty="0">
              <a:solidFill>
                <a:srgbClr val="000000"/>
              </a:solidFill>
              <a:cs typeface="Arial" panose="020B0604020202020204" pitchFamily="34" charset="0"/>
            </a:endParaRPr>
          </a:p>
          <a:p>
            <a:pPr marL="171360" indent="-171360" defTabSz="914400">
              <a:lnSpc>
                <a:spcPct val="100000"/>
              </a:lnSpc>
              <a:buClr>
                <a:srgbClr val="3C3C3B"/>
              </a:buClr>
              <a:buFont typeface="Arial"/>
              <a:buChar char="•"/>
            </a:pPr>
            <a:r>
              <a:rPr lang="de-DE" sz="1200" b="0" strike="noStrike" spc="-1" dirty="0">
                <a:solidFill>
                  <a:srgbClr val="3C3C3B"/>
                </a:solidFill>
                <a:cs typeface="Arial" panose="020B0604020202020204" pitchFamily="34" charset="0"/>
              </a:rPr>
              <a:t>erhöhte Belastung für</a:t>
            </a:r>
            <a:endParaRPr lang="de-DE" sz="1200" b="0" strike="noStrike" spc="-1" dirty="0">
              <a:solidFill>
                <a:srgbClr val="000000"/>
              </a:solidFill>
              <a:cs typeface="Arial" panose="020B0604020202020204" pitchFamily="34" charset="0"/>
            </a:endParaRPr>
          </a:p>
          <a:p>
            <a:pPr marL="171360" indent="-171360" defTabSz="914400">
              <a:lnSpc>
                <a:spcPct val="100000"/>
              </a:lnSpc>
              <a:buClr>
                <a:srgbClr val="3C3C3B"/>
              </a:buClr>
              <a:buFont typeface="Arial"/>
              <a:buChar char="•"/>
            </a:pPr>
            <a:r>
              <a:rPr lang="de-DE" sz="1200" b="0" strike="noStrike" spc="-1" dirty="0">
                <a:solidFill>
                  <a:srgbClr val="3C3C3B"/>
                </a:solidFill>
                <a:cs typeface="Arial" panose="020B0604020202020204" pitchFamily="34" charset="0"/>
              </a:rPr>
              <a:t>Herz-Kreislauf-System,</a:t>
            </a:r>
            <a:endParaRPr lang="de-DE" sz="1200" b="0" strike="noStrike" spc="-1" dirty="0">
              <a:solidFill>
                <a:srgbClr val="000000"/>
              </a:solidFill>
              <a:cs typeface="Arial" panose="020B0604020202020204" pitchFamily="34" charset="0"/>
            </a:endParaRPr>
          </a:p>
          <a:p>
            <a:pPr marL="171360" indent="-171360" defTabSz="914400">
              <a:lnSpc>
                <a:spcPct val="100000"/>
              </a:lnSpc>
              <a:buClr>
                <a:srgbClr val="3C3C3B"/>
              </a:buClr>
              <a:buFont typeface="Arial"/>
              <a:buChar char="•"/>
            </a:pPr>
            <a:r>
              <a:rPr lang="de-DE" sz="1200" b="0" strike="noStrike" spc="-1" dirty="0">
                <a:solidFill>
                  <a:srgbClr val="3C3C3B"/>
                </a:solidFill>
                <a:cs typeface="Arial" panose="020B0604020202020204" pitchFamily="34" charset="0"/>
              </a:rPr>
              <a:t>verschlimmert Herz-Kreislauf-Erkrankungen,</a:t>
            </a:r>
            <a:endParaRPr lang="de-DE" sz="1200" b="0" strike="noStrike" spc="-1" dirty="0">
              <a:solidFill>
                <a:srgbClr val="000000"/>
              </a:solidFill>
              <a:cs typeface="Arial" panose="020B0604020202020204" pitchFamily="34" charset="0"/>
            </a:endParaRPr>
          </a:p>
          <a:p>
            <a:pPr marL="171360" indent="-171360" defTabSz="914400">
              <a:lnSpc>
                <a:spcPct val="100000"/>
              </a:lnSpc>
              <a:buClr>
                <a:srgbClr val="3C3C3B"/>
              </a:buClr>
              <a:buFont typeface="Arial"/>
              <a:buChar char="•"/>
            </a:pPr>
            <a:r>
              <a:rPr lang="de-DE" sz="1200" b="0" strike="noStrike" spc="-1" dirty="0">
                <a:solidFill>
                  <a:srgbClr val="3C3C3B"/>
                </a:solidFill>
                <a:cs typeface="Arial" panose="020B0604020202020204" pitchFamily="34" charset="0"/>
              </a:rPr>
              <a:t>erhöhtes Risiko für Herzinfarkte</a:t>
            </a:r>
            <a:endParaRPr lang="de-DE" sz="1200" b="0" strike="noStrike" spc="-1" dirty="0">
              <a:solidFill>
                <a:srgbClr val="000000"/>
              </a:solidFill>
              <a:cs typeface="Arial" panose="020B0604020202020204" pitchFamily="34" charset="0"/>
            </a:endParaRPr>
          </a:p>
        </p:txBody>
      </p:sp>
      <p:sp>
        <p:nvSpPr>
          <p:cNvPr id="9" name="Textfeld 50">
            <a:extLst>
              <a:ext uri="{FF2B5EF4-FFF2-40B4-BE49-F238E27FC236}">
                <a16:creationId xmlns:a16="http://schemas.microsoft.com/office/drawing/2014/main" id="{4AFEE57D-A960-4526-8629-26FA78BAB881}"/>
              </a:ext>
            </a:extLst>
          </p:cNvPr>
          <p:cNvSpPr/>
          <p:nvPr/>
        </p:nvSpPr>
        <p:spPr>
          <a:xfrm>
            <a:off x="6974190" y="2990855"/>
            <a:ext cx="2500920" cy="1014209"/>
          </a:xfrm>
          <a:prstGeom prst="rect">
            <a:avLst/>
          </a:prstGeom>
          <a:noFill/>
          <a:ln w="19050">
            <a:solidFill>
              <a:srgbClr val="C9596C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5000" rIns="90000" bIns="45000" anchor="t">
            <a:spAutoFit/>
          </a:bodyPr>
          <a:lstStyle/>
          <a:p>
            <a:pPr defTabSz="914400">
              <a:lnSpc>
                <a:spcPct val="100000"/>
              </a:lnSpc>
            </a:pPr>
            <a:r>
              <a:rPr lang="de-DE" sz="1200" b="1" strike="noStrike" spc="-1" dirty="0">
                <a:solidFill>
                  <a:srgbClr val="3C3C3B"/>
                </a:solidFill>
                <a:cs typeface="Arial" panose="020B0604020202020204" pitchFamily="34" charset="0"/>
              </a:rPr>
              <a:t>LUNGE</a:t>
            </a:r>
            <a:endParaRPr lang="de-DE" sz="1200" b="0" strike="noStrike" spc="-1" dirty="0">
              <a:solidFill>
                <a:srgbClr val="000000"/>
              </a:solidFill>
              <a:cs typeface="Arial" panose="020B0604020202020204" pitchFamily="34" charset="0"/>
            </a:endParaRPr>
          </a:p>
          <a:p>
            <a:pPr marL="171360" indent="-171360" defTabSz="914400">
              <a:lnSpc>
                <a:spcPct val="100000"/>
              </a:lnSpc>
              <a:buClr>
                <a:srgbClr val="3C3C3B"/>
              </a:buClr>
              <a:buFont typeface="Arial"/>
              <a:buChar char="•"/>
            </a:pPr>
            <a:r>
              <a:rPr lang="de-DE" sz="1200" b="0" strike="noStrike" spc="-1" dirty="0">
                <a:solidFill>
                  <a:srgbClr val="3C3C3B"/>
                </a:solidFill>
                <a:cs typeface="Arial" panose="020B0604020202020204" pitchFamily="34" charset="0"/>
              </a:rPr>
              <a:t>erhöhte Belastung für </a:t>
            </a:r>
            <a:endParaRPr lang="de-DE" sz="1200" b="0" strike="noStrike" spc="-1" dirty="0">
              <a:solidFill>
                <a:srgbClr val="000000"/>
              </a:solidFill>
              <a:cs typeface="Arial" panose="020B0604020202020204" pitchFamily="34" charset="0"/>
            </a:endParaRPr>
          </a:p>
          <a:p>
            <a:pPr marL="171360" indent="-171360" defTabSz="914400">
              <a:lnSpc>
                <a:spcPct val="100000"/>
              </a:lnSpc>
              <a:buClr>
                <a:srgbClr val="3C3C3B"/>
              </a:buClr>
              <a:buFont typeface="Arial"/>
              <a:buChar char="•"/>
            </a:pPr>
            <a:r>
              <a:rPr lang="de-DE" sz="1200" b="0" strike="noStrike" spc="-1" dirty="0">
                <a:solidFill>
                  <a:srgbClr val="3C3C3B"/>
                </a:solidFill>
                <a:cs typeface="Arial" panose="020B0604020202020204" pitchFamily="34" charset="0"/>
              </a:rPr>
              <a:t>Menschen mit Atemwegserkrankungen</a:t>
            </a:r>
            <a:endParaRPr lang="de-DE" sz="1200" b="0" strike="noStrike" spc="-1" dirty="0">
              <a:solidFill>
                <a:srgbClr val="000000"/>
              </a:solidFill>
              <a:cs typeface="Arial" panose="020B0604020202020204" pitchFamily="34" charset="0"/>
            </a:endParaRPr>
          </a:p>
          <a:p>
            <a:pPr marL="171360" indent="-171360" defTabSz="914400">
              <a:lnSpc>
                <a:spcPct val="100000"/>
              </a:lnSpc>
              <a:buClr>
                <a:srgbClr val="3C3C3B"/>
              </a:buClr>
              <a:buFont typeface="Arial"/>
              <a:buChar char="•"/>
            </a:pPr>
            <a:r>
              <a:rPr lang="de-DE" sz="1200" b="0" strike="noStrike" spc="-1" dirty="0">
                <a:solidFill>
                  <a:srgbClr val="3C3C3B"/>
                </a:solidFill>
                <a:cs typeface="Arial" panose="020B0604020202020204" pitchFamily="34" charset="0"/>
              </a:rPr>
              <a:t>wie Asthma und COPD</a:t>
            </a:r>
            <a:endParaRPr lang="de-DE" sz="1200" b="0" strike="noStrike" spc="-1" dirty="0">
              <a:solidFill>
                <a:srgbClr val="000000"/>
              </a:solidFill>
              <a:cs typeface="Arial" panose="020B0604020202020204" pitchFamily="34" charset="0"/>
            </a:endParaRPr>
          </a:p>
        </p:txBody>
      </p:sp>
      <p:sp>
        <p:nvSpPr>
          <p:cNvPr id="10" name="Textfeld 51">
            <a:extLst>
              <a:ext uri="{FF2B5EF4-FFF2-40B4-BE49-F238E27FC236}">
                <a16:creationId xmlns:a16="http://schemas.microsoft.com/office/drawing/2014/main" id="{F005ED94-3AF8-4A85-B023-F4AC4A0507BA}"/>
              </a:ext>
            </a:extLst>
          </p:cNvPr>
          <p:cNvSpPr/>
          <p:nvPr/>
        </p:nvSpPr>
        <p:spPr>
          <a:xfrm>
            <a:off x="6968283" y="4181915"/>
            <a:ext cx="2500920" cy="1198875"/>
          </a:xfrm>
          <a:prstGeom prst="rect">
            <a:avLst/>
          </a:prstGeom>
          <a:noFill/>
          <a:ln w="38100">
            <a:solidFill>
              <a:srgbClr val="3E7187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5000" rIns="90000" bIns="45000" anchor="t">
            <a:spAutoFit/>
          </a:bodyPr>
          <a:lstStyle/>
          <a:p>
            <a:pPr defTabSz="914400">
              <a:lnSpc>
                <a:spcPct val="100000"/>
              </a:lnSpc>
            </a:pPr>
            <a:r>
              <a:rPr lang="de-DE" sz="1200" b="1" strike="noStrike" spc="-1" dirty="0">
                <a:solidFill>
                  <a:srgbClr val="3C3C3B"/>
                </a:solidFill>
                <a:cs typeface="Arial" panose="020B0604020202020204" pitchFamily="34" charset="0"/>
              </a:rPr>
              <a:t>HITZEKRANKHEITEN</a:t>
            </a:r>
            <a:r>
              <a:rPr lang="de-DE" sz="1200" b="0" strike="noStrike" spc="-1" dirty="0">
                <a:solidFill>
                  <a:srgbClr val="3C3C3B"/>
                </a:solidFill>
                <a:cs typeface="Arial" panose="020B0604020202020204" pitchFamily="34" charset="0"/>
              </a:rPr>
              <a:t>:</a:t>
            </a:r>
            <a:endParaRPr lang="de-DE" sz="1200" b="0" strike="noStrike" spc="-1" dirty="0">
              <a:solidFill>
                <a:srgbClr val="000000"/>
              </a:solidFill>
              <a:cs typeface="Arial" panose="020B0604020202020204" pitchFamily="34" charset="0"/>
            </a:endParaRPr>
          </a:p>
          <a:p>
            <a:pPr marL="171360" indent="-171360" defTabSz="914400">
              <a:lnSpc>
                <a:spcPct val="100000"/>
              </a:lnSpc>
              <a:buClr>
                <a:srgbClr val="3C3C3B"/>
              </a:buClr>
              <a:buFont typeface="Arial"/>
              <a:buChar char="•"/>
            </a:pPr>
            <a:r>
              <a:rPr lang="de-DE" sz="1200" b="0" strike="noStrike" spc="-1" dirty="0">
                <a:solidFill>
                  <a:srgbClr val="3C3C3B"/>
                </a:solidFill>
                <a:cs typeface="Arial" panose="020B0604020202020204" pitchFamily="34" charset="0"/>
              </a:rPr>
              <a:t>Hitzeausschlag</a:t>
            </a:r>
            <a:endParaRPr lang="de-DE" sz="1200" b="0" strike="noStrike" spc="-1" dirty="0">
              <a:solidFill>
                <a:srgbClr val="000000"/>
              </a:solidFill>
              <a:cs typeface="Arial" panose="020B0604020202020204" pitchFamily="34" charset="0"/>
            </a:endParaRPr>
          </a:p>
          <a:p>
            <a:pPr marL="171360" indent="-171360" defTabSz="914400">
              <a:lnSpc>
                <a:spcPct val="100000"/>
              </a:lnSpc>
              <a:buClr>
                <a:srgbClr val="3C3C3B"/>
              </a:buClr>
              <a:buFont typeface="Arial"/>
              <a:buChar char="•"/>
            </a:pPr>
            <a:r>
              <a:rPr lang="de-DE" sz="1200" b="0" strike="noStrike" spc="-1" dirty="0">
                <a:solidFill>
                  <a:srgbClr val="3C3C3B"/>
                </a:solidFill>
                <a:cs typeface="Arial" panose="020B0604020202020204" pitchFamily="34" charset="0"/>
              </a:rPr>
              <a:t>Hitzekrämpfe</a:t>
            </a:r>
            <a:endParaRPr lang="de-DE" sz="1200" b="0" strike="noStrike" spc="-1" dirty="0">
              <a:solidFill>
                <a:srgbClr val="000000"/>
              </a:solidFill>
              <a:cs typeface="Arial" panose="020B0604020202020204" pitchFamily="34" charset="0"/>
            </a:endParaRPr>
          </a:p>
          <a:p>
            <a:pPr marL="171360" indent="-171360" defTabSz="914400">
              <a:lnSpc>
                <a:spcPct val="100000"/>
              </a:lnSpc>
              <a:buClr>
                <a:srgbClr val="3C3C3B"/>
              </a:buClr>
              <a:buFont typeface="Arial"/>
              <a:buChar char="•"/>
            </a:pPr>
            <a:r>
              <a:rPr lang="de-DE" sz="1200" b="0" strike="noStrike" spc="-1" dirty="0">
                <a:solidFill>
                  <a:srgbClr val="3C3C3B"/>
                </a:solidFill>
                <a:cs typeface="Arial" panose="020B0604020202020204" pitchFamily="34" charset="0"/>
              </a:rPr>
              <a:t>Sonnenstich</a:t>
            </a:r>
            <a:endParaRPr lang="de-DE" sz="1200" b="0" strike="noStrike" spc="-1" dirty="0">
              <a:solidFill>
                <a:srgbClr val="000000"/>
              </a:solidFill>
              <a:cs typeface="Arial" panose="020B0604020202020204" pitchFamily="34" charset="0"/>
            </a:endParaRPr>
          </a:p>
          <a:p>
            <a:pPr marL="171360" indent="-171360" defTabSz="914400">
              <a:lnSpc>
                <a:spcPct val="100000"/>
              </a:lnSpc>
              <a:buClr>
                <a:srgbClr val="3C3C3B"/>
              </a:buClr>
              <a:buFont typeface="Arial"/>
              <a:buChar char="•"/>
            </a:pPr>
            <a:r>
              <a:rPr lang="de-DE" sz="1200" b="0" strike="noStrike" spc="-1" dirty="0">
                <a:solidFill>
                  <a:srgbClr val="3C3C3B"/>
                </a:solidFill>
                <a:cs typeface="Arial" panose="020B0604020202020204" pitchFamily="34" charset="0"/>
              </a:rPr>
              <a:t>Hitzeerschöpfung</a:t>
            </a:r>
            <a:endParaRPr lang="de-DE" sz="1200" b="0" strike="noStrike" spc="-1" dirty="0">
              <a:solidFill>
                <a:srgbClr val="000000"/>
              </a:solidFill>
              <a:cs typeface="Arial" panose="020B0604020202020204" pitchFamily="34" charset="0"/>
            </a:endParaRPr>
          </a:p>
          <a:p>
            <a:pPr marL="171360" indent="-171360" defTabSz="914400">
              <a:lnSpc>
                <a:spcPct val="100000"/>
              </a:lnSpc>
              <a:buClr>
                <a:srgbClr val="3C3C3B"/>
              </a:buClr>
              <a:buFont typeface="Arial"/>
              <a:buChar char="•"/>
            </a:pPr>
            <a:r>
              <a:rPr lang="de-DE" sz="1200" b="0" strike="noStrike" spc="-1" dirty="0">
                <a:solidFill>
                  <a:srgbClr val="3C3C3B"/>
                </a:solidFill>
                <a:cs typeface="Arial" panose="020B0604020202020204" pitchFamily="34" charset="0"/>
              </a:rPr>
              <a:t>Hitzschlag</a:t>
            </a:r>
            <a:endParaRPr lang="de-DE" sz="1200" b="0" strike="noStrike" spc="-1" dirty="0">
              <a:solidFill>
                <a:srgbClr val="000000"/>
              </a:solidFill>
              <a:cs typeface="Arial" panose="020B0604020202020204" pitchFamily="34" charset="0"/>
            </a:endParaRPr>
          </a:p>
        </p:txBody>
      </p:sp>
      <p:sp>
        <p:nvSpPr>
          <p:cNvPr id="11" name="Textfeld 52">
            <a:extLst>
              <a:ext uri="{FF2B5EF4-FFF2-40B4-BE49-F238E27FC236}">
                <a16:creationId xmlns:a16="http://schemas.microsoft.com/office/drawing/2014/main" id="{2B99708B-947F-47F4-BA1F-919C5D3E4210}"/>
              </a:ext>
            </a:extLst>
          </p:cNvPr>
          <p:cNvSpPr/>
          <p:nvPr/>
        </p:nvSpPr>
        <p:spPr>
          <a:xfrm>
            <a:off x="1707976" y="4011438"/>
            <a:ext cx="2500920" cy="1383540"/>
          </a:xfrm>
          <a:prstGeom prst="rect">
            <a:avLst/>
          </a:prstGeom>
          <a:noFill/>
          <a:ln w="19050">
            <a:solidFill>
              <a:srgbClr val="C9596C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5000" rIns="90000" bIns="45000" anchor="t">
            <a:spAutoFit/>
          </a:bodyPr>
          <a:lstStyle/>
          <a:p>
            <a:pPr defTabSz="914400">
              <a:lnSpc>
                <a:spcPct val="100000"/>
              </a:lnSpc>
            </a:pPr>
            <a:r>
              <a:rPr lang="de-DE" sz="1200" b="1" strike="noStrike" spc="-1" dirty="0">
                <a:solidFill>
                  <a:srgbClr val="3C3C3B"/>
                </a:solidFill>
                <a:cs typeface="Arial" panose="020B0604020202020204" pitchFamily="34" charset="0"/>
              </a:rPr>
              <a:t>SCHWANGERSCHAFT</a:t>
            </a:r>
            <a:endParaRPr lang="de-DE" sz="1200" b="0" strike="noStrike" spc="-1" dirty="0">
              <a:solidFill>
                <a:srgbClr val="000000"/>
              </a:solidFill>
              <a:cs typeface="Arial" panose="020B0604020202020204" pitchFamily="34" charset="0"/>
            </a:endParaRPr>
          </a:p>
          <a:p>
            <a:pPr marL="171360" indent="-171360" defTabSz="914400">
              <a:lnSpc>
                <a:spcPct val="100000"/>
              </a:lnSpc>
              <a:buClr>
                <a:srgbClr val="3C3C3B"/>
              </a:buClr>
              <a:buFont typeface="Arial"/>
              <a:buChar char="•"/>
            </a:pPr>
            <a:r>
              <a:rPr lang="de-DE" sz="1200" b="0" strike="noStrike" spc="-1" dirty="0">
                <a:solidFill>
                  <a:srgbClr val="3C3C3B"/>
                </a:solidFill>
                <a:cs typeface="Arial" panose="020B0604020202020204" pitchFamily="34" charset="0"/>
              </a:rPr>
              <a:t>erhöhtes Risiko für</a:t>
            </a:r>
            <a:endParaRPr lang="de-DE" sz="1200" b="0" strike="noStrike" spc="-1" dirty="0">
              <a:solidFill>
                <a:srgbClr val="000000"/>
              </a:solidFill>
              <a:cs typeface="Arial" panose="020B0604020202020204" pitchFamily="34" charset="0"/>
            </a:endParaRPr>
          </a:p>
          <a:p>
            <a:pPr marL="171360" indent="-171360" defTabSz="914400">
              <a:lnSpc>
                <a:spcPct val="100000"/>
              </a:lnSpc>
              <a:buClr>
                <a:srgbClr val="3C3C3B"/>
              </a:buClr>
              <a:buFont typeface="Arial"/>
              <a:buChar char="•"/>
            </a:pPr>
            <a:r>
              <a:rPr lang="de-DE" sz="1200" b="0" strike="noStrike" spc="-1" dirty="0">
                <a:solidFill>
                  <a:srgbClr val="3C3C3B"/>
                </a:solidFill>
                <a:cs typeface="Arial" panose="020B0604020202020204" pitchFamily="34" charset="0"/>
              </a:rPr>
              <a:t>Frühgeburten,</a:t>
            </a:r>
            <a:endParaRPr lang="de-DE" sz="1200" b="0" strike="noStrike" spc="-1" dirty="0">
              <a:solidFill>
                <a:srgbClr val="000000"/>
              </a:solidFill>
              <a:cs typeface="Arial" panose="020B0604020202020204" pitchFamily="34" charset="0"/>
            </a:endParaRPr>
          </a:p>
          <a:p>
            <a:pPr marL="171360" indent="-171360" defTabSz="914400">
              <a:lnSpc>
                <a:spcPct val="100000"/>
              </a:lnSpc>
              <a:buClr>
                <a:srgbClr val="3C3C3B"/>
              </a:buClr>
              <a:buFont typeface="Arial"/>
              <a:buChar char="•"/>
            </a:pPr>
            <a:r>
              <a:rPr lang="de-DE" sz="1200" b="0" strike="noStrike" spc="-1" dirty="0">
                <a:solidFill>
                  <a:srgbClr val="3C3C3B"/>
                </a:solidFill>
                <a:cs typeface="Arial" panose="020B0604020202020204" pitchFamily="34" charset="0"/>
              </a:rPr>
              <a:t>ungünstige Geburtsereignisse wie</a:t>
            </a:r>
            <a:endParaRPr lang="de-DE" sz="1200" b="0" strike="noStrike" spc="-1" dirty="0">
              <a:solidFill>
                <a:srgbClr val="000000"/>
              </a:solidFill>
              <a:cs typeface="Arial" panose="020B0604020202020204" pitchFamily="34" charset="0"/>
            </a:endParaRPr>
          </a:p>
          <a:p>
            <a:pPr marL="171360" indent="-171360" defTabSz="914400">
              <a:lnSpc>
                <a:spcPct val="100000"/>
              </a:lnSpc>
              <a:buClr>
                <a:srgbClr val="3C3C3B"/>
              </a:buClr>
              <a:buFont typeface="Arial"/>
              <a:buChar char="•"/>
            </a:pPr>
            <a:r>
              <a:rPr lang="de-DE" sz="1200" b="0" strike="noStrike" spc="-1" dirty="0">
                <a:solidFill>
                  <a:srgbClr val="3C3C3B"/>
                </a:solidFill>
                <a:cs typeface="Arial" panose="020B0604020202020204" pitchFamily="34" charset="0"/>
              </a:rPr>
              <a:t>geringeres Geburtsgewicht </a:t>
            </a:r>
            <a:endParaRPr lang="de-DE" sz="1200" b="0" strike="noStrike" spc="-1" dirty="0">
              <a:solidFill>
                <a:srgbClr val="000000"/>
              </a:solidFill>
              <a:cs typeface="Arial" panose="020B0604020202020204" pitchFamily="34" charset="0"/>
            </a:endParaRPr>
          </a:p>
          <a:p>
            <a:pPr marL="171360" indent="-171360" defTabSz="914400">
              <a:lnSpc>
                <a:spcPct val="100000"/>
              </a:lnSpc>
              <a:buClr>
                <a:srgbClr val="3C3C3B"/>
              </a:buClr>
              <a:buFont typeface="Arial"/>
              <a:buChar char="•"/>
            </a:pPr>
            <a:r>
              <a:rPr lang="de-DE" sz="1200" b="0" strike="noStrike" spc="-1" dirty="0">
                <a:solidFill>
                  <a:srgbClr val="3C3C3B"/>
                </a:solidFill>
                <a:cs typeface="Arial" panose="020B0604020202020204" pitchFamily="34" charset="0"/>
              </a:rPr>
              <a:t>oder Kindestod</a:t>
            </a:r>
            <a:endParaRPr lang="de-DE" sz="1200" b="0" strike="noStrike" spc="-1" dirty="0">
              <a:solidFill>
                <a:srgbClr val="000000"/>
              </a:solidFill>
              <a:cs typeface="Arial" panose="020B0604020202020204" pitchFamily="34" charset="0"/>
            </a:endParaRPr>
          </a:p>
        </p:txBody>
      </p:sp>
      <p:sp>
        <p:nvSpPr>
          <p:cNvPr id="12" name="Textfeld 53">
            <a:extLst>
              <a:ext uri="{FF2B5EF4-FFF2-40B4-BE49-F238E27FC236}">
                <a16:creationId xmlns:a16="http://schemas.microsoft.com/office/drawing/2014/main" id="{E495045D-C397-4181-AA9E-803A5E361278}"/>
              </a:ext>
            </a:extLst>
          </p:cNvPr>
          <p:cNvSpPr/>
          <p:nvPr/>
        </p:nvSpPr>
        <p:spPr>
          <a:xfrm>
            <a:off x="1707976" y="2936885"/>
            <a:ext cx="2500920" cy="1014209"/>
          </a:xfrm>
          <a:prstGeom prst="rect">
            <a:avLst/>
          </a:prstGeom>
          <a:noFill/>
          <a:ln w="19050">
            <a:solidFill>
              <a:srgbClr val="C9596C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5000" rIns="90000" bIns="45000" anchor="t">
            <a:spAutoFit/>
          </a:bodyPr>
          <a:lstStyle/>
          <a:p>
            <a:pPr defTabSz="914400">
              <a:lnSpc>
                <a:spcPct val="100000"/>
              </a:lnSpc>
            </a:pPr>
            <a:r>
              <a:rPr lang="de-DE" sz="1200" b="1" strike="noStrike" spc="-1" dirty="0">
                <a:solidFill>
                  <a:srgbClr val="3C3C3B"/>
                </a:solidFill>
                <a:cs typeface="Arial" panose="020B0604020202020204" pitchFamily="34" charset="0"/>
              </a:rPr>
              <a:t>NIEREN</a:t>
            </a:r>
            <a:endParaRPr lang="de-DE" sz="1200" b="0" strike="noStrike" spc="-1" dirty="0">
              <a:solidFill>
                <a:srgbClr val="000000"/>
              </a:solidFill>
              <a:cs typeface="Arial" panose="020B0604020202020204" pitchFamily="34" charset="0"/>
            </a:endParaRPr>
          </a:p>
          <a:p>
            <a:pPr marL="171360" indent="-171360" defTabSz="914400">
              <a:lnSpc>
                <a:spcPct val="100000"/>
              </a:lnSpc>
              <a:buClr>
                <a:srgbClr val="3C3C3B"/>
              </a:buClr>
              <a:buFont typeface="Arial"/>
              <a:buChar char="•"/>
            </a:pPr>
            <a:r>
              <a:rPr lang="de-DE" sz="1200" spc="-1" dirty="0">
                <a:solidFill>
                  <a:srgbClr val="3C3C3B"/>
                </a:solidFill>
                <a:cs typeface="Arial" panose="020B0604020202020204" pitchFamily="34" charset="0"/>
              </a:rPr>
              <a:t>e</a:t>
            </a:r>
            <a:r>
              <a:rPr lang="de-DE" sz="1200" b="0" strike="noStrike" spc="-1" dirty="0">
                <a:solidFill>
                  <a:srgbClr val="3C3C3B"/>
                </a:solidFill>
                <a:cs typeface="Arial" panose="020B0604020202020204" pitchFamily="34" charset="0"/>
              </a:rPr>
              <a:t>rhöhtes Risiko für Nierenfunktionsstörungen, Nierenversagen oder </a:t>
            </a:r>
          </a:p>
          <a:p>
            <a:pPr marL="180000" lvl="1">
              <a:buClr>
                <a:srgbClr val="3C3C3B"/>
              </a:buClr>
            </a:pPr>
            <a:r>
              <a:rPr lang="de-DE" sz="1200" b="0" strike="noStrike" spc="-1" dirty="0">
                <a:solidFill>
                  <a:srgbClr val="3C3C3B"/>
                </a:solidFill>
                <a:cs typeface="Arial" panose="020B0604020202020204" pitchFamily="34" charset="0"/>
              </a:rPr>
              <a:t>–schwäche</a:t>
            </a:r>
            <a:endParaRPr lang="de-DE" sz="1200" b="0" strike="noStrike" spc="-1" dirty="0">
              <a:solidFill>
                <a:srgbClr val="000000"/>
              </a:solidFill>
              <a:cs typeface="Arial" panose="020B0604020202020204" pitchFamily="34" charset="0"/>
            </a:endParaRPr>
          </a:p>
        </p:txBody>
      </p:sp>
      <p:cxnSp>
        <p:nvCxnSpPr>
          <p:cNvPr id="13" name="Gerade Verbindung mit Pfeil 55">
            <a:extLst>
              <a:ext uri="{FF2B5EF4-FFF2-40B4-BE49-F238E27FC236}">
                <a16:creationId xmlns:a16="http://schemas.microsoft.com/office/drawing/2014/main" id="{12944A60-7396-42E4-AF4D-44655B7A0E60}"/>
              </a:ext>
            </a:extLst>
          </p:cNvPr>
          <p:cNvCxnSpPr>
            <a:cxnSpLocks/>
            <a:stCxn id="8" idx="1"/>
          </p:cNvCxnSpPr>
          <p:nvPr/>
        </p:nvCxnSpPr>
        <p:spPr>
          <a:xfrm flipH="1">
            <a:off x="5519096" y="2188805"/>
            <a:ext cx="1460360" cy="870976"/>
          </a:xfrm>
          <a:prstGeom prst="straightConnector1">
            <a:avLst/>
          </a:prstGeom>
          <a:ln w="25400">
            <a:solidFill>
              <a:srgbClr val="C9596C"/>
            </a:solidFill>
            <a:miter/>
            <a:tailEnd type="triangle" w="med" len="med"/>
          </a:ln>
        </p:spPr>
      </p:cxnSp>
      <p:cxnSp>
        <p:nvCxnSpPr>
          <p:cNvPr id="14" name="Gerade Verbindung mit Pfeil 56">
            <a:extLst>
              <a:ext uri="{FF2B5EF4-FFF2-40B4-BE49-F238E27FC236}">
                <a16:creationId xmlns:a16="http://schemas.microsoft.com/office/drawing/2014/main" id="{1E5A3687-9ABB-42DD-A2A4-600ECB8E7C31}"/>
              </a:ext>
            </a:extLst>
          </p:cNvPr>
          <p:cNvCxnSpPr>
            <a:cxnSpLocks/>
            <a:stCxn id="9" idx="1"/>
          </p:cNvCxnSpPr>
          <p:nvPr/>
        </p:nvCxnSpPr>
        <p:spPr>
          <a:xfrm flipH="1" flipV="1">
            <a:off x="5519096" y="3212976"/>
            <a:ext cx="1455094" cy="284984"/>
          </a:xfrm>
          <a:prstGeom prst="straightConnector1">
            <a:avLst/>
          </a:prstGeom>
          <a:ln w="25400">
            <a:solidFill>
              <a:srgbClr val="C9596C"/>
            </a:solidFill>
            <a:miter/>
            <a:tailEnd type="triangle" w="med" len="med"/>
          </a:ln>
        </p:spPr>
      </p:cxnSp>
      <p:cxnSp>
        <p:nvCxnSpPr>
          <p:cNvPr id="15" name="Gerade Verbindung mit Pfeil 57">
            <a:extLst>
              <a:ext uri="{FF2B5EF4-FFF2-40B4-BE49-F238E27FC236}">
                <a16:creationId xmlns:a16="http://schemas.microsoft.com/office/drawing/2014/main" id="{1A38B8EF-81E0-4EC9-BA1B-3074191B0DBC}"/>
              </a:ext>
            </a:extLst>
          </p:cNvPr>
          <p:cNvCxnSpPr>
            <a:cxnSpLocks/>
            <a:stCxn id="7" idx="3"/>
          </p:cNvCxnSpPr>
          <p:nvPr/>
        </p:nvCxnSpPr>
        <p:spPr>
          <a:xfrm flipV="1">
            <a:off x="4208896" y="1997792"/>
            <a:ext cx="953232" cy="198195"/>
          </a:xfrm>
          <a:prstGeom prst="straightConnector1">
            <a:avLst/>
          </a:prstGeom>
          <a:ln w="25400">
            <a:solidFill>
              <a:srgbClr val="C9596C"/>
            </a:solidFill>
            <a:miter/>
            <a:tailEnd type="triangle" w="med" len="med"/>
          </a:ln>
        </p:spPr>
      </p:cxnSp>
      <p:cxnSp>
        <p:nvCxnSpPr>
          <p:cNvPr id="16" name="Gerade Verbindung mit Pfeil 58">
            <a:extLst>
              <a:ext uri="{FF2B5EF4-FFF2-40B4-BE49-F238E27FC236}">
                <a16:creationId xmlns:a16="http://schemas.microsoft.com/office/drawing/2014/main" id="{1936532B-BCD2-4173-B7C5-CD3712B01C5B}"/>
              </a:ext>
            </a:extLst>
          </p:cNvPr>
          <p:cNvCxnSpPr>
            <a:cxnSpLocks/>
            <a:stCxn id="11" idx="3"/>
          </p:cNvCxnSpPr>
          <p:nvPr/>
        </p:nvCxnSpPr>
        <p:spPr>
          <a:xfrm flipV="1">
            <a:off x="4208896" y="4594914"/>
            <a:ext cx="953232" cy="108294"/>
          </a:xfrm>
          <a:prstGeom prst="straightConnector1">
            <a:avLst/>
          </a:prstGeom>
          <a:ln w="25400">
            <a:solidFill>
              <a:srgbClr val="C9596C"/>
            </a:solidFill>
            <a:miter/>
            <a:tailEnd type="triangle" w="med" len="med"/>
          </a:ln>
        </p:spPr>
      </p:cxnSp>
      <p:cxnSp>
        <p:nvCxnSpPr>
          <p:cNvPr id="17" name="Gerade Verbindung mit Pfeil 59">
            <a:extLst>
              <a:ext uri="{FF2B5EF4-FFF2-40B4-BE49-F238E27FC236}">
                <a16:creationId xmlns:a16="http://schemas.microsoft.com/office/drawing/2014/main" id="{5B46DFB4-A6A4-46C5-8C78-9FCA85677EB7}"/>
              </a:ext>
            </a:extLst>
          </p:cNvPr>
          <p:cNvCxnSpPr>
            <a:cxnSpLocks/>
          </p:cNvCxnSpPr>
          <p:nvPr/>
        </p:nvCxnSpPr>
        <p:spPr>
          <a:xfrm>
            <a:off x="3695024" y="3698596"/>
            <a:ext cx="1392944" cy="149294"/>
          </a:xfrm>
          <a:prstGeom prst="straightConnector1">
            <a:avLst/>
          </a:prstGeom>
          <a:ln w="25400">
            <a:solidFill>
              <a:srgbClr val="C9596C"/>
            </a:solidFill>
            <a:miter/>
            <a:tailEnd type="triangle" w="med" len="med"/>
          </a:ln>
        </p:spPr>
      </p:cxnSp>
      <p:sp>
        <p:nvSpPr>
          <p:cNvPr id="18" name="Textfeld 54">
            <a:extLst>
              <a:ext uri="{FF2B5EF4-FFF2-40B4-BE49-F238E27FC236}">
                <a16:creationId xmlns:a16="http://schemas.microsoft.com/office/drawing/2014/main" id="{296ABD6B-3AAB-4BA7-BF48-5779F3153A98}"/>
              </a:ext>
            </a:extLst>
          </p:cNvPr>
          <p:cNvSpPr/>
          <p:nvPr/>
        </p:nvSpPr>
        <p:spPr>
          <a:xfrm>
            <a:off x="1707976" y="5570151"/>
            <a:ext cx="7772400" cy="521766"/>
          </a:xfrm>
          <a:prstGeom prst="rect">
            <a:avLst/>
          </a:prstGeom>
          <a:solidFill>
            <a:srgbClr val="FFFFFF"/>
          </a:solidFill>
          <a:ln w="38100">
            <a:solidFill>
              <a:srgbClr val="C9596C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5000" rIns="90000" bIns="45000" anchor="t">
            <a:spAutoFit/>
          </a:bodyPr>
          <a:lstStyle/>
          <a:p>
            <a:pPr algn="ctr" defTabSz="914400">
              <a:lnSpc>
                <a:spcPct val="100000"/>
              </a:lnSpc>
            </a:pPr>
            <a:r>
              <a:rPr lang="de-DE" sz="1400" b="0" strike="noStrike" spc="-1" dirty="0">
                <a:solidFill>
                  <a:srgbClr val="3C3C3B"/>
                </a:solidFill>
                <a:cs typeface="Arial" panose="020B0604020202020204" pitchFamily="34" charset="0"/>
              </a:rPr>
              <a:t>Achtung, Austrocknungsgefahr! Durch vermehrtes Schwitzen und die stärkere Durchblutung der Haut, benötigt der Körper mehr Flüssigkeit. </a:t>
            </a:r>
            <a:endParaRPr lang="de-DE" sz="1400" b="0" strike="noStrike" spc="-1" dirty="0">
              <a:solidFill>
                <a:srgbClr val="000000"/>
              </a:solidFill>
              <a:cs typeface="Arial" panose="020B0604020202020204" pitchFamily="34" charset="0"/>
            </a:endParaRPr>
          </a:p>
        </p:txBody>
      </p:sp>
      <p:sp>
        <p:nvSpPr>
          <p:cNvPr id="19" name="Textfeld 18">
            <a:extLst>
              <a:ext uri="{FF2B5EF4-FFF2-40B4-BE49-F238E27FC236}">
                <a16:creationId xmlns:a16="http://schemas.microsoft.com/office/drawing/2014/main" id="{F578AD7C-AC6F-4CDB-BD00-13AB6FED0240}"/>
              </a:ext>
            </a:extLst>
          </p:cNvPr>
          <p:cNvSpPr txBox="1"/>
          <p:nvPr/>
        </p:nvSpPr>
        <p:spPr>
          <a:xfrm>
            <a:off x="9768408" y="5852972"/>
            <a:ext cx="1239287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900" dirty="0"/>
              <a:t>Quelle: KLUG e.V.</a:t>
            </a:r>
          </a:p>
        </p:txBody>
      </p:sp>
    </p:spTree>
    <p:extLst>
      <p:ext uri="{BB962C8B-B14F-4D97-AF65-F5344CB8AC3E}">
        <p14:creationId xmlns:p14="http://schemas.microsoft.com/office/powerpoint/2010/main" val="17384339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C231AB4-6896-4150-A907-04EBCFAD38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Oft gibt es mehrere Risikofaktoren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30CF26AC-43DA-4144-AF09-68A285B0315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14918" y="1773238"/>
            <a:ext cx="6535443" cy="3960812"/>
          </a:xfrm>
        </p:spPr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sz="2000" dirty="0"/>
              <a:t>Anpassungsschwierigkeiten aufgrund des Alters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dirty="0"/>
              <a:t>b</a:t>
            </a:r>
            <a:r>
              <a:rPr lang="de-DE" sz="2000" dirty="0"/>
              <a:t>estehende Vorerkrankungen, wie z. B. neurologische, Herz-Kreislauf- oder Stoffwechselerkrankungen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sz="2000" dirty="0"/>
              <a:t>Medikamenteneinnahme</a:t>
            </a:r>
            <a:endParaRPr lang="de-DE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sz="2000" dirty="0"/>
              <a:t>Bettlägerigkeit und eingeschränkte Beweglichkeit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dirty="0"/>
              <a:t>s</a:t>
            </a:r>
            <a:r>
              <a:rPr lang="de-DE" sz="2000"/>
              <a:t>oziale </a:t>
            </a:r>
            <a:r>
              <a:rPr lang="de-DE" sz="2000" dirty="0"/>
              <a:t>Isolation/alleine lebend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dirty="0"/>
              <a:t>u</a:t>
            </a:r>
            <a:r>
              <a:rPr lang="de-DE" sz="2000" dirty="0"/>
              <a:t>ngünstige Wohnverhältnisse</a:t>
            </a:r>
            <a:endParaRPr lang="de-DE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BD60EE86-CADE-48A0-A478-16DD160D3E7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B52D97-E41D-478B-9589-6600C41C58B1}" type="slidenum">
              <a:rPr lang="de-DE" smtClean="0"/>
              <a:t>5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F15D150D-7C8D-4137-A458-20FD05DADE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12" name="Textfeld 11">
            <a:extLst>
              <a:ext uri="{FF2B5EF4-FFF2-40B4-BE49-F238E27FC236}">
                <a16:creationId xmlns:a16="http://schemas.microsoft.com/office/drawing/2014/main" id="{48F29C25-0147-4079-95DB-631AE0E30AF7}"/>
              </a:ext>
            </a:extLst>
          </p:cNvPr>
          <p:cNvSpPr txBox="1"/>
          <p:nvPr/>
        </p:nvSpPr>
        <p:spPr>
          <a:xfrm>
            <a:off x="7862034" y="3686952"/>
            <a:ext cx="3312368" cy="138499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de-DE" sz="3600" b="1" dirty="0"/>
              <a:t>Gesundheits-</a:t>
            </a:r>
          </a:p>
          <a:p>
            <a:pPr algn="ctr"/>
            <a:r>
              <a:rPr lang="de-DE" sz="4800" b="1" dirty="0"/>
              <a:t>RISIKO</a:t>
            </a:r>
          </a:p>
        </p:txBody>
      </p:sp>
      <p:sp>
        <p:nvSpPr>
          <p:cNvPr id="17" name="Textfeld 16">
            <a:extLst>
              <a:ext uri="{FF2B5EF4-FFF2-40B4-BE49-F238E27FC236}">
                <a16:creationId xmlns:a16="http://schemas.microsoft.com/office/drawing/2014/main" id="{DB092020-445C-4524-9691-8C607080E228}"/>
              </a:ext>
            </a:extLst>
          </p:cNvPr>
          <p:cNvSpPr txBox="1"/>
          <p:nvPr/>
        </p:nvSpPr>
        <p:spPr>
          <a:xfrm>
            <a:off x="9768408" y="5852972"/>
            <a:ext cx="1239287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900" dirty="0"/>
              <a:t>Quelle: KLUG e.V.</a:t>
            </a:r>
          </a:p>
        </p:txBody>
      </p:sp>
      <p:pic>
        <p:nvPicPr>
          <p:cNvPr id="18" name="Grafik 17" descr="Ein Bild, das Kreis, Uhr, Screenshot, Design enthält.&#10;&#10;Automatisch generierte Beschreibung">
            <a:extLst>
              <a:ext uri="{FF2B5EF4-FFF2-40B4-BE49-F238E27FC236}">
                <a16:creationId xmlns:a16="http://schemas.microsoft.com/office/drawing/2014/main" id="{504E6C9E-E722-487E-BCBA-3F5155BA0D46}"/>
              </a:ext>
            </a:extLst>
          </p:cNvPr>
          <p:cNvPicPr/>
          <p:nvPr/>
        </p:nvPicPr>
        <p:blipFill>
          <a:blip r:embed="rId2"/>
          <a:stretch/>
        </p:blipFill>
        <p:spPr>
          <a:xfrm>
            <a:off x="7135274" y="1123950"/>
            <a:ext cx="2561126" cy="1983965"/>
          </a:xfrm>
          <a:prstGeom prst="rect">
            <a:avLst/>
          </a:prstGeom>
          <a:ln w="0">
            <a:noFill/>
          </a:ln>
        </p:spPr>
      </p:pic>
      <p:pic>
        <p:nvPicPr>
          <p:cNvPr id="19" name="Grafik 24" descr="Ein Bild, das Rad, Kleidung, Cartoon, Darstellung enthält.&#10;&#10;Automatisch generierte Beschreibung">
            <a:extLst>
              <a:ext uri="{FF2B5EF4-FFF2-40B4-BE49-F238E27FC236}">
                <a16:creationId xmlns:a16="http://schemas.microsoft.com/office/drawing/2014/main" id="{50CE0F9F-C25D-4BC5-8815-E176F8AA105D}"/>
              </a:ext>
            </a:extLst>
          </p:cNvPr>
          <p:cNvPicPr/>
          <p:nvPr/>
        </p:nvPicPr>
        <p:blipFill>
          <a:blip r:embed="rId3"/>
          <a:stretch/>
        </p:blipFill>
        <p:spPr>
          <a:xfrm>
            <a:off x="8400256" y="2492896"/>
            <a:ext cx="1358985" cy="1135780"/>
          </a:xfrm>
          <a:prstGeom prst="rect">
            <a:avLst/>
          </a:prstGeom>
          <a:ln w="0">
            <a:noFill/>
          </a:ln>
        </p:spPr>
      </p:pic>
      <p:pic>
        <p:nvPicPr>
          <p:cNvPr id="20" name="Grafik 19" descr="Ein Bild, das Kleidung, Schuhwerk, Person, Kunst enthält.&#10;&#10;Automatisch generierte Beschreibung">
            <a:extLst>
              <a:ext uri="{FF2B5EF4-FFF2-40B4-BE49-F238E27FC236}">
                <a16:creationId xmlns:a16="http://schemas.microsoft.com/office/drawing/2014/main" id="{E4764BCB-7C2F-456C-A992-5F525338302C}"/>
              </a:ext>
            </a:extLst>
          </p:cNvPr>
          <p:cNvPicPr/>
          <p:nvPr/>
        </p:nvPicPr>
        <p:blipFill>
          <a:blip r:embed="rId4"/>
          <a:stretch/>
        </p:blipFill>
        <p:spPr>
          <a:xfrm>
            <a:off x="9413765" y="2315236"/>
            <a:ext cx="1002715" cy="1334462"/>
          </a:xfrm>
          <a:prstGeom prst="rect">
            <a:avLst/>
          </a:prstGeom>
          <a:ln w="0">
            <a:noFill/>
          </a:ln>
        </p:spPr>
      </p:pic>
      <p:pic>
        <p:nvPicPr>
          <p:cNvPr id="21" name="Grafik 20" descr="Ein Bild, das Kreis, Clipart, Grafiken, Darstellung enthält.&#10;&#10;Automatisch generierte Beschreibung">
            <a:extLst>
              <a:ext uri="{FF2B5EF4-FFF2-40B4-BE49-F238E27FC236}">
                <a16:creationId xmlns:a16="http://schemas.microsoft.com/office/drawing/2014/main" id="{BAA39E00-AAF9-49C6-B80B-236818D12BA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482137" y="1695600"/>
            <a:ext cx="1206151" cy="1733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151396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01B7157-ABF6-4DB5-A89B-59EB0A72D8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Warnzeichen für Hitzeerkrankungen 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C5E55BDA-B67A-44CA-B0B0-AECD957D348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sz="2000" dirty="0"/>
              <a:t>Durch Hitze können verstärkt Gesundheitsprobleme auftreten. </a:t>
            </a:r>
          </a:p>
          <a:p>
            <a:r>
              <a:rPr lang="de-DE" sz="2000" dirty="0"/>
              <a:t>Achten Sie auf folgende Symptome:</a:t>
            </a:r>
          </a:p>
          <a:p>
            <a:endParaRPr lang="de-DE" sz="2000" dirty="0"/>
          </a:p>
          <a:p>
            <a:pPr marL="0" indent="0"/>
            <a:r>
              <a:rPr lang="de-DE" sz="2400" kern="0" dirty="0"/>
              <a:t>	</a:t>
            </a:r>
            <a:endParaRPr lang="de-DE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41114449-4475-4C56-900D-0FA468DB3F76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B52D97-E41D-478B-9589-6600C41C58B1}" type="slidenum">
              <a:rPr lang="de-DE" smtClean="0"/>
              <a:t>6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82C2CD27-37C4-48A0-A3FF-9E6D472125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Inhaltsplatzhalter 2">
            <a:extLst>
              <a:ext uri="{FF2B5EF4-FFF2-40B4-BE49-F238E27FC236}">
                <a16:creationId xmlns:a16="http://schemas.microsoft.com/office/drawing/2014/main" id="{1160439E-0A37-40E3-AC27-AB245AEDC7EE}"/>
              </a:ext>
            </a:extLst>
          </p:cNvPr>
          <p:cNvSpPr txBox="1">
            <a:spLocks/>
          </p:cNvSpPr>
          <p:nvPr/>
        </p:nvSpPr>
        <p:spPr bwMode="auto">
          <a:xfrm>
            <a:off x="814917" y="3005543"/>
            <a:ext cx="10391800" cy="26930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2" spcCol="0" anchor="t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lnSpc>
                <a:spcPts val="2500"/>
              </a:lnSpc>
              <a:spcBef>
                <a:spcPct val="50000"/>
              </a:spcBef>
              <a:spcAft>
                <a:spcPct val="0"/>
              </a:spcAft>
              <a:buClr>
                <a:schemeClr val="tx2"/>
              </a:buClr>
              <a:buFont typeface="Arial Black" panose="020B0A04020102020204" pitchFamily="34" charset="0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55600" indent="-176213" algn="l" rtl="0" eaLnBrk="1" fontAlgn="base" hangingPunct="1">
              <a:lnSpc>
                <a:spcPts val="2100"/>
              </a:lnSpc>
              <a:spcBef>
                <a:spcPct val="20000"/>
              </a:spcBef>
              <a:spcAft>
                <a:spcPct val="0"/>
              </a:spcAft>
              <a:buClr>
                <a:srgbClr val="1473A1"/>
              </a:buClr>
              <a:buSzPct val="140000"/>
              <a:buFont typeface="Lucida Sans Unicode" panose="020B0602030504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09613" indent="-174625" algn="l" rtl="0" eaLnBrk="1" fontAlgn="base" hangingPunct="1">
              <a:lnSpc>
                <a:spcPts val="1800"/>
              </a:lnSpc>
              <a:spcBef>
                <a:spcPct val="20000"/>
              </a:spcBef>
              <a:spcAft>
                <a:spcPct val="0"/>
              </a:spcAft>
              <a:buClr>
                <a:srgbClr val="1473A1"/>
              </a:buClr>
              <a:buSzPct val="150000"/>
              <a:buFont typeface="Lucida Sans Unicode" panose="020B0602030504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65213" indent="-176213" algn="l" rtl="0" eaLnBrk="1" fontAlgn="base" hangingPunct="1">
              <a:lnSpc>
                <a:spcPts val="1800"/>
              </a:lnSpc>
              <a:spcBef>
                <a:spcPct val="20000"/>
              </a:spcBef>
              <a:spcAft>
                <a:spcPct val="0"/>
              </a:spcAft>
              <a:buClr>
                <a:srgbClr val="1473A1"/>
              </a:buClr>
              <a:buSzPct val="155000"/>
              <a:buFont typeface="Lucida Sans Unicode" panose="020B0602030504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33513" indent="-177800" algn="l" rtl="0" eaLnBrk="1" fontAlgn="base" hangingPunct="1">
              <a:lnSpc>
                <a:spcPts val="1800"/>
              </a:lnSpc>
              <a:spcBef>
                <a:spcPct val="20000"/>
              </a:spcBef>
              <a:spcAft>
                <a:spcPct val="0"/>
              </a:spcAft>
              <a:buClr>
                <a:srgbClr val="1473A1"/>
              </a:buClr>
              <a:buSzPct val="150000"/>
              <a:buFont typeface="Lucida Sans Unicode" panose="020B0602030504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/>
            <a:r>
              <a:rPr lang="de-DE" sz="2400" kern="0" dirty="0"/>
              <a:t>Erschöpfung</a:t>
            </a:r>
          </a:p>
          <a:p>
            <a:pPr marL="0" indent="0"/>
            <a:r>
              <a:rPr lang="de-DE" sz="2400" kern="0" dirty="0"/>
              <a:t>Blässe/Röte</a:t>
            </a:r>
          </a:p>
          <a:p>
            <a:pPr marL="0" indent="0"/>
            <a:r>
              <a:rPr lang="de-DE" sz="2400" kern="0" dirty="0"/>
              <a:t>Kopfschmerzen</a:t>
            </a:r>
          </a:p>
          <a:p>
            <a:pPr marL="0" indent="0"/>
            <a:r>
              <a:rPr lang="de-DE" sz="2400" kern="0" dirty="0"/>
              <a:t>Schwindel</a:t>
            </a:r>
          </a:p>
          <a:p>
            <a:pPr marL="0" indent="0"/>
            <a:r>
              <a:rPr lang="de-DE" sz="2400" kern="0" dirty="0"/>
              <a:t>Übelkeit</a:t>
            </a:r>
          </a:p>
          <a:p>
            <a:pPr marL="0" indent="0"/>
            <a:endParaRPr lang="de-DE" sz="2400" kern="0" dirty="0"/>
          </a:p>
          <a:p>
            <a:pPr marL="0" indent="0"/>
            <a:endParaRPr lang="de-DE" sz="2400" kern="0" dirty="0"/>
          </a:p>
          <a:p>
            <a:pPr marL="0" indent="0"/>
            <a:endParaRPr lang="de-DE" sz="2400" kern="0" dirty="0"/>
          </a:p>
          <a:p>
            <a:pPr marL="0" indent="0"/>
            <a:r>
              <a:rPr lang="de-DE" sz="2400" kern="0" dirty="0"/>
              <a:t>Appetitlosigkeit</a:t>
            </a:r>
          </a:p>
          <a:p>
            <a:pPr marL="0" indent="0"/>
            <a:r>
              <a:rPr lang="de-DE" sz="2400" kern="0" dirty="0"/>
              <a:t>Verwirrtheit</a:t>
            </a:r>
          </a:p>
          <a:p>
            <a:pPr marL="0" indent="0"/>
            <a:r>
              <a:rPr lang="de-DE" sz="2400" kern="0" dirty="0"/>
              <a:t>Unruhe</a:t>
            </a:r>
          </a:p>
          <a:p>
            <a:pPr marL="0" indent="0"/>
            <a:r>
              <a:rPr lang="de-DE" sz="2400" kern="0" dirty="0"/>
              <a:t>Kurzatmigkeit</a:t>
            </a:r>
          </a:p>
          <a:p>
            <a:pPr marL="0" indent="0"/>
            <a:r>
              <a:rPr lang="de-DE" sz="2400" kern="0" dirty="0"/>
              <a:t>Erhöhte Temperatur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de-DE" dirty="0"/>
          </a:p>
          <a:p>
            <a:pPr eaLnBrk="0" hangingPunct="0">
              <a:lnSpc>
                <a:spcPct val="100000"/>
              </a:lnSpc>
              <a:spcBef>
                <a:spcPct val="0"/>
              </a:spcBef>
              <a:buClrTx/>
              <a:buFontTx/>
              <a:buNone/>
              <a:tabLst>
                <a:tab pos="0" algn="l"/>
              </a:tabLst>
              <a:defRPr/>
            </a:pPr>
            <a:endParaRPr lang="de-DE" spc="-1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de-DE" dirty="0"/>
          </a:p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59659005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D1A528C-262F-4F43-996D-4990E01ED2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Erste Hilfe-Maßnahmen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61706FAD-F1E7-4764-AFB8-89B6FED7FDB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14917" y="1773238"/>
            <a:ext cx="10796980" cy="3960812"/>
          </a:xfrm>
        </p:spPr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de-DE" sz="2000" dirty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Bringen Sie sich bzw. betroffene Personen schnell aus der Hitze bzw. der direkten Sonneneinstrahlung.</a:t>
            </a:r>
          </a:p>
          <a:p>
            <a:pPr marL="457200" indent="-457200">
              <a:buFont typeface="+mj-lt"/>
              <a:buAutoNum type="arabicPeriod"/>
            </a:pPr>
            <a:r>
              <a:rPr lang="de-DE" sz="2000" dirty="0">
                <a:latin typeface="+mn-lt"/>
              </a:rPr>
              <a:t>Öffnen bzw. entfernen Sie Teile der Kleidung.</a:t>
            </a:r>
          </a:p>
          <a:p>
            <a:pPr marL="457200" indent="-457200">
              <a:buFont typeface="+mj-lt"/>
              <a:buAutoNum type="arabicPeriod"/>
            </a:pPr>
            <a:r>
              <a:rPr lang="de-DE" sz="2000" dirty="0">
                <a:latin typeface="+mn-lt"/>
              </a:rPr>
              <a:t>Kühlen Sie den Kopf, den Nacken, die Hände und Füße mit feuchten, lauwarmen Tüchern.</a:t>
            </a:r>
          </a:p>
          <a:p>
            <a:pPr marL="457200" indent="-457200">
              <a:buFont typeface="+mj-lt"/>
              <a:buAutoNum type="arabicPeriod"/>
            </a:pPr>
            <a:r>
              <a:rPr lang="de-DE" sz="2000" dirty="0">
                <a:latin typeface="+mn-lt"/>
              </a:rPr>
              <a:t>Trinken Sie bzw. bieten Sie Wasser an, allerdings nur, wenn kein Erbrechen und keine Bewusstseinsstörung vorliegen.</a:t>
            </a:r>
          </a:p>
          <a:p>
            <a:pPr marL="0" indent="0"/>
            <a:endParaRPr lang="de-DE" sz="2000" dirty="0">
              <a:latin typeface="+mn-lt"/>
            </a:endParaRPr>
          </a:p>
          <a:p>
            <a:pPr marL="0" indent="0"/>
            <a:r>
              <a:rPr lang="de-DE" sz="2000" dirty="0">
                <a:latin typeface="+mn-lt"/>
              </a:rPr>
              <a:t>Im Notfall rufen Sie den Rettungsdienst unter dem </a:t>
            </a:r>
            <a:r>
              <a:rPr lang="de-DE" sz="2000" b="1" dirty="0">
                <a:latin typeface="+mn-lt"/>
              </a:rPr>
              <a:t>Notruf 112. </a:t>
            </a:r>
          </a:p>
          <a:p>
            <a:endParaRPr lang="de-DE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9433967A-A53F-4571-834D-7E6C6FF61B8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B52D97-E41D-478B-9589-6600C41C58B1}" type="slidenum">
              <a:rPr lang="de-DE" smtClean="0"/>
              <a:t>7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C58AD9FC-3C64-4E25-9C02-215789F829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Textfeld 6">
            <a:extLst>
              <a:ext uri="{FF2B5EF4-FFF2-40B4-BE49-F238E27FC236}">
                <a16:creationId xmlns:a16="http://schemas.microsoft.com/office/drawing/2014/main" id="{D1E1C761-6D0F-4702-BCB9-B445C38B8B4F}"/>
              </a:ext>
            </a:extLst>
          </p:cNvPr>
          <p:cNvSpPr txBox="1"/>
          <p:nvPr/>
        </p:nvSpPr>
        <p:spPr>
          <a:xfrm>
            <a:off x="9768408" y="5852972"/>
            <a:ext cx="1239287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900" dirty="0"/>
              <a:t>Quelle: KLUG e.V.</a:t>
            </a:r>
          </a:p>
        </p:txBody>
      </p:sp>
    </p:spTree>
    <p:extLst>
      <p:ext uri="{BB962C8B-B14F-4D97-AF65-F5344CB8AC3E}">
        <p14:creationId xmlns:p14="http://schemas.microsoft.com/office/powerpoint/2010/main" val="195353014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41B8B36-C8A7-461D-8579-17523E790C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Hitzeschutz: Verhaltensanpassungen</a:t>
            </a:r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4BFC5374-92FC-4687-9751-5460895FA6EE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B52D97-E41D-478B-9589-6600C41C58B1}" type="slidenum">
              <a:rPr lang="de-DE" smtClean="0"/>
              <a:t>8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F70E654D-705B-4EC7-BB9D-E5F6959138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Rechteck: abgerundete Ecken 23">
            <a:extLst>
              <a:ext uri="{FF2B5EF4-FFF2-40B4-BE49-F238E27FC236}">
                <a16:creationId xmlns:a16="http://schemas.microsoft.com/office/drawing/2014/main" id="{3857924B-0394-4597-B20D-E28D00248384}"/>
              </a:ext>
            </a:extLst>
          </p:cNvPr>
          <p:cNvSpPr/>
          <p:nvPr/>
        </p:nvSpPr>
        <p:spPr>
          <a:xfrm>
            <a:off x="2059644" y="1515903"/>
            <a:ext cx="3604308" cy="2160000"/>
          </a:xfrm>
          <a:prstGeom prst="roundRect">
            <a:avLst>
              <a:gd name="adj" fmla="val 16667"/>
            </a:avLst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1"/>
              </a:spcBef>
              <a:spcAft>
                <a:spcPts val="1001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-1" normalizeH="0" baseline="0" noProof="0" dirty="0" err="1">
                <a:ln>
                  <a:noFill/>
                </a:ln>
                <a:effectLst/>
                <a:uLnTx/>
                <a:uFillTx/>
                <a:ea typeface="+mn-ea"/>
                <a:cs typeface="Arial" panose="020B0604020202020204" pitchFamily="34" charset="0"/>
              </a:rPr>
              <a:t>Körperbedeckung</a:t>
            </a:r>
            <a:r>
              <a:rPr kumimoji="0" lang="en-US" sz="2000" b="1" i="0" u="none" strike="noStrike" kern="1200" cap="none" spc="-1" normalizeH="0" baseline="0" noProof="0" dirty="0">
                <a:ln>
                  <a:noFill/>
                </a:ln>
                <a:effectLst/>
                <a:uLnTx/>
                <a:uFillTx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000" b="1" i="0" u="none" strike="noStrike" kern="1200" cap="none" spc="-1" normalizeH="0" baseline="0" noProof="0" dirty="0" err="1">
                <a:ln>
                  <a:noFill/>
                </a:ln>
                <a:effectLst/>
                <a:uLnTx/>
                <a:uFillTx/>
                <a:ea typeface="+mn-ea"/>
                <a:cs typeface="Arial" panose="020B0604020202020204" pitchFamily="34" charset="0"/>
              </a:rPr>
              <a:t>anpassen</a:t>
            </a:r>
            <a:endParaRPr kumimoji="0" lang="de-DE" sz="2000" b="0" i="0" u="none" strike="noStrike" kern="1200" cap="none" spc="-1" normalizeH="0" baseline="0" noProof="0" dirty="0">
              <a:ln>
                <a:noFill/>
              </a:ln>
              <a:effectLst/>
              <a:uLnTx/>
              <a:uFillTx/>
              <a:ea typeface="+mn-ea"/>
              <a:cs typeface="Arial" panose="020B0604020202020204" pitchFamily="34" charset="0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201"/>
              </a:spcAft>
              <a:buSzTx/>
              <a:buFont typeface="Arial"/>
              <a:buChar char="•"/>
              <a:tabLst/>
              <a:defRPr/>
            </a:pPr>
            <a:r>
              <a:rPr kumimoji="0" lang="en-US" sz="1600" b="0" i="0" u="none" strike="noStrike" kern="1200" cap="none" spc="-1" normalizeH="0" baseline="0" noProof="0" dirty="0" err="1">
                <a:ln>
                  <a:noFill/>
                </a:ln>
                <a:effectLst/>
                <a:uLnTx/>
                <a:uFillTx/>
                <a:ea typeface="+mn-ea"/>
                <a:cs typeface="Arial" panose="020B0604020202020204" pitchFamily="34" charset="0"/>
              </a:rPr>
              <a:t>leichte</a:t>
            </a:r>
            <a:r>
              <a:rPr kumimoji="0" lang="en-US" sz="1600" b="0" i="0" u="none" strike="noStrike" kern="1200" cap="none" spc="-1" normalizeH="0" baseline="0" noProof="0" dirty="0">
                <a:ln>
                  <a:noFill/>
                </a:ln>
                <a:effectLst/>
                <a:uLnTx/>
                <a:uFillTx/>
                <a:ea typeface="+mn-ea"/>
                <a:cs typeface="Arial" panose="020B0604020202020204" pitchFamily="34" charset="0"/>
              </a:rPr>
              <a:t>, </a:t>
            </a:r>
            <a:r>
              <a:rPr kumimoji="0" lang="en-US" sz="1600" b="0" i="0" u="none" strike="noStrike" kern="1200" cap="none" spc="-1" normalizeH="0" baseline="0" noProof="0" dirty="0" err="1">
                <a:ln>
                  <a:noFill/>
                </a:ln>
                <a:effectLst/>
                <a:uLnTx/>
                <a:uFillTx/>
                <a:ea typeface="+mn-ea"/>
                <a:cs typeface="Arial" panose="020B0604020202020204" pitchFamily="34" charset="0"/>
              </a:rPr>
              <a:t>luftige</a:t>
            </a:r>
            <a:r>
              <a:rPr kumimoji="0" lang="en-US" sz="1600" b="0" i="0" u="none" strike="noStrike" kern="1200" cap="none" spc="-1" normalizeH="0" baseline="0" noProof="0" dirty="0">
                <a:ln>
                  <a:noFill/>
                </a:ln>
                <a:effectLst/>
                <a:uLnTx/>
                <a:uFillTx/>
                <a:ea typeface="+mn-ea"/>
                <a:cs typeface="Arial" panose="020B0604020202020204" pitchFamily="34" charset="0"/>
              </a:rPr>
              <a:t>, </a:t>
            </a:r>
            <a:r>
              <a:rPr kumimoji="0" lang="en-US" sz="1600" b="0" i="0" u="none" strike="noStrike" kern="1200" cap="none" spc="-1" normalizeH="0" baseline="0" noProof="0" dirty="0" err="1">
                <a:ln>
                  <a:noFill/>
                </a:ln>
                <a:effectLst/>
                <a:uLnTx/>
                <a:uFillTx/>
                <a:ea typeface="+mn-ea"/>
                <a:cs typeface="Arial" panose="020B0604020202020204" pitchFamily="34" charset="0"/>
              </a:rPr>
              <a:t>helle</a:t>
            </a:r>
            <a:r>
              <a:rPr kumimoji="0" lang="en-US" sz="1600" b="0" i="0" u="none" strike="noStrike" kern="1200" cap="none" spc="-1" normalizeH="0" baseline="0" noProof="0" dirty="0">
                <a:ln>
                  <a:noFill/>
                </a:ln>
                <a:effectLst/>
                <a:uLnTx/>
                <a:uFillTx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1600" b="0" i="0" u="none" strike="noStrike" kern="1200" cap="none" spc="-1" normalizeH="0" baseline="0" noProof="0" dirty="0" err="1">
                <a:ln>
                  <a:noFill/>
                </a:ln>
                <a:effectLst/>
                <a:uLnTx/>
                <a:uFillTx/>
                <a:ea typeface="+mn-ea"/>
                <a:cs typeface="Arial" panose="020B0604020202020204" pitchFamily="34" charset="0"/>
              </a:rPr>
              <a:t>Kleidung</a:t>
            </a:r>
            <a:endParaRPr kumimoji="0" lang="de-DE" sz="1600" b="0" i="0" u="none" strike="noStrike" kern="1200" cap="none" spc="-1" normalizeH="0" baseline="0" noProof="0" dirty="0">
              <a:ln>
                <a:noFill/>
              </a:ln>
              <a:effectLst/>
              <a:uLnTx/>
              <a:uFillTx/>
              <a:ea typeface="+mn-ea"/>
              <a:cs typeface="Arial" panose="020B0604020202020204" pitchFamily="34" charset="0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201"/>
              </a:spcAft>
              <a:buSzTx/>
              <a:buFont typeface="Arial"/>
              <a:buChar char="•"/>
              <a:tabLst/>
              <a:defRPr/>
            </a:pPr>
            <a:r>
              <a:rPr kumimoji="0" lang="en-US" sz="1600" b="0" i="0" u="none" strike="noStrike" kern="1200" cap="none" spc="-1" normalizeH="0" baseline="0" noProof="0" dirty="0" err="1">
                <a:ln>
                  <a:noFill/>
                </a:ln>
                <a:effectLst/>
                <a:uLnTx/>
                <a:uFillTx/>
                <a:ea typeface="+mn-ea"/>
                <a:cs typeface="Arial" panose="020B0604020202020204" pitchFamily="34" charset="0"/>
              </a:rPr>
              <a:t>Kopfbedeckung</a:t>
            </a:r>
            <a:r>
              <a:rPr kumimoji="0" lang="en-US" sz="1600" b="0" i="0" u="none" strike="noStrike" kern="1200" cap="none" spc="-1" normalizeH="0" baseline="0" noProof="0" dirty="0">
                <a:ln>
                  <a:noFill/>
                </a:ln>
                <a:effectLst/>
                <a:uLnTx/>
                <a:uFillTx/>
                <a:ea typeface="+mn-ea"/>
                <a:cs typeface="Arial" panose="020B0604020202020204" pitchFamily="34" charset="0"/>
              </a:rPr>
              <a:t> und </a:t>
            </a:r>
            <a:r>
              <a:rPr kumimoji="0" lang="en-US" sz="1600" b="0" i="0" u="none" strike="noStrike" kern="1200" cap="none" spc="-1" normalizeH="0" baseline="0" noProof="0" dirty="0" err="1">
                <a:ln>
                  <a:noFill/>
                </a:ln>
                <a:effectLst/>
                <a:uLnTx/>
                <a:uFillTx/>
                <a:ea typeface="+mn-ea"/>
                <a:cs typeface="Arial" panose="020B0604020202020204" pitchFamily="34" charset="0"/>
              </a:rPr>
              <a:t>Sonnenbrille</a:t>
            </a:r>
            <a:endParaRPr kumimoji="0" lang="de-DE" sz="1600" b="0" i="0" u="none" strike="noStrike" kern="1200" cap="none" spc="-1" normalizeH="0" baseline="0" noProof="0" dirty="0">
              <a:ln>
                <a:noFill/>
              </a:ln>
              <a:effectLst/>
              <a:uLnTx/>
              <a:uFillTx/>
              <a:ea typeface="+mn-ea"/>
              <a:cs typeface="Arial" panose="020B0604020202020204" pitchFamily="34" charset="0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201"/>
              </a:spcAft>
              <a:buSzTx/>
              <a:buFont typeface="Arial"/>
              <a:buChar char="•"/>
              <a:tabLst/>
              <a:defRPr/>
            </a:pPr>
            <a:r>
              <a:rPr kumimoji="0" lang="en-US" sz="1600" b="0" i="0" u="none" strike="noStrike" kern="1200" cap="none" spc="-1" normalizeH="0" baseline="0" noProof="0" dirty="0" err="1">
                <a:ln>
                  <a:noFill/>
                </a:ln>
                <a:effectLst/>
                <a:uLnTx/>
                <a:uFillTx/>
                <a:ea typeface="+mn-ea"/>
                <a:cs typeface="Arial" panose="020B0604020202020204" pitchFamily="34" charset="0"/>
              </a:rPr>
              <a:t>leichte</a:t>
            </a:r>
            <a:r>
              <a:rPr kumimoji="0" lang="en-US" sz="1600" b="0" i="0" u="none" strike="noStrike" kern="1200" cap="none" spc="-1" normalizeH="0" baseline="0" noProof="0" dirty="0">
                <a:ln>
                  <a:noFill/>
                </a:ln>
                <a:effectLst/>
                <a:uLnTx/>
                <a:uFillTx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1600" b="0" i="0" u="none" strike="noStrike" kern="1200" cap="none" spc="-1" normalizeH="0" baseline="0" noProof="0" dirty="0" err="1">
                <a:ln>
                  <a:noFill/>
                </a:ln>
                <a:effectLst/>
                <a:uLnTx/>
                <a:uFillTx/>
                <a:ea typeface="+mn-ea"/>
                <a:cs typeface="Arial" panose="020B0604020202020204" pitchFamily="34" charset="0"/>
              </a:rPr>
              <a:t>Bettwäsche</a:t>
            </a:r>
            <a:endParaRPr kumimoji="0" lang="de-DE" sz="1600" b="0" i="0" u="none" strike="noStrike" kern="1200" cap="none" spc="-1" normalizeH="0" baseline="0" noProof="0" dirty="0">
              <a:ln>
                <a:noFill/>
              </a:ln>
              <a:effectLst/>
              <a:uLnTx/>
              <a:uFillTx/>
              <a:ea typeface="+mn-ea"/>
              <a:cs typeface="Arial" panose="020B0604020202020204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400" b="0" i="0" u="none" strike="noStrike" kern="1200" cap="none" spc="-1" normalizeH="0" baseline="0" noProof="0" dirty="0">
              <a:ln>
                <a:noFill/>
              </a:ln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7" name="Rechteck: abgerundete Ecken 26">
            <a:extLst>
              <a:ext uri="{FF2B5EF4-FFF2-40B4-BE49-F238E27FC236}">
                <a16:creationId xmlns:a16="http://schemas.microsoft.com/office/drawing/2014/main" id="{52930D94-1235-43CC-8662-C555D15B5589}"/>
              </a:ext>
            </a:extLst>
          </p:cNvPr>
          <p:cNvSpPr/>
          <p:nvPr/>
        </p:nvSpPr>
        <p:spPr>
          <a:xfrm>
            <a:off x="2085202" y="3881311"/>
            <a:ext cx="3604307" cy="2160000"/>
          </a:xfrm>
          <a:prstGeom prst="roundRect">
            <a:avLst>
              <a:gd name="adj" fmla="val 16667"/>
            </a:avLst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001"/>
              </a:spcAft>
              <a:buClrTx/>
              <a:buSzTx/>
              <a:buFontTx/>
              <a:buNone/>
              <a:tabLst>
                <a:tab pos="0" algn="l"/>
              </a:tabLst>
              <a:defRPr/>
            </a:pPr>
            <a:r>
              <a:rPr kumimoji="0" lang="en-US" sz="2000" b="1" i="0" u="none" strike="noStrike" kern="1200" cap="none" spc="-1" normalizeH="0" baseline="0" noProof="0" dirty="0" err="1">
                <a:ln>
                  <a:noFill/>
                </a:ln>
                <a:effectLst/>
                <a:uLnTx/>
                <a:uFillTx/>
                <a:ea typeface="+mn-ea"/>
                <a:cs typeface="Arial" panose="020B0604020202020204" pitchFamily="34" charset="0"/>
              </a:rPr>
              <a:t>Körper</a:t>
            </a:r>
            <a:r>
              <a:rPr kumimoji="0" lang="en-US" sz="2000" b="1" i="0" u="none" strike="noStrike" kern="1200" cap="none" spc="-1" normalizeH="0" baseline="0" noProof="0" dirty="0">
                <a:ln>
                  <a:noFill/>
                </a:ln>
                <a:effectLst/>
                <a:uLnTx/>
                <a:uFillTx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000" b="1" i="0" u="none" strike="noStrike" kern="1200" cap="none" spc="-1" normalizeH="0" baseline="0" noProof="0" dirty="0" err="1">
                <a:ln>
                  <a:noFill/>
                </a:ln>
                <a:effectLst/>
                <a:uLnTx/>
                <a:uFillTx/>
                <a:ea typeface="+mn-ea"/>
                <a:cs typeface="Arial" panose="020B0604020202020204" pitchFamily="34" charset="0"/>
              </a:rPr>
              <a:t>kühl</a:t>
            </a:r>
            <a:r>
              <a:rPr kumimoji="0" lang="en-US" sz="2000" b="1" i="0" u="none" strike="noStrike" kern="1200" cap="none" spc="-1" normalizeH="0" baseline="0" noProof="0" dirty="0">
                <a:ln>
                  <a:noFill/>
                </a:ln>
                <a:effectLst/>
                <a:uLnTx/>
                <a:uFillTx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000" b="1" i="0" u="none" strike="noStrike" kern="1200" cap="none" spc="-1" normalizeH="0" baseline="0" noProof="0" dirty="0" err="1">
                <a:ln>
                  <a:noFill/>
                </a:ln>
                <a:effectLst/>
                <a:uLnTx/>
                <a:uFillTx/>
                <a:ea typeface="+mn-ea"/>
                <a:cs typeface="Arial" panose="020B0604020202020204" pitchFamily="34" charset="0"/>
              </a:rPr>
              <a:t>halten</a:t>
            </a:r>
            <a:endParaRPr kumimoji="0" lang="de-DE" sz="2000" b="0" i="0" u="none" strike="noStrike" kern="1200" cap="none" spc="-1" normalizeH="0" baseline="0" noProof="0" dirty="0">
              <a:ln>
                <a:noFill/>
              </a:ln>
              <a:effectLst/>
              <a:uLnTx/>
              <a:uFillTx/>
              <a:ea typeface="+mn-ea"/>
              <a:cs typeface="Arial" panose="020B0604020202020204" pitchFamily="34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201"/>
              </a:spcAft>
              <a:buSzTx/>
              <a:buFont typeface="Arial" panose="020B0604020202020204" pitchFamily="34" charset="0"/>
              <a:buChar char="•"/>
              <a:tabLst>
                <a:tab pos="0" algn="l"/>
              </a:tabLst>
              <a:defRPr/>
            </a:pPr>
            <a:r>
              <a:rPr kumimoji="0" lang="de-DE" sz="1600" b="0" i="0" u="none" strike="noStrike" kern="1200" cap="none" spc="-1" normalizeH="0" baseline="0" noProof="0" dirty="0">
                <a:ln>
                  <a:noFill/>
                </a:ln>
                <a:effectLst/>
                <a:uLnTx/>
                <a:uFillTx/>
                <a:ea typeface="+mn-ea"/>
                <a:cs typeface="Arial" panose="020B0604020202020204" pitchFamily="34" charset="0"/>
              </a:rPr>
              <a:t>feuchte Umschläge auf Beine, Arme, Gesicht und Nacken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201"/>
              </a:spcAft>
              <a:buSzTx/>
              <a:buFont typeface="Arial" panose="020B0604020202020204" pitchFamily="34" charset="0"/>
              <a:buChar char="•"/>
              <a:tabLst>
                <a:tab pos="0" algn="l"/>
              </a:tabLst>
              <a:defRPr/>
            </a:pPr>
            <a:r>
              <a:rPr kumimoji="0" lang="de-DE" sz="1600" b="0" i="0" u="none" strike="noStrike" kern="1200" cap="none" spc="-1" normalizeH="0" baseline="0" noProof="0" dirty="0">
                <a:ln>
                  <a:noFill/>
                </a:ln>
                <a:effectLst/>
                <a:uLnTx/>
                <a:uFillTx/>
                <a:ea typeface="+mn-ea"/>
                <a:cs typeface="Arial" panose="020B0604020202020204" pitchFamily="34" charset="0"/>
              </a:rPr>
              <a:t>Fußbäder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201"/>
              </a:spcAft>
              <a:buSzTx/>
              <a:buFont typeface="Arial" panose="020B0604020202020204" pitchFamily="34" charset="0"/>
              <a:buChar char="•"/>
              <a:tabLst>
                <a:tab pos="0" algn="l"/>
              </a:tabLst>
              <a:defRPr/>
            </a:pPr>
            <a:r>
              <a:rPr kumimoji="0" lang="de-DE" sz="1600" b="0" i="0" u="none" strike="noStrike" kern="1200" cap="none" spc="-1" normalizeH="0" baseline="0" noProof="0" dirty="0">
                <a:ln>
                  <a:noFill/>
                </a:ln>
                <a:effectLst/>
                <a:uLnTx/>
                <a:uFillTx/>
                <a:ea typeface="+mn-ea"/>
                <a:cs typeface="Arial" panose="020B0604020202020204" pitchFamily="34" charset="0"/>
              </a:rPr>
              <a:t>abduschen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0" algn="l"/>
              </a:tabLst>
              <a:defRPr/>
            </a:pPr>
            <a:endParaRPr kumimoji="0" lang="de-DE" sz="1600" b="0" i="0" u="none" strike="noStrike" kern="1200" cap="none" spc="-1" normalizeH="0" baseline="0" noProof="0" dirty="0">
              <a:ln>
                <a:noFill/>
              </a:ln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0" algn="l"/>
              </a:tabLst>
              <a:defRPr/>
            </a:pPr>
            <a:endParaRPr kumimoji="0" lang="de-DE" sz="1600" b="0" i="0" u="none" strike="noStrike" kern="1200" cap="none" spc="-1" normalizeH="0" baseline="0" noProof="0" dirty="0">
              <a:ln>
                <a:noFill/>
              </a:ln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8" name="Grafik 2" descr="Hemd mit einfarbiger Füllung">
            <a:extLst>
              <a:ext uri="{FF2B5EF4-FFF2-40B4-BE49-F238E27FC236}">
                <a16:creationId xmlns:a16="http://schemas.microsoft.com/office/drawing/2014/main" id="{E6CC2FBF-4B6E-4105-B021-60096279D59A}"/>
              </a:ext>
            </a:extLst>
          </p:cNvPr>
          <p:cNvPicPr/>
          <p:nvPr/>
        </p:nvPicPr>
        <p:blipFill>
          <a:blip r:embed="rId2">
            <a:duotone>
              <a:prstClr val="black"/>
              <a:srgbClr val="31705F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</a14:imgLayer>
                </a14:imgProps>
              </a:ext>
            </a:extLst>
          </a:blip>
          <a:stretch/>
        </p:blipFill>
        <p:spPr>
          <a:xfrm>
            <a:off x="1308661" y="1530839"/>
            <a:ext cx="610490" cy="601577"/>
          </a:xfrm>
          <a:prstGeom prst="rect">
            <a:avLst/>
          </a:prstGeom>
          <a:ln w="0">
            <a:noFill/>
          </a:ln>
        </p:spPr>
      </p:pic>
      <p:pic>
        <p:nvPicPr>
          <p:cNvPr id="9" name="Grafik 5" descr="Schneeflocke mit einfarbiger Füllung">
            <a:extLst>
              <a:ext uri="{FF2B5EF4-FFF2-40B4-BE49-F238E27FC236}">
                <a16:creationId xmlns:a16="http://schemas.microsoft.com/office/drawing/2014/main" id="{6021162D-D481-4448-8AE2-2FD665F1A192}"/>
              </a:ext>
            </a:extLst>
          </p:cNvPr>
          <p:cNvPicPr/>
          <p:nvPr/>
        </p:nvPicPr>
        <p:blipFill>
          <a:blip r:embed="rId4">
            <a:duotone>
              <a:prstClr val="black"/>
              <a:srgbClr val="31705F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0"/>
                    </a14:imgEffect>
                  </a14:imgLayer>
                </a14:imgProps>
              </a:ext>
            </a:extLst>
          </a:blip>
          <a:stretch/>
        </p:blipFill>
        <p:spPr>
          <a:xfrm>
            <a:off x="1279480" y="3864878"/>
            <a:ext cx="780164" cy="700073"/>
          </a:xfrm>
          <a:prstGeom prst="rect">
            <a:avLst/>
          </a:prstGeom>
          <a:ln w="0">
            <a:noFill/>
          </a:ln>
        </p:spPr>
      </p:pic>
      <p:sp>
        <p:nvSpPr>
          <p:cNvPr id="10" name="Rechteck: abgerundete Ecken 10">
            <a:extLst>
              <a:ext uri="{FF2B5EF4-FFF2-40B4-BE49-F238E27FC236}">
                <a16:creationId xmlns:a16="http://schemas.microsoft.com/office/drawing/2014/main" id="{DBF8B020-2DE3-4478-9FD3-0FC6D894F3EA}"/>
              </a:ext>
            </a:extLst>
          </p:cNvPr>
          <p:cNvSpPr/>
          <p:nvPr/>
        </p:nvSpPr>
        <p:spPr>
          <a:xfrm>
            <a:off x="6530383" y="3881311"/>
            <a:ext cx="3598065" cy="2160000"/>
          </a:xfrm>
          <a:prstGeom prst="roundRect">
            <a:avLst>
              <a:gd name="adj" fmla="val 16667"/>
            </a:avLst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001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-1" normalizeH="0" baseline="0" noProof="0" dirty="0" err="1">
                <a:ln>
                  <a:noFill/>
                </a:ln>
                <a:effectLst/>
                <a:uLnTx/>
                <a:uFillTx/>
                <a:ea typeface="+mn-ea"/>
                <a:cs typeface="Arial" panose="020B0604020202020204" pitchFamily="34" charset="0"/>
              </a:rPr>
              <a:t>Aktivitäten</a:t>
            </a:r>
            <a:r>
              <a:rPr kumimoji="0" lang="en-US" sz="2000" b="1" i="0" u="none" strike="noStrike" kern="1200" cap="none" spc="-1" normalizeH="0" baseline="0" noProof="0" dirty="0">
                <a:ln>
                  <a:noFill/>
                </a:ln>
                <a:effectLst/>
                <a:uLnTx/>
                <a:uFillTx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000" b="1" i="0" u="none" strike="noStrike" kern="1200" cap="none" spc="-1" normalizeH="0" baseline="0" noProof="0" dirty="0" err="1">
                <a:ln>
                  <a:noFill/>
                </a:ln>
                <a:effectLst/>
                <a:uLnTx/>
                <a:uFillTx/>
                <a:ea typeface="+mn-ea"/>
                <a:cs typeface="Arial" panose="020B0604020202020204" pitchFamily="34" charset="0"/>
              </a:rPr>
              <a:t>anpassen</a:t>
            </a:r>
            <a:endParaRPr kumimoji="0" lang="de-DE" sz="2000" b="0" i="0" u="none" strike="noStrike" kern="1200" cap="none" spc="-1" normalizeH="0" baseline="0" noProof="0" dirty="0">
              <a:ln>
                <a:noFill/>
              </a:ln>
              <a:effectLst/>
              <a:uLnTx/>
              <a:uFillTx/>
              <a:ea typeface="+mn-ea"/>
              <a:cs typeface="Arial" panose="020B0604020202020204" pitchFamily="34" charset="0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201"/>
              </a:spcAft>
              <a:buSzTx/>
              <a:buFont typeface="Arial"/>
              <a:buChar char="•"/>
              <a:tabLst/>
              <a:defRPr/>
            </a:pPr>
            <a:r>
              <a:rPr lang="en-US" sz="1600" spc="-1" dirty="0">
                <a:cs typeface="Arial" panose="020B0604020202020204" pitchFamily="34" charset="0"/>
              </a:rPr>
              <a:t>a</a:t>
            </a:r>
            <a:r>
              <a:rPr kumimoji="0" lang="en-US" sz="1600" b="0" i="0" u="none" strike="noStrike" kern="1200" cap="none" spc="-1" normalizeH="0" baseline="0" noProof="0" dirty="0" err="1">
                <a:ln>
                  <a:noFill/>
                </a:ln>
                <a:effectLst/>
                <a:uLnTx/>
                <a:uFillTx/>
                <a:ea typeface="+mn-ea"/>
                <a:cs typeface="Arial" panose="020B0604020202020204" pitchFamily="34" charset="0"/>
              </a:rPr>
              <a:t>nstrengende</a:t>
            </a:r>
            <a:r>
              <a:rPr kumimoji="0" lang="en-US" sz="1600" b="0" i="0" u="none" strike="noStrike" kern="1200" cap="none" spc="-1" normalizeH="0" baseline="0" noProof="0" dirty="0">
                <a:ln>
                  <a:noFill/>
                </a:ln>
                <a:effectLst/>
                <a:uLnTx/>
                <a:uFillTx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1600" b="0" i="0" u="none" strike="noStrike" kern="1200" cap="none" spc="-1" normalizeH="0" baseline="0" noProof="0" dirty="0" err="1">
                <a:ln>
                  <a:noFill/>
                </a:ln>
                <a:effectLst/>
                <a:uLnTx/>
                <a:uFillTx/>
                <a:ea typeface="+mn-ea"/>
                <a:cs typeface="Arial" panose="020B0604020202020204" pitchFamily="34" charset="0"/>
              </a:rPr>
              <a:t>Aktivitäten</a:t>
            </a:r>
            <a:r>
              <a:rPr kumimoji="0" lang="en-US" sz="1600" b="0" i="0" u="none" strike="noStrike" kern="1200" cap="none" spc="-1" normalizeH="0" baseline="0" noProof="0" dirty="0">
                <a:ln>
                  <a:noFill/>
                </a:ln>
                <a:effectLst/>
                <a:uLnTx/>
                <a:uFillTx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1600" b="0" i="0" u="none" strike="noStrike" kern="1200" cap="none" spc="-1" normalizeH="0" baseline="0" noProof="0" dirty="0" err="1">
                <a:ln>
                  <a:noFill/>
                </a:ln>
                <a:effectLst/>
                <a:uLnTx/>
                <a:uFillTx/>
                <a:ea typeface="+mn-ea"/>
                <a:cs typeface="Arial" panose="020B0604020202020204" pitchFamily="34" charset="0"/>
              </a:rPr>
              <a:t>während</a:t>
            </a:r>
            <a:r>
              <a:rPr kumimoji="0" lang="en-US" sz="1600" b="0" i="0" u="none" strike="noStrike" kern="1200" cap="none" spc="-1" normalizeH="0" baseline="0" noProof="0" dirty="0">
                <a:ln>
                  <a:noFill/>
                </a:ln>
                <a:effectLst/>
                <a:uLnTx/>
                <a:uFillTx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1600" b="0" i="0" u="none" strike="noStrike" kern="1200" cap="none" spc="-1" normalizeH="0" baseline="0" noProof="0" dirty="0" err="1">
                <a:ln>
                  <a:noFill/>
                </a:ln>
                <a:effectLst/>
                <a:uLnTx/>
                <a:uFillTx/>
                <a:ea typeface="+mn-ea"/>
                <a:cs typeface="Arial" panose="020B0604020202020204" pitchFamily="34" charset="0"/>
              </a:rPr>
              <a:t>Hitze</a:t>
            </a:r>
            <a:r>
              <a:rPr kumimoji="0" lang="en-US" sz="1600" b="0" i="0" u="none" strike="noStrike" kern="1200" cap="none" spc="-1" normalizeH="0" baseline="0" noProof="0" dirty="0">
                <a:ln>
                  <a:noFill/>
                </a:ln>
                <a:effectLst/>
                <a:uLnTx/>
                <a:uFillTx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1600" b="0" i="0" u="none" strike="noStrike" kern="1200" cap="none" spc="-1" normalizeH="0" baseline="0" noProof="0" dirty="0" err="1">
                <a:ln>
                  <a:noFill/>
                </a:ln>
                <a:effectLst/>
                <a:uLnTx/>
                <a:uFillTx/>
                <a:ea typeface="+mn-ea"/>
                <a:cs typeface="Arial" panose="020B0604020202020204" pitchFamily="34" charset="0"/>
              </a:rPr>
              <a:t>vermeiden</a:t>
            </a:r>
            <a:endParaRPr kumimoji="0" lang="de-DE" sz="1600" b="0" i="0" u="none" strike="noStrike" kern="1200" cap="none" spc="-1" normalizeH="0" baseline="0" noProof="0" dirty="0">
              <a:ln>
                <a:noFill/>
              </a:ln>
              <a:effectLst/>
              <a:uLnTx/>
              <a:uFillTx/>
              <a:ea typeface="+mn-ea"/>
              <a:cs typeface="Arial" panose="020B0604020202020204" pitchFamily="34" charset="0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201"/>
              </a:spcAft>
              <a:buSzTx/>
              <a:buFont typeface="Arial"/>
              <a:buChar char="•"/>
              <a:tabLst/>
              <a:defRPr/>
            </a:pPr>
            <a:r>
              <a:rPr kumimoji="0" lang="de-DE" sz="1600" b="0" i="0" u="none" strike="noStrike" kern="1200" cap="none" spc="-1" normalizeH="0" baseline="0" noProof="0" dirty="0">
                <a:ln>
                  <a:noFill/>
                </a:ln>
                <a:effectLst/>
                <a:uLnTx/>
                <a:uFillTx/>
                <a:ea typeface="+mn-ea"/>
                <a:cs typeface="Arial" panose="020B0604020202020204" pitchFamily="34" charset="0"/>
              </a:rPr>
              <a:t>Einkäufe und andere Tätigkeiten in die kühleren Stunden des Tages verlegen</a:t>
            </a:r>
          </a:p>
        </p:txBody>
      </p:sp>
      <p:pic>
        <p:nvPicPr>
          <p:cNvPr id="11" name="Grafik 14" descr="Yoga mit einfarbiger Füllung">
            <a:extLst>
              <a:ext uri="{FF2B5EF4-FFF2-40B4-BE49-F238E27FC236}">
                <a16:creationId xmlns:a16="http://schemas.microsoft.com/office/drawing/2014/main" id="{167223D1-E062-4CA6-B97E-6E368258929E}"/>
              </a:ext>
            </a:extLst>
          </p:cNvPr>
          <p:cNvPicPr/>
          <p:nvPr/>
        </p:nvPicPr>
        <p:blipFill>
          <a:blip r:embed="rId6">
            <a:duotone>
              <a:prstClr val="black"/>
              <a:srgbClr val="31705F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aturation sat="0"/>
                    </a14:imgEffect>
                  </a14:imgLayer>
                </a14:imgProps>
              </a:ext>
            </a:extLst>
          </a:blip>
          <a:stretch/>
        </p:blipFill>
        <p:spPr>
          <a:xfrm>
            <a:off x="5700392" y="3881311"/>
            <a:ext cx="683640" cy="683640"/>
          </a:xfrm>
          <a:prstGeom prst="rect">
            <a:avLst/>
          </a:prstGeom>
          <a:ln w="0">
            <a:noFill/>
          </a:ln>
        </p:spPr>
      </p:pic>
      <p:pic>
        <p:nvPicPr>
          <p:cNvPr id="12" name="Grafik 2" descr="Sonnenbrille mit einfarbiger Füllung">
            <a:extLst>
              <a:ext uri="{FF2B5EF4-FFF2-40B4-BE49-F238E27FC236}">
                <a16:creationId xmlns:a16="http://schemas.microsoft.com/office/drawing/2014/main" id="{0E000098-64DD-4A4E-9B9D-75089503376E}"/>
              </a:ext>
            </a:extLst>
          </p:cNvPr>
          <p:cNvPicPr/>
          <p:nvPr/>
        </p:nvPicPr>
        <p:blipFill>
          <a:blip r:embed="rId8">
            <a:duotone>
              <a:prstClr val="black"/>
              <a:srgbClr val="31705F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saturation sat="0"/>
                    </a14:imgEffect>
                  </a14:imgLayer>
                </a14:imgProps>
              </a:ext>
            </a:extLst>
          </a:blip>
          <a:stretch/>
        </p:blipFill>
        <p:spPr>
          <a:xfrm>
            <a:off x="5736400" y="1412776"/>
            <a:ext cx="719640" cy="719640"/>
          </a:xfrm>
          <a:prstGeom prst="rect">
            <a:avLst/>
          </a:prstGeom>
          <a:ln w="0">
            <a:noFill/>
          </a:ln>
        </p:spPr>
      </p:pic>
      <p:sp>
        <p:nvSpPr>
          <p:cNvPr id="13" name="Rechteck: abgerundete Ecken 13">
            <a:extLst>
              <a:ext uri="{FF2B5EF4-FFF2-40B4-BE49-F238E27FC236}">
                <a16:creationId xmlns:a16="http://schemas.microsoft.com/office/drawing/2014/main" id="{93405DC0-3725-4B10-90C6-126083922CF7}"/>
              </a:ext>
            </a:extLst>
          </p:cNvPr>
          <p:cNvSpPr/>
          <p:nvPr/>
        </p:nvSpPr>
        <p:spPr>
          <a:xfrm>
            <a:off x="6524140" y="1530839"/>
            <a:ext cx="3604308" cy="2160000"/>
          </a:xfrm>
          <a:prstGeom prst="roundRect">
            <a:avLst>
              <a:gd name="adj" fmla="val 16667"/>
            </a:avLst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pPr eaLnBrk="1" fontAlgn="auto" hangingPunct="1">
              <a:lnSpc>
                <a:spcPct val="90000"/>
              </a:lnSpc>
              <a:spcBef>
                <a:spcPts val="1001"/>
              </a:spcBef>
              <a:spcAft>
                <a:spcPts val="1001"/>
              </a:spcAft>
              <a:defRPr/>
            </a:pPr>
            <a:r>
              <a:rPr lang="en-US" sz="2000" b="1" spc="-1" dirty="0">
                <a:cs typeface="Arial" panose="020B0604020202020204" pitchFamily="34" charset="0"/>
              </a:rPr>
              <a:t>Auf </a:t>
            </a:r>
            <a:r>
              <a:rPr lang="en-US" sz="2000" b="1" spc="-1" dirty="0" err="1">
                <a:cs typeface="Arial" panose="020B0604020202020204" pitchFamily="34" charset="0"/>
              </a:rPr>
              <a:t>Sonnenschutz</a:t>
            </a:r>
            <a:r>
              <a:rPr lang="en-US" sz="2000" b="1" spc="-1" dirty="0">
                <a:cs typeface="Arial" panose="020B0604020202020204" pitchFamily="34" charset="0"/>
              </a:rPr>
              <a:t> </a:t>
            </a:r>
            <a:r>
              <a:rPr lang="en-US" sz="2000" b="1" spc="-1" dirty="0" err="1">
                <a:cs typeface="Arial" panose="020B0604020202020204" pitchFamily="34" charset="0"/>
              </a:rPr>
              <a:t>achten</a:t>
            </a:r>
            <a:endParaRPr lang="de-DE" sz="2000" b="1" spc="-1" dirty="0">
              <a:cs typeface="Arial" panose="020B0604020202020204" pitchFamily="34" charset="0"/>
            </a:endParaRPr>
          </a:p>
          <a:p>
            <a:pPr marL="285750" indent="-285750" eaLnBrk="1" fontAlgn="auto" hangingPunct="1">
              <a:spcBef>
                <a:spcPts val="0"/>
              </a:spcBef>
              <a:spcAft>
                <a:spcPts val="201"/>
              </a:spcAft>
              <a:buFont typeface="Arial" panose="020B0604020202020204" pitchFamily="34" charset="0"/>
              <a:buChar char="•"/>
              <a:defRPr/>
            </a:pPr>
            <a:r>
              <a:rPr lang="en-US" sz="1600" spc="-1" dirty="0">
                <a:cs typeface="Arial" panose="020B0604020202020204" pitchFamily="34" charset="0"/>
              </a:rPr>
              <a:t>in den </a:t>
            </a:r>
            <a:r>
              <a:rPr lang="en-US" sz="1600" spc="-1" dirty="0" err="1">
                <a:cs typeface="Arial" panose="020B0604020202020204" pitchFamily="34" charset="0"/>
              </a:rPr>
              <a:t>Schatten</a:t>
            </a:r>
            <a:r>
              <a:rPr lang="en-US" sz="1600" spc="-1" dirty="0">
                <a:cs typeface="Arial" panose="020B0604020202020204" pitchFamily="34" charset="0"/>
              </a:rPr>
              <a:t>/an </a:t>
            </a:r>
            <a:r>
              <a:rPr lang="en-US" sz="1600" spc="-1" dirty="0" err="1">
                <a:cs typeface="Arial" panose="020B0604020202020204" pitchFamily="34" charset="0"/>
              </a:rPr>
              <a:t>kühle</a:t>
            </a:r>
            <a:r>
              <a:rPr lang="en-US" sz="1600" spc="-1" dirty="0">
                <a:cs typeface="Arial" panose="020B0604020202020204" pitchFamily="34" charset="0"/>
              </a:rPr>
              <a:t> </a:t>
            </a:r>
            <a:r>
              <a:rPr lang="en-US" sz="1600" spc="-1" dirty="0" err="1">
                <a:cs typeface="Arial" panose="020B0604020202020204" pitchFamily="34" charset="0"/>
              </a:rPr>
              <a:t>Orte</a:t>
            </a:r>
            <a:r>
              <a:rPr lang="en-US" sz="1600" spc="-1" dirty="0">
                <a:cs typeface="Arial" panose="020B0604020202020204" pitchFamily="34" charset="0"/>
              </a:rPr>
              <a:t> </a:t>
            </a:r>
            <a:r>
              <a:rPr lang="en-US" sz="1600" spc="-1" dirty="0" err="1">
                <a:cs typeface="Arial" panose="020B0604020202020204" pitchFamily="34" charset="0"/>
              </a:rPr>
              <a:t>begeben</a:t>
            </a:r>
            <a:endParaRPr lang="en-US" sz="1600" spc="-1" dirty="0">
              <a:cs typeface="Arial" panose="020B0604020202020204" pitchFamily="34" charset="0"/>
            </a:endParaRPr>
          </a:p>
          <a:p>
            <a:pPr marL="285750" indent="-285750" eaLnBrk="1" fontAlgn="auto" hangingPunct="1">
              <a:spcBef>
                <a:spcPts val="0"/>
              </a:spcBef>
              <a:spcAft>
                <a:spcPts val="201"/>
              </a:spcAft>
              <a:buFont typeface="Arial" panose="020B0604020202020204" pitchFamily="34" charset="0"/>
              <a:buChar char="•"/>
              <a:defRPr/>
            </a:pPr>
            <a:r>
              <a:rPr lang="en-US" sz="1600" spc="-1" dirty="0" err="1">
                <a:cs typeface="Arial" panose="020B0604020202020204" pitchFamily="34" charset="0"/>
              </a:rPr>
              <a:t>regelmäßig</a:t>
            </a:r>
            <a:r>
              <a:rPr lang="en-US" sz="1600" spc="-1" dirty="0">
                <a:cs typeface="Arial" panose="020B0604020202020204" pitchFamily="34" charset="0"/>
              </a:rPr>
              <a:t> </a:t>
            </a:r>
            <a:r>
              <a:rPr lang="en-US" sz="1600" spc="-1" dirty="0" err="1">
                <a:cs typeface="Arial" panose="020B0604020202020204" pitchFamily="34" charset="0"/>
              </a:rPr>
              <a:t>mit</a:t>
            </a:r>
            <a:r>
              <a:rPr lang="en-US" sz="1600" spc="-1" dirty="0">
                <a:cs typeface="Arial" panose="020B0604020202020204" pitchFamily="34" charset="0"/>
              </a:rPr>
              <a:t> </a:t>
            </a:r>
            <a:r>
              <a:rPr lang="en-US" sz="1600" spc="-1" dirty="0" err="1">
                <a:cs typeface="Arial" panose="020B0604020202020204" pitchFamily="34" charset="0"/>
              </a:rPr>
              <a:t>Sonnencreme</a:t>
            </a:r>
            <a:r>
              <a:rPr lang="en-US" sz="1600" spc="-1" dirty="0">
                <a:cs typeface="Arial" panose="020B0604020202020204" pitchFamily="34" charset="0"/>
              </a:rPr>
              <a:t> </a:t>
            </a:r>
            <a:r>
              <a:rPr lang="en-US" sz="1600" spc="-1" dirty="0" err="1">
                <a:cs typeface="Arial" panose="020B0604020202020204" pitchFamily="34" charset="0"/>
              </a:rPr>
              <a:t>eincremen</a:t>
            </a:r>
            <a:endParaRPr lang="de-DE" sz="1600" spc="-1" dirty="0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0245170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41B8B36-C8A7-461D-8579-17523E790C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Hitzeschutz: Verhaltensanpassungen</a:t>
            </a:r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4BFC5374-92FC-4687-9751-5460895FA6EE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B52D97-E41D-478B-9589-6600C41C58B1}" type="slidenum">
              <a:rPr lang="de-DE" smtClean="0"/>
              <a:t>9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F70E654D-705B-4EC7-BB9D-E5F6959138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Rechteck: abgerundete Ecken 23">
            <a:extLst>
              <a:ext uri="{FF2B5EF4-FFF2-40B4-BE49-F238E27FC236}">
                <a16:creationId xmlns:a16="http://schemas.microsoft.com/office/drawing/2014/main" id="{3857924B-0394-4597-B20D-E28D00248384}"/>
              </a:ext>
            </a:extLst>
          </p:cNvPr>
          <p:cNvSpPr/>
          <p:nvPr/>
        </p:nvSpPr>
        <p:spPr>
          <a:xfrm>
            <a:off x="2059644" y="1515903"/>
            <a:ext cx="3604308" cy="2160000"/>
          </a:xfrm>
          <a:prstGeom prst="roundRect">
            <a:avLst>
              <a:gd name="adj" fmla="val 16667"/>
            </a:avLst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001"/>
              </a:spcAft>
              <a:buClrTx/>
              <a:buSzTx/>
              <a:buFontTx/>
              <a:buNone/>
              <a:tabLst>
                <a:tab pos="0" algn="l"/>
              </a:tabLst>
              <a:defRPr/>
            </a:pPr>
            <a:r>
              <a:rPr kumimoji="0" lang="de-DE" sz="2000" b="1" i="0" u="none" strike="noStrike" kern="1200" cap="none" spc="-1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+mn-ea"/>
                <a:cs typeface="Arial" panose="020B0604020202020204" pitchFamily="34" charset="0"/>
              </a:rPr>
              <a:t>Hitzewarnungen</a:t>
            </a:r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201"/>
              </a:spcAft>
              <a:buClrTx/>
              <a:buSzTx/>
              <a:buFont typeface="Arial"/>
              <a:buChar char="•"/>
              <a:tabLst>
                <a:tab pos="0" algn="l"/>
              </a:tabLst>
              <a:defRPr/>
            </a:pPr>
            <a:r>
              <a:rPr kumimoji="0" lang="de-DE" sz="1600" b="0" i="0" u="none" strike="noStrike" kern="1200" cap="none" spc="-1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+mn-ea"/>
                <a:cs typeface="Arial" panose="020B0604020202020204" pitchFamily="34" charset="0"/>
              </a:rPr>
              <a:t>Der Deutsche Wetterdienst versendet Hitzewarnungen (</a:t>
            </a:r>
            <a:r>
              <a:rPr kumimoji="0" lang="de-DE" sz="1600" b="0" i="0" u="none" strike="noStrike" kern="1200" cap="none" spc="-1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+mn-ea"/>
                <a:cs typeface="Arial" panose="020B0604020202020204" pitchFamily="34" charset="0"/>
                <a:hlinkClick r:id="rId2"/>
              </a:rPr>
              <a:t>www.hitzewarnungen.de</a:t>
            </a:r>
            <a:r>
              <a:rPr kumimoji="0" lang="de-DE" sz="1600" b="0" i="0" u="none" strike="noStrike" kern="1200" cap="none" spc="-1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+mn-ea"/>
                <a:cs typeface="Arial" panose="020B0604020202020204" pitchFamily="34" charset="0"/>
              </a:rPr>
              <a:t>)</a:t>
            </a:r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201"/>
              </a:spcAft>
              <a:buClrTx/>
              <a:buSzTx/>
              <a:buFont typeface="Arial"/>
              <a:buChar char="•"/>
              <a:tabLst>
                <a:tab pos="0" algn="l"/>
              </a:tabLst>
              <a:defRPr/>
            </a:pPr>
            <a:r>
              <a:rPr kumimoji="0" lang="de-DE" sz="1600" b="0" i="0" u="none" strike="noStrike" kern="1200" cap="none" spc="-1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+mn-ea"/>
                <a:cs typeface="Arial" panose="020B0604020202020204" pitchFamily="34" charset="0"/>
              </a:rPr>
              <a:t>Angehörige, Freunde, Nachbarn können hier evtl. unterstützen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400" b="0" i="0" u="none" strike="noStrike" kern="1200" cap="none" spc="-1" normalizeH="0" baseline="0" noProof="0" dirty="0">
              <a:ln>
                <a:noFill/>
              </a:ln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7" name="Rechteck: abgerundete Ecken 26">
            <a:extLst>
              <a:ext uri="{FF2B5EF4-FFF2-40B4-BE49-F238E27FC236}">
                <a16:creationId xmlns:a16="http://schemas.microsoft.com/office/drawing/2014/main" id="{52930D94-1235-43CC-8662-C555D15B5589}"/>
              </a:ext>
            </a:extLst>
          </p:cNvPr>
          <p:cNvSpPr/>
          <p:nvPr/>
        </p:nvSpPr>
        <p:spPr>
          <a:xfrm>
            <a:off x="2085202" y="3881311"/>
            <a:ext cx="3604307" cy="2160000"/>
          </a:xfrm>
          <a:prstGeom prst="roundRect">
            <a:avLst>
              <a:gd name="adj" fmla="val 16667"/>
            </a:avLst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pPr lvl="0" eaLnBrk="1" fontAlgn="auto" hangingPunct="1">
              <a:spcBef>
                <a:spcPts val="0"/>
              </a:spcBef>
              <a:spcAft>
                <a:spcPts val="1001"/>
              </a:spcAft>
              <a:defRPr/>
            </a:pPr>
            <a:r>
              <a:rPr lang="en-US" b="1" spc="-1" dirty="0" err="1">
                <a:cs typeface="Arial" panose="020B0604020202020204" pitchFamily="34" charset="0"/>
              </a:rPr>
              <a:t>Angehörige</a:t>
            </a:r>
            <a:r>
              <a:rPr lang="en-US" b="1" spc="-1" dirty="0">
                <a:cs typeface="Arial" panose="020B0604020202020204" pitchFamily="34" charset="0"/>
              </a:rPr>
              <a:t> &amp; </a:t>
            </a:r>
            <a:r>
              <a:rPr lang="en-US" b="1" spc="-1" dirty="0" err="1">
                <a:cs typeface="Arial" panose="020B0604020202020204" pitchFamily="34" charset="0"/>
              </a:rPr>
              <a:t>Nachbarschaft</a:t>
            </a:r>
            <a:r>
              <a:rPr lang="en-US" b="1" spc="-1" dirty="0">
                <a:cs typeface="Arial" panose="020B0604020202020204" pitchFamily="34" charset="0"/>
              </a:rPr>
              <a:t> </a:t>
            </a:r>
            <a:r>
              <a:rPr lang="en-US" b="1" spc="-1" dirty="0" err="1">
                <a:cs typeface="Arial" panose="020B0604020202020204" pitchFamily="34" charset="0"/>
              </a:rPr>
              <a:t>einbinden</a:t>
            </a:r>
            <a:endParaRPr lang="de-DE" spc="-1" dirty="0">
              <a:cs typeface="Arial" panose="020B0604020202020204" pitchFamily="34" charset="0"/>
            </a:endParaRPr>
          </a:p>
          <a:p>
            <a:pPr marL="228600" lvl="0" indent="-228600" eaLnBrk="1" fontAlgn="auto" hangingPunct="1">
              <a:lnSpc>
                <a:spcPct val="90000"/>
              </a:lnSpc>
              <a:spcBef>
                <a:spcPts val="0"/>
              </a:spcBef>
              <a:spcAft>
                <a:spcPts val="201"/>
              </a:spcAft>
              <a:buFont typeface="Arial"/>
              <a:buChar char="•"/>
              <a:defRPr/>
            </a:pPr>
            <a:r>
              <a:rPr lang="de-DE" sz="1600" spc="-1" dirty="0">
                <a:cs typeface="Arial" panose="020B0604020202020204" pitchFamily="34" charset="0"/>
              </a:rPr>
              <a:t>regelmäßige Erinnerungen und Kontaktaufnahmen</a:t>
            </a:r>
          </a:p>
          <a:p>
            <a:pPr marL="228600" lvl="0" indent="-228600" eaLnBrk="1" fontAlgn="auto" hangingPunct="1">
              <a:lnSpc>
                <a:spcPct val="90000"/>
              </a:lnSpc>
              <a:spcBef>
                <a:spcPts val="0"/>
              </a:spcBef>
              <a:spcAft>
                <a:spcPts val="201"/>
              </a:spcAft>
              <a:buFont typeface="Arial"/>
              <a:buChar char="•"/>
              <a:defRPr/>
            </a:pPr>
            <a:r>
              <a:rPr lang="de-DE" sz="1600" spc="-1" dirty="0">
                <a:cs typeface="Arial" panose="020B0604020202020204" pitchFamily="34" charset="0"/>
              </a:rPr>
              <a:t>helfen bei der Umgestaltung des Wohnraums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0" algn="l"/>
              </a:tabLst>
              <a:defRPr/>
            </a:pPr>
            <a:endParaRPr kumimoji="0" lang="de-DE" sz="1600" b="0" i="0" u="none" strike="noStrike" kern="1200" cap="none" spc="-1" normalizeH="0" baseline="0" noProof="0" dirty="0">
              <a:ln>
                <a:noFill/>
              </a:ln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0" algn="l"/>
              </a:tabLst>
              <a:defRPr/>
            </a:pPr>
            <a:endParaRPr kumimoji="0" lang="de-DE" sz="1600" b="0" i="0" u="none" strike="noStrike" kern="1200" cap="none" spc="-1" normalizeH="0" baseline="0" noProof="0" dirty="0">
              <a:ln>
                <a:noFill/>
              </a:ln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0" name="Rechteck: abgerundete Ecken 10">
            <a:extLst>
              <a:ext uri="{FF2B5EF4-FFF2-40B4-BE49-F238E27FC236}">
                <a16:creationId xmlns:a16="http://schemas.microsoft.com/office/drawing/2014/main" id="{DBF8B020-2DE3-4478-9FD3-0FC6D894F3EA}"/>
              </a:ext>
            </a:extLst>
          </p:cNvPr>
          <p:cNvSpPr/>
          <p:nvPr/>
        </p:nvSpPr>
        <p:spPr>
          <a:xfrm>
            <a:off x="6530383" y="3881311"/>
            <a:ext cx="3598065" cy="2160000"/>
          </a:xfrm>
          <a:prstGeom prst="roundRect">
            <a:avLst>
              <a:gd name="adj" fmla="val 16667"/>
            </a:avLst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001"/>
              </a:spcAft>
              <a:buClrTx/>
              <a:buSzTx/>
              <a:buFontTx/>
              <a:buNone/>
              <a:tabLst/>
              <a:defRPr/>
            </a:pPr>
            <a:r>
              <a:rPr kumimoji="0" lang="de-DE" sz="2000" b="1" i="0" u="none" strike="noStrike" kern="1200" cap="none" spc="-1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Lucida Sans Unicode"/>
                <a:ea typeface="+mn-ea"/>
                <a:cs typeface="Arial" panose="020B0604020202020204" pitchFamily="34" charset="0"/>
              </a:rPr>
              <a:t>Vorräte kontrollieren</a:t>
            </a:r>
            <a:endParaRPr kumimoji="0" lang="de-DE" sz="2000" b="0" i="0" u="none" strike="noStrike" kern="1200" cap="none" spc="-1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Lucida Sans Unicode"/>
              <a:ea typeface="+mn-ea"/>
              <a:cs typeface="Arial" panose="020B0604020202020204" pitchFamily="34" charset="0"/>
            </a:endParaRPr>
          </a:p>
          <a:p>
            <a:pPr marL="343080" marR="0" lvl="0" indent="-34308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201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en-US" sz="1600" b="0" i="0" u="none" strike="noStrike" kern="1200" cap="none" spc="-1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Lucida Sans Unicode"/>
                <a:ea typeface="+mn-ea"/>
                <a:cs typeface="Arial" panose="020B0604020202020204" pitchFamily="34" charset="0"/>
              </a:rPr>
              <a:t>genügend</a:t>
            </a:r>
            <a:r>
              <a:rPr kumimoji="0" lang="en-US" sz="1600" b="0" i="0" u="none" strike="noStrike" kern="1200" cap="none" spc="-1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Lucida Sans Unicode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1600" b="0" i="0" u="none" strike="noStrike" kern="1200" cap="none" spc="-1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Lucida Sans Unicode"/>
                <a:ea typeface="+mn-ea"/>
                <a:cs typeface="Arial" panose="020B0604020202020204" pitchFamily="34" charset="0"/>
              </a:rPr>
              <a:t>Getränke</a:t>
            </a:r>
            <a:r>
              <a:rPr kumimoji="0" lang="en-US" sz="1600" b="0" i="0" u="none" strike="noStrike" kern="1200" cap="none" spc="-1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Lucida Sans Unicode"/>
                <a:ea typeface="+mn-ea"/>
                <a:cs typeface="Arial" panose="020B0604020202020204" pitchFamily="34" charset="0"/>
              </a:rPr>
              <a:t> und </a:t>
            </a:r>
            <a:r>
              <a:rPr kumimoji="0" lang="en-US" sz="1600" b="0" i="0" u="none" strike="noStrike" kern="1200" cap="none" spc="-1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Lucida Sans Unicode"/>
                <a:ea typeface="+mn-ea"/>
                <a:cs typeface="Arial" panose="020B0604020202020204" pitchFamily="34" charset="0"/>
              </a:rPr>
              <a:t>Hilfsmittel</a:t>
            </a:r>
            <a:r>
              <a:rPr kumimoji="0" lang="en-US" sz="1600" b="0" i="0" u="none" strike="noStrike" kern="1200" cap="none" spc="-1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Lucida Sans Unicode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1600" b="0" i="0" u="none" strike="noStrike" kern="1200" cap="none" spc="-1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Lucida Sans Unicode"/>
                <a:ea typeface="+mn-ea"/>
                <a:cs typeface="Arial" panose="020B0604020202020204" pitchFamily="34" charset="0"/>
              </a:rPr>
              <a:t>für</a:t>
            </a:r>
            <a:r>
              <a:rPr kumimoji="0" lang="en-US" sz="1600" b="0" i="0" u="none" strike="noStrike" kern="1200" cap="none" spc="-1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Lucida Sans Unicode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1600" b="0" i="0" u="none" strike="noStrike" kern="1200" cap="none" spc="-1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Lucida Sans Unicode"/>
                <a:ea typeface="+mn-ea"/>
                <a:cs typeface="Arial" panose="020B0604020202020204" pitchFamily="34" charset="0"/>
              </a:rPr>
              <a:t>Hitzeperioden</a:t>
            </a:r>
            <a:endParaRPr kumimoji="0" lang="en-US" sz="1600" b="0" i="0" u="none" strike="noStrike" kern="1200" cap="none" spc="-1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Lucida Sans Unicode"/>
              <a:ea typeface="+mn-ea"/>
              <a:cs typeface="Arial" panose="020B0604020202020204" pitchFamily="34" charset="0"/>
            </a:endParaRPr>
          </a:p>
          <a:p>
            <a:pPr marL="343080" marR="0" lvl="0" indent="-34308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201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en-US" sz="1600" b="0" i="0" u="none" strike="noStrike" kern="1200" cap="none" spc="-1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Lucida Sans Unicode"/>
                <a:ea typeface="+mn-ea"/>
                <a:cs typeface="Arial" panose="020B0604020202020204" pitchFamily="34" charset="0"/>
              </a:rPr>
              <a:t>Unterstützung</a:t>
            </a:r>
            <a:r>
              <a:rPr kumimoji="0" lang="en-US" sz="1600" b="0" i="0" u="none" strike="noStrike" kern="1200" cap="none" spc="-1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Lucida Sans Unicode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1600" b="0" i="0" u="none" strike="noStrike" kern="1200" cap="none" spc="-1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Lucida Sans Unicode"/>
                <a:ea typeface="+mn-ea"/>
                <a:cs typeface="Arial" panose="020B0604020202020204" pitchFamily="34" charset="0"/>
              </a:rPr>
              <a:t>bei</a:t>
            </a:r>
            <a:r>
              <a:rPr kumimoji="0" lang="en-US" sz="1600" b="0" i="0" u="none" strike="noStrike" kern="1200" cap="none" spc="-1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Lucida Sans Unicode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1600" b="0" i="0" u="none" strike="noStrike" kern="1200" cap="none" spc="-1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Lucida Sans Unicode"/>
                <a:ea typeface="+mn-ea"/>
                <a:cs typeface="Arial" panose="020B0604020202020204" pitchFamily="34" charset="0"/>
              </a:rPr>
              <a:t>Einkäufen</a:t>
            </a:r>
            <a:r>
              <a:rPr kumimoji="0" lang="en-US" sz="1600" b="0" i="0" u="none" strike="noStrike" kern="1200" cap="none" spc="-1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Lucida Sans Unicode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1600" b="0" i="0" u="none" strike="noStrike" kern="1200" cap="none" spc="-1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Lucida Sans Unicode"/>
                <a:ea typeface="+mn-ea"/>
                <a:cs typeface="Arial" panose="020B0604020202020204" pitchFamily="34" charset="0"/>
              </a:rPr>
              <a:t>organisieren</a:t>
            </a:r>
            <a:endParaRPr kumimoji="0" lang="en-US" sz="1600" b="0" i="0" u="none" strike="noStrike" kern="1200" cap="none" spc="-1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Lucida Sans Unicode"/>
              <a:ea typeface="+mn-ea"/>
              <a:cs typeface="Arial" panose="020B0604020202020204" pitchFamily="34" charset="0"/>
            </a:endParaRPr>
          </a:p>
        </p:txBody>
      </p:sp>
      <p:sp>
        <p:nvSpPr>
          <p:cNvPr id="13" name="Rechteck: abgerundete Ecken 13">
            <a:extLst>
              <a:ext uri="{FF2B5EF4-FFF2-40B4-BE49-F238E27FC236}">
                <a16:creationId xmlns:a16="http://schemas.microsoft.com/office/drawing/2014/main" id="{93405DC0-3725-4B10-90C6-126083922CF7}"/>
              </a:ext>
            </a:extLst>
          </p:cNvPr>
          <p:cNvSpPr/>
          <p:nvPr/>
        </p:nvSpPr>
        <p:spPr>
          <a:xfrm>
            <a:off x="6524140" y="1530839"/>
            <a:ext cx="3604308" cy="2160000"/>
          </a:xfrm>
          <a:prstGeom prst="roundRect">
            <a:avLst>
              <a:gd name="adj" fmla="val 16667"/>
            </a:avLst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1"/>
              </a:spcBef>
              <a:spcAft>
                <a:spcPts val="1001"/>
              </a:spcAft>
              <a:buClrTx/>
              <a:buSzTx/>
              <a:buFontTx/>
              <a:buNone/>
              <a:tabLst/>
              <a:defRPr/>
            </a:pPr>
            <a:r>
              <a:rPr kumimoji="0" lang="de-DE" sz="2000" b="1" i="0" u="none" strike="noStrike" kern="1200" cap="none" spc="-1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+mn-ea"/>
                <a:cs typeface="Arial" panose="020B0604020202020204" pitchFamily="34" charset="0"/>
              </a:rPr>
              <a:t>Medikamenteneinnahme</a:t>
            </a:r>
            <a:endParaRPr kumimoji="0" lang="de-DE" sz="2000" b="0" i="0" u="none" strike="noStrike" kern="1200" cap="none" spc="-1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ea typeface="+mn-ea"/>
              <a:cs typeface="Arial" panose="020B0604020202020204" pitchFamily="34" charset="0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201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de-DE" sz="1600" b="0" i="0" u="none" strike="noStrike" kern="1200" cap="none" spc="-1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+mn-ea"/>
                <a:cs typeface="Arial" panose="020B0604020202020204" pitchFamily="34" charset="0"/>
              </a:rPr>
              <a:t>Medikamenteneinnahme und Flüssigkeitszufuhr nach Rücksprache mit Arzt anpassen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201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de-DE" sz="1600" b="0" i="0" u="none" strike="noStrike" kern="1200" cap="none" spc="-1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+mn-ea"/>
                <a:cs typeface="Arial" panose="020B0604020202020204" pitchFamily="34" charset="0"/>
              </a:rPr>
              <a:t>Lagerungsbedingungen der Medikamente beachten</a:t>
            </a:r>
          </a:p>
        </p:txBody>
      </p:sp>
      <p:pic>
        <p:nvPicPr>
          <p:cNvPr id="14" name="Grafik 18" descr="Hohe Temperatur mit einfarbiger Füllung">
            <a:extLst>
              <a:ext uri="{FF2B5EF4-FFF2-40B4-BE49-F238E27FC236}">
                <a16:creationId xmlns:a16="http://schemas.microsoft.com/office/drawing/2014/main" id="{2478F64A-8DCF-4A01-94AE-2AC002A438D8}"/>
              </a:ext>
            </a:extLst>
          </p:cNvPr>
          <p:cNvPicPr/>
          <p:nvPr/>
        </p:nvPicPr>
        <p:blipFill>
          <a:blip r:embed="rId3">
            <a:grayscl/>
          </a:blip>
          <a:stretch/>
        </p:blipFill>
        <p:spPr>
          <a:xfrm>
            <a:off x="1271464" y="1556792"/>
            <a:ext cx="671956" cy="638616"/>
          </a:xfrm>
          <a:prstGeom prst="rect">
            <a:avLst/>
          </a:prstGeom>
          <a:ln w="0">
            <a:noFill/>
          </a:ln>
        </p:spPr>
      </p:pic>
      <p:pic>
        <p:nvPicPr>
          <p:cNvPr id="15" name="Grafik 2" descr="Medizin mit einfarbiger Füllung">
            <a:extLst>
              <a:ext uri="{FF2B5EF4-FFF2-40B4-BE49-F238E27FC236}">
                <a16:creationId xmlns:a16="http://schemas.microsoft.com/office/drawing/2014/main" id="{139F536C-67AE-494A-9FDC-74D2AF9A189E}"/>
              </a:ext>
            </a:extLst>
          </p:cNvPr>
          <p:cNvPicPr/>
          <p:nvPr/>
        </p:nvPicPr>
        <p:blipFill>
          <a:blip r:embed="rId4">
            <a:grayscl/>
          </a:blip>
          <a:stretch/>
        </p:blipFill>
        <p:spPr>
          <a:xfrm>
            <a:off x="5879976" y="1556792"/>
            <a:ext cx="671956" cy="638616"/>
          </a:xfrm>
          <a:prstGeom prst="rect">
            <a:avLst/>
          </a:prstGeom>
          <a:ln w="0">
            <a:noFill/>
          </a:ln>
        </p:spPr>
      </p:pic>
      <p:pic>
        <p:nvPicPr>
          <p:cNvPr id="16" name="Grafik 15" descr="Mann und Frau mit einfarbiger Füllung">
            <a:extLst>
              <a:ext uri="{FF2B5EF4-FFF2-40B4-BE49-F238E27FC236}">
                <a16:creationId xmlns:a16="http://schemas.microsoft.com/office/drawing/2014/main" id="{B4FDA75D-A4FC-470C-9794-34F591F67249}"/>
              </a:ext>
            </a:extLst>
          </p:cNvPr>
          <p:cNvPicPr/>
          <p:nvPr/>
        </p:nvPicPr>
        <p:blipFill>
          <a:blip r:embed="rId5">
            <a:grayscl/>
          </a:blip>
          <a:stretch/>
        </p:blipFill>
        <p:spPr>
          <a:xfrm>
            <a:off x="1266823" y="4000227"/>
            <a:ext cx="671956" cy="638616"/>
          </a:xfrm>
          <a:prstGeom prst="rect">
            <a:avLst/>
          </a:prstGeom>
          <a:ln w="0">
            <a:noFill/>
          </a:ln>
        </p:spPr>
      </p:pic>
      <p:pic>
        <p:nvPicPr>
          <p:cNvPr id="17" name="Grafik 11" descr="Liste mit einfarbiger Füllung">
            <a:extLst>
              <a:ext uri="{FF2B5EF4-FFF2-40B4-BE49-F238E27FC236}">
                <a16:creationId xmlns:a16="http://schemas.microsoft.com/office/drawing/2014/main" id="{C9663861-39A4-4E2F-ACC8-984F7B548345}"/>
              </a:ext>
            </a:extLst>
          </p:cNvPr>
          <p:cNvPicPr/>
          <p:nvPr/>
        </p:nvPicPr>
        <p:blipFill>
          <a:blip r:embed="rId6">
            <a:grayscl/>
          </a:blip>
          <a:stretch/>
        </p:blipFill>
        <p:spPr>
          <a:xfrm>
            <a:off x="5830537" y="4000227"/>
            <a:ext cx="671956" cy="638616"/>
          </a:xfrm>
          <a:prstGeom prst="rect">
            <a:avLst/>
          </a:prstGeom>
          <a:ln w="0">
            <a:noFill/>
          </a:ln>
        </p:spPr>
      </p:pic>
    </p:spTree>
    <p:extLst>
      <p:ext uri="{BB962C8B-B14F-4D97-AF65-F5344CB8AC3E}">
        <p14:creationId xmlns:p14="http://schemas.microsoft.com/office/powerpoint/2010/main" val="3462121906"/>
      </p:ext>
    </p:extLst>
  </p:cSld>
  <p:clrMapOvr>
    <a:masterClrMapping/>
  </p:clrMapOvr>
</p:sld>
</file>

<file path=ppt/theme/theme1.xml><?xml version="1.0" encoding="utf-8"?>
<a:theme xmlns:a="http://schemas.openxmlformats.org/drawingml/2006/main" name="blank">
  <a:themeElements>
    <a:clrScheme name="blank 2">
      <a:dk1>
        <a:srgbClr val="000000"/>
      </a:dk1>
      <a:lt1>
        <a:srgbClr val="FFFFFF"/>
      </a:lt1>
      <a:dk2>
        <a:srgbClr val="1473A1"/>
      </a:dk2>
      <a:lt2>
        <a:srgbClr val="003264"/>
      </a:lt2>
      <a:accent1>
        <a:srgbClr val="808080"/>
      </a:accent1>
      <a:accent2>
        <a:srgbClr val="99B8D5"/>
      </a:accent2>
      <a:accent3>
        <a:srgbClr val="FFFFFF"/>
      </a:accent3>
      <a:accent4>
        <a:srgbClr val="000000"/>
      </a:accent4>
      <a:accent5>
        <a:srgbClr val="C0C0C0"/>
      </a:accent5>
      <a:accent6>
        <a:srgbClr val="8AA6C1"/>
      </a:accent6>
      <a:hlink>
        <a:srgbClr val="FF9933"/>
      </a:hlink>
      <a:folHlink>
        <a:srgbClr val="FFCC66"/>
      </a:folHlink>
    </a:clrScheme>
    <a:fontScheme name="blank">
      <a:majorFont>
        <a:latin typeface="Lucida Sans Unicode"/>
        <a:ea typeface=""/>
        <a:cs typeface=""/>
      </a:majorFont>
      <a:minorFont>
        <a:latin typeface="Lucida Sans Unicode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folHlink"/>
        </a:solidFill>
        <a:ln w="12700" cap="flat" cmpd="sng" algn="ctr">
          <a:solidFill>
            <a:srgbClr val="1473A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ts val="3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sz="20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Lucida Sans Unicode" panose="020B0602030504020204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folHlink"/>
        </a:solidFill>
        <a:ln w="12700" cap="flat" cmpd="sng" algn="ctr">
          <a:solidFill>
            <a:srgbClr val="1473A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ts val="3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sz="20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Lucida Sans Unicode" panose="020B0602030504020204" pitchFamily="34" charset="0"/>
          </a:defRPr>
        </a:defPPr>
      </a:lstStyle>
    </a:lnDef>
  </a:objectDefaults>
  <a:extraClrSchemeLst>
    <a:extraClrScheme>
      <a:clrScheme name="blank 1">
        <a:dk1>
          <a:srgbClr val="292929"/>
        </a:dk1>
        <a:lt1>
          <a:srgbClr val="FFFFFF"/>
        </a:lt1>
        <a:dk2>
          <a:srgbClr val="686B5D"/>
        </a:dk2>
        <a:lt2>
          <a:srgbClr val="F8F8F8"/>
        </a:lt2>
        <a:accent1>
          <a:srgbClr val="DDDDDD"/>
        </a:accent1>
        <a:accent2>
          <a:srgbClr val="3399FF"/>
        </a:accent2>
        <a:accent3>
          <a:srgbClr val="B9BAB6"/>
        </a:accent3>
        <a:accent4>
          <a:srgbClr val="DADADA"/>
        </a:accent4>
        <a:accent5>
          <a:srgbClr val="EBEBEB"/>
        </a:accent5>
        <a:accent6>
          <a:srgbClr val="2D8AE7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1473A1"/>
        </a:dk2>
        <a:lt2>
          <a:srgbClr val="003264"/>
        </a:lt2>
        <a:accent1>
          <a:srgbClr val="808080"/>
        </a:accent1>
        <a:accent2>
          <a:srgbClr val="99B8D5"/>
        </a:accent2>
        <a:accent3>
          <a:srgbClr val="FFFFFF"/>
        </a:accent3>
        <a:accent4>
          <a:srgbClr val="000000"/>
        </a:accent4>
        <a:accent5>
          <a:srgbClr val="C0C0C0"/>
        </a:accent5>
        <a:accent6>
          <a:srgbClr val="8AA6C1"/>
        </a:accent6>
        <a:hlink>
          <a:srgbClr val="FF9933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vdek-folien-16-9.potx" id="{1DA880DF-9DCA-4C1C-93CA-1960C30918A6}" vid="{B472D146-6E7A-459B-AB4F-29C411811A71}"/>
    </a:ext>
  </a:extLst>
</a:theme>
</file>

<file path=ppt/theme/theme2.xml><?xml version="1.0" encoding="utf-8"?>
<a:theme xmlns:a="http://schemas.openxmlformats.org/drawingml/2006/main" name="Benutzerdefiniertes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blank</Template>
  <TotalTime>0</TotalTime>
  <Words>757</Words>
  <Application>Microsoft Office PowerPoint</Application>
  <PresentationFormat>Breitbild</PresentationFormat>
  <Paragraphs>161</Paragraphs>
  <Slides>15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5</vt:i4>
      </vt:variant>
      <vt:variant>
        <vt:lpstr>Design</vt:lpstr>
      </vt:variant>
      <vt:variant>
        <vt:i4>2</vt:i4>
      </vt:variant>
      <vt:variant>
        <vt:lpstr>Folientitel</vt:lpstr>
      </vt:variant>
      <vt:variant>
        <vt:i4>15</vt:i4>
      </vt:variant>
    </vt:vector>
  </HeadingPairs>
  <TitlesOfParts>
    <vt:vector size="22" baseType="lpstr">
      <vt:lpstr>Arial</vt:lpstr>
      <vt:lpstr>Arial Black</vt:lpstr>
      <vt:lpstr>Calibri</vt:lpstr>
      <vt:lpstr>Calibri Light</vt:lpstr>
      <vt:lpstr>Lucida Sans Unicode</vt:lpstr>
      <vt:lpstr>blank</vt:lpstr>
      <vt:lpstr>Benutzerdefiniertes Design</vt:lpstr>
      <vt:lpstr>Verwendungshinweise</vt:lpstr>
      <vt:lpstr>Hitzeschutz in der Pflegeberatung</vt:lpstr>
      <vt:lpstr>Heiße Tage werden immer häufiger</vt:lpstr>
      <vt:lpstr>Hitze hat gesundheitliche Folgen</vt:lpstr>
      <vt:lpstr>Oft gibt es mehrere Risikofaktoren</vt:lpstr>
      <vt:lpstr>Warnzeichen für Hitzeerkrankungen </vt:lpstr>
      <vt:lpstr>Erste Hilfe-Maßnahmen</vt:lpstr>
      <vt:lpstr>Hitzeschutz: Verhaltensanpassungen</vt:lpstr>
      <vt:lpstr>Hitzeschutz: Verhaltensanpassungen</vt:lpstr>
      <vt:lpstr>Hitzeschutz: Verhaltensanpassungen</vt:lpstr>
      <vt:lpstr>Hitzeschutz: Verhaltensanpassungen</vt:lpstr>
      <vt:lpstr>Infomaterialien: Pflegelotse</vt:lpstr>
      <vt:lpstr>Infomaterialien: hitze.info</vt:lpstr>
      <vt:lpstr>Hitzeschutzbündnisse für Gesundheit</vt:lpstr>
      <vt:lpstr>Vielen Dank für Ihre Aufmerksamkeit!</vt:lpstr>
    </vt:vector>
  </TitlesOfParts>
  <Company>Verband der Ersatzkassen e.V.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Thum, Dr. Christin (vdek - VZ)</dc:creator>
  <cp:lastModifiedBy>Thum, Dr. Christin (vdek - VZ)</cp:lastModifiedBy>
  <cp:revision>28</cp:revision>
  <dcterms:created xsi:type="dcterms:W3CDTF">2024-12-12T15:22:56Z</dcterms:created>
  <dcterms:modified xsi:type="dcterms:W3CDTF">2025-01-30T14:03:50Z</dcterms:modified>
</cp:coreProperties>
</file>