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4" r:id="rId2"/>
  </p:sldMasterIdLst>
  <p:notesMasterIdLst>
    <p:notesMasterId r:id="rId43"/>
  </p:notesMasterIdLst>
  <p:handoutMasterIdLst>
    <p:handoutMasterId r:id="rId44"/>
  </p:handoutMasterIdLst>
  <p:sldIdLst>
    <p:sldId id="265" r:id="rId3"/>
    <p:sldId id="263" r:id="rId4"/>
    <p:sldId id="276" r:id="rId5"/>
    <p:sldId id="277" r:id="rId6"/>
    <p:sldId id="278" r:id="rId7"/>
    <p:sldId id="279" r:id="rId8"/>
    <p:sldId id="280" r:id="rId9"/>
    <p:sldId id="260" r:id="rId10"/>
    <p:sldId id="281" r:id="rId11"/>
    <p:sldId id="282" r:id="rId12"/>
    <p:sldId id="283" r:id="rId13"/>
    <p:sldId id="261" r:id="rId14"/>
    <p:sldId id="284" r:id="rId15"/>
    <p:sldId id="26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66" r:id="rId27"/>
    <p:sldId id="267" r:id="rId28"/>
    <p:sldId id="296" r:id="rId29"/>
    <p:sldId id="297" r:id="rId30"/>
    <p:sldId id="298" r:id="rId31"/>
    <p:sldId id="268" r:id="rId32"/>
    <p:sldId id="270" r:id="rId33"/>
    <p:sldId id="271" r:id="rId34"/>
    <p:sldId id="272" r:id="rId35"/>
    <p:sldId id="273" r:id="rId36"/>
    <p:sldId id="299" r:id="rId37"/>
    <p:sldId id="300" r:id="rId38"/>
    <p:sldId id="301" r:id="rId39"/>
    <p:sldId id="275" r:id="rId40"/>
    <p:sldId id="302" r:id="rId41"/>
    <p:sldId id="259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58196376-89F9-4714-9676-B8198C577E5D}">
          <p14:sldIdLst>
            <p14:sldId id="265"/>
            <p14:sldId id="263"/>
          </p14:sldIdLst>
        </p14:section>
        <p14:section name="Ziele, Ablauf und Vorstellung" id="{CA5A2A6B-350C-4BD1-A72F-A954FBD276F6}">
          <p14:sldIdLst>
            <p14:sldId id="276"/>
            <p14:sldId id="277"/>
            <p14:sldId id="278"/>
          </p14:sldIdLst>
        </p14:section>
        <p14:section name="Hitze und Gesundheit" id="{DA488DF4-035C-400B-9B99-9C227E36C537}">
          <p14:sldIdLst>
            <p14:sldId id="279"/>
            <p14:sldId id="280"/>
            <p14:sldId id="260"/>
            <p14:sldId id="281"/>
            <p14:sldId id="282"/>
            <p14:sldId id="283"/>
            <p14:sldId id="261"/>
            <p14:sldId id="284"/>
            <p14:sldId id="26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66"/>
            <p14:sldId id="267"/>
            <p14:sldId id="296"/>
            <p14:sldId id="297"/>
          </p14:sldIdLst>
        </p14:section>
        <p14:section name="Hitzeprävention" id="{791E496F-4271-4676-98DD-BBCF7FC0580C}">
          <p14:sldIdLst>
            <p14:sldId id="298"/>
            <p14:sldId id="268"/>
            <p14:sldId id="270"/>
            <p14:sldId id="271"/>
            <p14:sldId id="272"/>
            <p14:sldId id="273"/>
            <p14:sldId id="299"/>
          </p14:sldIdLst>
        </p14:section>
        <p14:section name="Erreichbarkeit vulnerabler Gruppen" id="{D25C402F-26E1-4052-A2BC-B5DE5204E1CF}">
          <p14:sldIdLst>
            <p14:sldId id="300"/>
            <p14:sldId id="301"/>
          </p14:sldIdLst>
        </p14:section>
        <p14:section name="Netzwerk" id="{5F34FF62-9A4A-41D5-9D80-6E3F742DEBD8}">
          <p14:sldIdLst>
            <p14:sldId id="275"/>
          </p14:sldIdLst>
        </p14:section>
        <p14:section name="Abschließene Folien" id="{7D5A8571-D90F-44A6-83AD-8A0B1E37A83F}">
          <p14:sldIdLst>
            <p14:sldId id="302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2F81F-75EB-42F5-AEAA-C9D5EC36BC71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2603B061-C0FE-442F-B2B4-8AD786FBDA1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b="1" dirty="0">
              <a:solidFill>
                <a:srgbClr val="2F705F"/>
              </a:solidFill>
              <a:latin typeface="+mj-lt"/>
            </a:rPr>
            <a:t>Alte Menschen</a:t>
          </a:r>
        </a:p>
      </dgm:t>
    </dgm:pt>
    <dgm:pt modelId="{0DDCC10F-838A-4B68-90CE-31EDBB215B67}" type="parTrans" cxnId="{F2EA686C-86F5-40D5-9689-63C4A43DBA9C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3191A508-9445-4C1E-ACE0-300D46D5B319}" type="sibTrans" cxnId="{F2EA686C-86F5-40D5-9689-63C4A43DBA9C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5A9B7152-90D5-4DAF-9CC3-283C1955429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b="1" dirty="0">
              <a:solidFill>
                <a:srgbClr val="2F705F"/>
              </a:solidFill>
              <a:latin typeface="+mj-lt"/>
            </a:rPr>
            <a:t>Menschen mit Vorerkrankungen</a:t>
          </a:r>
        </a:p>
      </dgm:t>
    </dgm:pt>
    <dgm:pt modelId="{3EABAC04-F21E-4E09-8ED0-40C39810D7D7}" type="parTrans" cxnId="{4326C60D-D5C2-4669-BE73-3058D882CD93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1F7894F8-13CF-4E0F-A6D2-1CC4C78F1783}" type="sibTrans" cxnId="{4326C60D-D5C2-4669-BE73-3058D882CD93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8388902E-83C1-4566-A382-BA2C655778D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b="1" dirty="0">
              <a:solidFill>
                <a:srgbClr val="2F705F"/>
              </a:solidFill>
              <a:latin typeface="+mj-lt"/>
            </a:rPr>
            <a:t>Menschen mit bestimmter Medikation</a:t>
          </a:r>
        </a:p>
      </dgm:t>
    </dgm:pt>
    <dgm:pt modelId="{0CF7BFC7-D8A7-49A3-A44E-FEFCFB0B9780}" type="parTrans" cxnId="{EAFF4BA3-0EA2-40CB-BDF7-20268B9D603C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058BD75C-B995-4A34-885E-79B63C153CC4}" type="sibTrans" cxnId="{EAFF4BA3-0EA2-40CB-BDF7-20268B9D603C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C04FDDBD-1C7A-45DC-97AA-85217BD59C1A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b="1" dirty="0">
              <a:solidFill>
                <a:srgbClr val="2F705F"/>
              </a:solidFill>
              <a:latin typeface="+mj-lt"/>
            </a:rPr>
            <a:t>Im Freien Arbeitende</a:t>
          </a:r>
        </a:p>
      </dgm:t>
    </dgm:pt>
    <dgm:pt modelId="{CED37706-9B35-4DCF-95B9-9EE9AA5777DC}" type="parTrans" cxnId="{408D24A9-C697-4E1D-9596-46558F7DD9C9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20F12FAB-C06B-456D-A6B9-87C45DA50F05}" type="sibTrans" cxnId="{408D24A9-C697-4E1D-9596-46558F7DD9C9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AC2D5431-39CC-44BA-9390-B440A4392F1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>
              <a:solidFill>
                <a:srgbClr val="2F705F"/>
              </a:solidFill>
              <a:latin typeface="+mj-lt"/>
            </a:rPr>
            <a:t>Säuglinge</a:t>
          </a:r>
          <a:r>
            <a:rPr lang="en-US" b="1" dirty="0">
              <a:solidFill>
                <a:srgbClr val="2F705F"/>
              </a:solidFill>
              <a:latin typeface="+mj-lt"/>
            </a:rPr>
            <a:t> und </a:t>
          </a:r>
          <a:r>
            <a:rPr lang="en-US" b="1" dirty="0" err="1">
              <a:solidFill>
                <a:srgbClr val="2F705F"/>
              </a:solidFill>
              <a:latin typeface="+mj-lt"/>
            </a:rPr>
            <a:t>Kleinkinder</a:t>
          </a:r>
          <a:endParaRPr lang="de-DE" b="1" dirty="0">
            <a:solidFill>
              <a:srgbClr val="2F705F"/>
            </a:solidFill>
            <a:latin typeface="+mj-lt"/>
          </a:endParaRPr>
        </a:p>
      </dgm:t>
    </dgm:pt>
    <dgm:pt modelId="{8461061D-8E4B-4070-83B9-21E43F34FED5}" type="parTrans" cxnId="{A7E6A8BF-DB03-440D-8E3B-60F27DF556ED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8FB8D5E5-8F46-49E0-800D-55B1AB4A466E}" type="sibTrans" cxnId="{A7E6A8BF-DB03-440D-8E3B-60F27DF556ED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C9208531-EB53-4464-83E6-4CCDA35A18B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>
              <a:solidFill>
                <a:srgbClr val="2F705F"/>
              </a:solidFill>
              <a:latin typeface="+mj-lt"/>
            </a:rPr>
            <a:t>Schwangere</a:t>
          </a:r>
          <a:r>
            <a:rPr lang="en-US" b="1" dirty="0">
              <a:solidFill>
                <a:srgbClr val="2F705F"/>
              </a:solidFill>
              <a:latin typeface="+mj-lt"/>
            </a:rPr>
            <a:t> Menschen</a:t>
          </a:r>
          <a:endParaRPr lang="de-DE" b="1" dirty="0">
            <a:solidFill>
              <a:srgbClr val="2F705F"/>
            </a:solidFill>
            <a:latin typeface="+mj-lt"/>
          </a:endParaRPr>
        </a:p>
      </dgm:t>
    </dgm:pt>
    <dgm:pt modelId="{F229CC94-6616-424C-BB7F-ED707F5CEA75}" type="parTrans" cxnId="{AAE98619-6532-4A9E-88C6-718D521B194F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231BB9AB-42F8-47EC-90E7-7AE238A8A1A9}" type="sibTrans" cxnId="{AAE98619-6532-4A9E-88C6-718D521B194F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9560330E-B476-4D70-845B-FDADB8701E22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b="1" dirty="0">
              <a:solidFill>
                <a:srgbClr val="2F705F"/>
              </a:solidFill>
              <a:latin typeface="+mj-lt"/>
            </a:rPr>
            <a:t>Sozial isolierte Menschen</a:t>
          </a:r>
        </a:p>
      </dgm:t>
    </dgm:pt>
    <dgm:pt modelId="{C4216F42-FE93-41B4-A5E7-72DDA55AF528}" type="parTrans" cxnId="{9B94557D-1335-42F0-9112-10142C168C86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0BBA5A0A-4443-48E1-ABE5-04854F07A0B0}" type="sibTrans" cxnId="{9B94557D-1335-42F0-9112-10142C168C86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A5409A05-DC81-44A5-B431-C282D753F7E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b="1" dirty="0">
              <a:solidFill>
                <a:srgbClr val="2F705F"/>
              </a:solidFill>
              <a:latin typeface="+mj-lt"/>
            </a:rPr>
            <a:t>Arme Menschen</a:t>
          </a:r>
        </a:p>
      </dgm:t>
    </dgm:pt>
    <dgm:pt modelId="{74CD9679-38DB-4C45-AC0B-867D507D1DC9}" type="parTrans" cxnId="{08A7244A-338D-4AE9-B6A7-BF14E4403587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80578E25-C841-42F4-B331-D1290DA0E0A1}" type="sibTrans" cxnId="{08A7244A-338D-4AE9-B6A7-BF14E4403587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C5241A7C-1D98-44D3-816D-49BA02FCAD9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b="1">
              <a:solidFill>
                <a:srgbClr val="2F705F"/>
              </a:solidFill>
              <a:latin typeface="+mj-lt"/>
            </a:rPr>
            <a:t>Sportler:innen</a:t>
          </a:r>
          <a:endParaRPr lang="de-DE" b="1" dirty="0">
            <a:solidFill>
              <a:srgbClr val="2F705F"/>
            </a:solidFill>
            <a:latin typeface="+mj-lt"/>
          </a:endParaRPr>
        </a:p>
      </dgm:t>
    </dgm:pt>
    <dgm:pt modelId="{1A376B36-6DBE-4D52-BFDD-8B96636AD230}" type="parTrans" cxnId="{14903930-840B-4883-858A-508AF7C9FC44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5ADBFFE5-46F4-436A-89B2-4CA5E1625B61}" type="sibTrans" cxnId="{14903930-840B-4883-858A-508AF7C9FC44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E8D637E2-26EE-4CC0-B64C-418D0B5B84E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b="1" dirty="0">
              <a:solidFill>
                <a:srgbClr val="2F705F"/>
              </a:solidFill>
              <a:latin typeface="+mj-lt"/>
            </a:rPr>
            <a:t>Pflegebedürftige Menschen</a:t>
          </a:r>
        </a:p>
      </dgm:t>
    </dgm:pt>
    <dgm:pt modelId="{CBECB2E1-401E-49A0-AB78-3CBF732E1A10}" type="parTrans" cxnId="{C95CFBC4-80FC-43D8-99CA-4475E68A88F9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5EFB08EA-719E-4E3A-839F-109937C423EF}" type="sibTrans" cxnId="{C95CFBC4-80FC-43D8-99CA-4475E68A88F9}">
      <dgm:prSet/>
      <dgm:spPr/>
      <dgm:t>
        <a:bodyPr/>
        <a:lstStyle/>
        <a:p>
          <a:endParaRPr lang="de-DE">
            <a:solidFill>
              <a:schemeClr val="accent2"/>
            </a:solidFill>
          </a:endParaRPr>
        </a:p>
      </dgm:t>
    </dgm:pt>
    <dgm:pt modelId="{94A9EC94-E33B-4A75-8951-FA336160E06C}" type="pres">
      <dgm:prSet presAssocID="{4A22F81F-75EB-42F5-AEAA-C9D5EC36BC71}" presName="diagram" presStyleCnt="0">
        <dgm:presLayoutVars>
          <dgm:dir/>
          <dgm:resizeHandles val="exact"/>
        </dgm:presLayoutVars>
      </dgm:prSet>
      <dgm:spPr/>
    </dgm:pt>
    <dgm:pt modelId="{D470209A-AB0B-4E6F-A920-9B0DF5F7C20E}" type="pres">
      <dgm:prSet presAssocID="{2603B061-C0FE-442F-B2B4-8AD786FBDA10}" presName="node" presStyleLbl="node1" presStyleIdx="0" presStyleCnt="10" custLinFactNeighborX="-141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4215389-A0FE-47A9-99BE-9B1D432910D3}" type="pres">
      <dgm:prSet presAssocID="{3191A508-9445-4C1E-ACE0-300D46D5B319}" presName="sibTrans" presStyleCnt="0"/>
      <dgm:spPr/>
    </dgm:pt>
    <dgm:pt modelId="{A6CAF764-1B52-4B3D-AE25-BE57C2C08FC4}" type="pres">
      <dgm:prSet presAssocID="{5A9B7152-90D5-4DAF-9CC3-283C19554290}" presName="node" presStyleLbl="node1" presStyleIdx="1" presStyleCnt="1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5239C947-290C-4D39-8AF4-59BCAE0A4E59}" type="pres">
      <dgm:prSet presAssocID="{1F7894F8-13CF-4E0F-A6D2-1CC4C78F1783}" presName="sibTrans" presStyleCnt="0"/>
      <dgm:spPr/>
    </dgm:pt>
    <dgm:pt modelId="{3EB82193-CE2C-40AD-97A7-B27730DF5F3E}" type="pres">
      <dgm:prSet presAssocID="{8388902E-83C1-4566-A382-BA2C655778D5}" presName="node" presStyleLbl="node1" presStyleIdx="2" presStyleCnt="1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094C3E0-9202-44E3-B850-54EC6D6D310B}" type="pres">
      <dgm:prSet presAssocID="{058BD75C-B995-4A34-885E-79B63C153CC4}" presName="sibTrans" presStyleCnt="0"/>
      <dgm:spPr/>
    </dgm:pt>
    <dgm:pt modelId="{83A1E110-EE65-4775-961F-3648547307CA}" type="pres">
      <dgm:prSet presAssocID="{E8D637E2-26EE-4CC0-B64C-418D0B5B84EF}" presName="node" presStyleLbl="node1" presStyleIdx="3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49240EB5-FA10-4294-B700-99D0A43937E5}" type="pres">
      <dgm:prSet presAssocID="{5EFB08EA-719E-4E3A-839F-109937C423EF}" presName="sibTrans" presStyleCnt="0"/>
      <dgm:spPr/>
    </dgm:pt>
    <dgm:pt modelId="{56F85C2C-A618-4F40-868E-FC7C67529A7E}" type="pres">
      <dgm:prSet presAssocID="{C5241A7C-1D98-44D3-816D-49BA02FCAD95}" presName="node" presStyleLbl="node1" presStyleIdx="4" presStyleCnt="10" custLinFactNeighborY="-3795">
        <dgm:presLayoutVars>
          <dgm:bulletEnabled val="1"/>
        </dgm:presLayoutVars>
      </dgm:prSet>
      <dgm:spPr>
        <a:prstGeom prst="roundRect">
          <a:avLst/>
        </a:prstGeom>
      </dgm:spPr>
    </dgm:pt>
    <dgm:pt modelId="{A85698D3-8ADF-4175-8C58-25F46DB6BB13}" type="pres">
      <dgm:prSet presAssocID="{5ADBFFE5-46F4-436A-89B2-4CA5E1625B61}" presName="sibTrans" presStyleCnt="0"/>
      <dgm:spPr/>
    </dgm:pt>
    <dgm:pt modelId="{957E06D0-903C-4778-9A1B-B693D5D2FDC1}" type="pres">
      <dgm:prSet presAssocID="{C04FDDBD-1C7A-45DC-97AA-85217BD59C1A}" presName="node" presStyleLbl="node1" presStyleIdx="5" presStyleCnt="1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F58A672-506D-498B-AA3C-C6B1AEA76E85}" type="pres">
      <dgm:prSet presAssocID="{20F12FAB-C06B-456D-A6B9-87C45DA50F05}" presName="sibTrans" presStyleCnt="0"/>
      <dgm:spPr/>
    </dgm:pt>
    <dgm:pt modelId="{EF650E37-9AD8-4460-BE03-D8D9B2D465D9}" type="pres">
      <dgm:prSet presAssocID="{AC2D5431-39CC-44BA-9390-B440A4392F1C}" presName="node" presStyleLbl="node1" presStyleIdx="6" presStyleCnt="10" custLinFactNeighborX="-1811">
        <dgm:presLayoutVars>
          <dgm:bulletEnabled val="1"/>
        </dgm:presLayoutVars>
      </dgm:prSet>
      <dgm:spPr>
        <a:prstGeom prst="roundRect">
          <a:avLst/>
        </a:prstGeom>
      </dgm:spPr>
    </dgm:pt>
    <dgm:pt modelId="{C89DFA38-2678-433D-A787-187F1FAE76AA}" type="pres">
      <dgm:prSet presAssocID="{8FB8D5E5-8F46-49E0-800D-55B1AB4A466E}" presName="sibTrans" presStyleCnt="0"/>
      <dgm:spPr/>
    </dgm:pt>
    <dgm:pt modelId="{678918A9-0702-4B39-BB79-6A8871CC0E3A}" type="pres">
      <dgm:prSet presAssocID="{C9208531-EB53-4464-83E6-4CCDA35A18B8}" presName="node" presStyleLbl="node1" presStyleIdx="7" presStyleCnt="10" custLinFactNeighborY="-3795">
        <dgm:presLayoutVars>
          <dgm:bulletEnabled val="1"/>
        </dgm:presLayoutVars>
      </dgm:prSet>
      <dgm:spPr>
        <a:prstGeom prst="roundRect">
          <a:avLst/>
        </a:prstGeom>
      </dgm:spPr>
    </dgm:pt>
    <dgm:pt modelId="{C2C4F9C2-48D4-4E75-9BB9-7C814916E3E3}" type="pres">
      <dgm:prSet presAssocID="{231BB9AB-42F8-47EC-90E7-7AE238A8A1A9}" presName="sibTrans" presStyleCnt="0"/>
      <dgm:spPr/>
    </dgm:pt>
    <dgm:pt modelId="{91CE0533-87A7-4FD9-8C2A-99B8098A69A1}" type="pres">
      <dgm:prSet presAssocID="{9560330E-B476-4D70-845B-FDADB8701E22}" presName="node" presStyleLbl="node1" presStyleIdx="8" presStyleCnt="10" custLinFactNeighborY="-3795">
        <dgm:presLayoutVars>
          <dgm:bulletEnabled val="1"/>
        </dgm:presLayoutVars>
      </dgm:prSet>
      <dgm:spPr>
        <a:prstGeom prst="roundRect">
          <a:avLst/>
        </a:prstGeom>
      </dgm:spPr>
    </dgm:pt>
    <dgm:pt modelId="{42525148-77BA-4AF6-8599-D76DFF0721F6}" type="pres">
      <dgm:prSet presAssocID="{0BBA5A0A-4443-48E1-ABE5-04854F07A0B0}" presName="sibTrans" presStyleCnt="0"/>
      <dgm:spPr/>
    </dgm:pt>
    <dgm:pt modelId="{2F1EF9ED-1A89-462E-BA38-DC797231DD10}" type="pres">
      <dgm:prSet presAssocID="{A5409A05-DC81-44A5-B431-C282D753F7E3}" presName="node" presStyleLbl="node1" presStyleIdx="9" presStyleCnt="1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326C60D-D5C2-4669-BE73-3058D882CD93}" srcId="{4A22F81F-75EB-42F5-AEAA-C9D5EC36BC71}" destId="{5A9B7152-90D5-4DAF-9CC3-283C19554290}" srcOrd="1" destOrd="0" parTransId="{3EABAC04-F21E-4E09-8ED0-40C39810D7D7}" sibTransId="{1F7894F8-13CF-4E0F-A6D2-1CC4C78F1783}"/>
    <dgm:cxn modelId="{AAE98619-6532-4A9E-88C6-718D521B194F}" srcId="{4A22F81F-75EB-42F5-AEAA-C9D5EC36BC71}" destId="{C9208531-EB53-4464-83E6-4CCDA35A18B8}" srcOrd="7" destOrd="0" parTransId="{F229CC94-6616-424C-BB7F-ED707F5CEA75}" sibTransId="{231BB9AB-42F8-47EC-90E7-7AE238A8A1A9}"/>
    <dgm:cxn modelId="{14903930-840B-4883-858A-508AF7C9FC44}" srcId="{4A22F81F-75EB-42F5-AEAA-C9D5EC36BC71}" destId="{C5241A7C-1D98-44D3-816D-49BA02FCAD95}" srcOrd="4" destOrd="0" parTransId="{1A376B36-6DBE-4D52-BFDD-8B96636AD230}" sibTransId="{5ADBFFE5-46F4-436A-89B2-4CA5E1625B61}"/>
    <dgm:cxn modelId="{6B189F3D-68A2-4829-8132-FCE552DF7D8E}" type="presOf" srcId="{2603B061-C0FE-442F-B2B4-8AD786FBDA10}" destId="{D470209A-AB0B-4E6F-A920-9B0DF5F7C20E}" srcOrd="0" destOrd="0" presId="urn:microsoft.com/office/officeart/2005/8/layout/default"/>
    <dgm:cxn modelId="{77938C61-F555-42A9-BD0B-D6EB542BD871}" type="presOf" srcId="{8388902E-83C1-4566-A382-BA2C655778D5}" destId="{3EB82193-CE2C-40AD-97A7-B27730DF5F3E}" srcOrd="0" destOrd="0" presId="urn:microsoft.com/office/officeart/2005/8/layout/default"/>
    <dgm:cxn modelId="{476C0F4A-C101-466B-A4A3-19D68AABCEE6}" type="presOf" srcId="{C5241A7C-1D98-44D3-816D-49BA02FCAD95}" destId="{56F85C2C-A618-4F40-868E-FC7C67529A7E}" srcOrd="0" destOrd="0" presId="urn:microsoft.com/office/officeart/2005/8/layout/default"/>
    <dgm:cxn modelId="{08A7244A-338D-4AE9-B6A7-BF14E4403587}" srcId="{4A22F81F-75EB-42F5-AEAA-C9D5EC36BC71}" destId="{A5409A05-DC81-44A5-B431-C282D753F7E3}" srcOrd="9" destOrd="0" parTransId="{74CD9679-38DB-4C45-AC0B-867D507D1DC9}" sibTransId="{80578E25-C841-42F4-B331-D1290DA0E0A1}"/>
    <dgm:cxn modelId="{F2EA686C-86F5-40D5-9689-63C4A43DBA9C}" srcId="{4A22F81F-75EB-42F5-AEAA-C9D5EC36BC71}" destId="{2603B061-C0FE-442F-B2B4-8AD786FBDA10}" srcOrd="0" destOrd="0" parTransId="{0DDCC10F-838A-4B68-90CE-31EDBB215B67}" sibTransId="{3191A508-9445-4C1E-ACE0-300D46D5B319}"/>
    <dgm:cxn modelId="{E6C68650-32BA-4F8A-9A0F-5568D29F666B}" type="presOf" srcId="{E8D637E2-26EE-4CC0-B64C-418D0B5B84EF}" destId="{83A1E110-EE65-4775-961F-3648547307CA}" srcOrd="0" destOrd="0" presId="urn:microsoft.com/office/officeart/2005/8/layout/default"/>
    <dgm:cxn modelId="{5D136274-95B8-40EA-9A27-02733D05A579}" type="presOf" srcId="{C04FDDBD-1C7A-45DC-97AA-85217BD59C1A}" destId="{957E06D0-903C-4778-9A1B-B693D5D2FDC1}" srcOrd="0" destOrd="0" presId="urn:microsoft.com/office/officeart/2005/8/layout/default"/>
    <dgm:cxn modelId="{BE20245A-070F-48A1-9B94-10542CA301FD}" type="presOf" srcId="{A5409A05-DC81-44A5-B431-C282D753F7E3}" destId="{2F1EF9ED-1A89-462E-BA38-DC797231DD10}" srcOrd="0" destOrd="0" presId="urn:microsoft.com/office/officeart/2005/8/layout/default"/>
    <dgm:cxn modelId="{9B94557D-1335-42F0-9112-10142C168C86}" srcId="{4A22F81F-75EB-42F5-AEAA-C9D5EC36BC71}" destId="{9560330E-B476-4D70-845B-FDADB8701E22}" srcOrd="8" destOrd="0" parTransId="{C4216F42-FE93-41B4-A5E7-72DDA55AF528}" sibTransId="{0BBA5A0A-4443-48E1-ABE5-04854F07A0B0}"/>
    <dgm:cxn modelId="{1FF57483-D755-4864-BD9B-55881B0A8049}" type="presOf" srcId="{9560330E-B476-4D70-845B-FDADB8701E22}" destId="{91CE0533-87A7-4FD9-8C2A-99B8098A69A1}" srcOrd="0" destOrd="0" presId="urn:microsoft.com/office/officeart/2005/8/layout/default"/>
    <dgm:cxn modelId="{5B105086-0D6F-47A5-9F72-1FB61F914EDB}" type="presOf" srcId="{4A22F81F-75EB-42F5-AEAA-C9D5EC36BC71}" destId="{94A9EC94-E33B-4A75-8951-FA336160E06C}" srcOrd="0" destOrd="0" presId="urn:microsoft.com/office/officeart/2005/8/layout/default"/>
    <dgm:cxn modelId="{EAFF4BA3-0EA2-40CB-BDF7-20268B9D603C}" srcId="{4A22F81F-75EB-42F5-AEAA-C9D5EC36BC71}" destId="{8388902E-83C1-4566-A382-BA2C655778D5}" srcOrd="2" destOrd="0" parTransId="{0CF7BFC7-D8A7-49A3-A44E-FEFCFB0B9780}" sibTransId="{058BD75C-B995-4A34-885E-79B63C153CC4}"/>
    <dgm:cxn modelId="{408D24A9-C697-4E1D-9596-46558F7DD9C9}" srcId="{4A22F81F-75EB-42F5-AEAA-C9D5EC36BC71}" destId="{C04FDDBD-1C7A-45DC-97AA-85217BD59C1A}" srcOrd="5" destOrd="0" parTransId="{CED37706-9B35-4DCF-95B9-9EE9AA5777DC}" sibTransId="{20F12FAB-C06B-456D-A6B9-87C45DA50F05}"/>
    <dgm:cxn modelId="{54A17CAC-0785-4867-ABEB-01D3998E2A50}" type="presOf" srcId="{5A9B7152-90D5-4DAF-9CC3-283C19554290}" destId="{A6CAF764-1B52-4B3D-AE25-BE57C2C08FC4}" srcOrd="0" destOrd="0" presId="urn:microsoft.com/office/officeart/2005/8/layout/default"/>
    <dgm:cxn modelId="{A7E6A8BF-DB03-440D-8E3B-60F27DF556ED}" srcId="{4A22F81F-75EB-42F5-AEAA-C9D5EC36BC71}" destId="{AC2D5431-39CC-44BA-9390-B440A4392F1C}" srcOrd="6" destOrd="0" parTransId="{8461061D-8E4B-4070-83B9-21E43F34FED5}" sibTransId="{8FB8D5E5-8F46-49E0-800D-55B1AB4A466E}"/>
    <dgm:cxn modelId="{C95CFBC4-80FC-43D8-99CA-4475E68A88F9}" srcId="{4A22F81F-75EB-42F5-AEAA-C9D5EC36BC71}" destId="{E8D637E2-26EE-4CC0-B64C-418D0B5B84EF}" srcOrd="3" destOrd="0" parTransId="{CBECB2E1-401E-49A0-AB78-3CBF732E1A10}" sibTransId="{5EFB08EA-719E-4E3A-839F-109937C423EF}"/>
    <dgm:cxn modelId="{D9043CCF-D77E-4673-A72A-A974D6B9F9EF}" type="presOf" srcId="{AC2D5431-39CC-44BA-9390-B440A4392F1C}" destId="{EF650E37-9AD8-4460-BE03-D8D9B2D465D9}" srcOrd="0" destOrd="0" presId="urn:microsoft.com/office/officeart/2005/8/layout/default"/>
    <dgm:cxn modelId="{1BD261D2-91FF-41BA-87B3-A2DDB4E1B177}" type="presOf" srcId="{C9208531-EB53-4464-83E6-4CCDA35A18B8}" destId="{678918A9-0702-4B39-BB79-6A8871CC0E3A}" srcOrd="0" destOrd="0" presId="urn:microsoft.com/office/officeart/2005/8/layout/default"/>
    <dgm:cxn modelId="{47421123-9C80-4B91-96D4-15B065E17351}" type="presParOf" srcId="{94A9EC94-E33B-4A75-8951-FA336160E06C}" destId="{D470209A-AB0B-4E6F-A920-9B0DF5F7C20E}" srcOrd="0" destOrd="0" presId="urn:microsoft.com/office/officeart/2005/8/layout/default"/>
    <dgm:cxn modelId="{3012A6DF-C55F-4035-B2CD-8F462AD21AB2}" type="presParOf" srcId="{94A9EC94-E33B-4A75-8951-FA336160E06C}" destId="{C4215389-A0FE-47A9-99BE-9B1D432910D3}" srcOrd="1" destOrd="0" presId="urn:microsoft.com/office/officeart/2005/8/layout/default"/>
    <dgm:cxn modelId="{A82B1A1C-DD8C-4BC2-93C2-074D12A2915C}" type="presParOf" srcId="{94A9EC94-E33B-4A75-8951-FA336160E06C}" destId="{A6CAF764-1B52-4B3D-AE25-BE57C2C08FC4}" srcOrd="2" destOrd="0" presId="urn:microsoft.com/office/officeart/2005/8/layout/default"/>
    <dgm:cxn modelId="{3D247353-3A62-4F04-A16C-C0661A33BE51}" type="presParOf" srcId="{94A9EC94-E33B-4A75-8951-FA336160E06C}" destId="{5239C947-290C-4D39-8AF4-59BCAE0A4E59}" srcOrd="3" destOrd="0" presId="urn:microsoft.com/office/officeart/2005/8/layout/default"/>
    <dgm:cxn modelId="{58F7D6B0-F401-4E0B-B963-62711422D541}" type="presParOf" srcId="{94A9EC94-E33B-4A75-8951-FA336160E06C}" destId="{3EB82193-CE2C-40AD-97A7-B27730DF5F3E}" srcOrd="4" destOrd="0" presId="urn:microsoft.com/office/officeart/2005/8/layout/default"/>
    <dgm:cxn modelId="{1A4BB5DE-C39E-4BA5-9142-11144A9924B5}" type="presParOf" srcId="{94A9EC94-E33B-4A75-8951-FA336160E06C}" destId="{B094C3E0-9202-44E3-B850-54EC6D6D310B}" srcOrd="5" destOrd="0" presId="urn:microsoft.com/office/officeart/2005/8/layout/default"/>
    <dgm:cxn modelId="{C081032C-4829-4F17-99B2-E7C967E895B8}" type="presParOf" srcId="{94A9EC94-E33B-4A75-8951-FA336160E06C}" destId="{83A1E110-EE65-4775-961F-3648547307CA}" srcOrd="6" destOrd="0" presId="urn:microsoft.com/office/officeart/2005/8/layout/default"/>
    <dgm:cxn modelId="{9038F100-C5DA-4FB3-BE30-7AC179F70E84}" type="presParOf" srcId="{94A9EC94-E33B-4A75-8951-FA336160E06C}" destId="{49240EB5-FA10-4294-B700-99D0A43937E5}" srcOrd="7" destOrd="0" presId="urn:microsoft.com/office/officeart/2005/8/layout/default"/>
    <dgm:cxn modelId="{166CA0BC-D3C8-4C31-BA5A-77789FD551FC}" type="presParOf" srcId="{94A9EC94-E33B-4A75-8951-FA336160E06C}" destId="{56F85C2C-A618-4F40-868E-FC7C67529A7E}" srcOrd="8" destOrd="0" presId="urn:microsoft.com/office/officeart/2005/8/layout/default"/>
    <dgm:cxn modelId="{4DD742F5-501E-4410-9767-6D14D598E802}" type="presParOf" srcId="{94A9EC94-E33B-4A75-8951-FA336160E06C}" destId="{A85698D3-8ADF-4175-8C58-25F46DB6BB13}" srcOrd="9" destOrd="0" presId="urn:microsoft.com/office/officeart/2005/8/layout/default"/>
    <dgm:cxn modelId="{43A056FC-518B-445B-AD93-1B97FFAE8AA9}" type="presParOf" srcId="{94A9EC94-E33B-4A75-8951-FA336160E06C}" destId="{957E06D0-903C-4778-9A1B-B693D5D2FDC1}" srcOrd="10" destOrd="0" presId="urn:microsoft.com/office/officeart/2005/8/layout/default"/>
    <dgm:cxn modelId="{FDBD9F40-8758-47AD-B31C-B62F0DC0B8BA}" type="presParOf" srcId="{94A9EC94-E33B-4A75-8951-FA336160E06C}" destId="{CF58A672-506D-498B-AA3C-C6B1AEA76E85}" srcOrd="11" destOrd="0" presId="urn:microsoft.com/office/officeart/2005/8/layout/default"/>
    <dgm:cxn modelId="{A2B775F3-7A02-4EAD-BF68-522D6499C04E}" type="presParOf" srcId="{94A9EC94-E33B-4A75-8951-FA336160E06C}" destId="{EF650E37-9AD8-4460-BE03-D8D9B2D465D9}" srcOrd="12" destOrd="0" presId="urn:microsoft.com/office/officeart/2005/8/layout/default"/>
    <dgm:cxn modelId="{4A700708-E7C0-4B7C-9526-1ADAFD5A8E6D}" type="presParOf" srcId="{94A9EC94-E33B-4A75-8951-FA336160E06C}" destId="{C89DFA38-2678-433D-A787-187F1FAE76AA}" srcOrd="13" destOrd="0" presId="urn:microsoft.com/office/officeart/2005/8/layout/default"/>
    <dgm:cxn modelId="{C0E5F29A-5AA2-4C8A-9A89-F6E7D58CC02B}" type="presParOf" srcId="{94A9EC94-E33B-4A75-8951-FA336160E06C}" destId="{678918A9-0702-4B39-BB79-6A8871CC0E3A}" srcOrd="14" destOrd="0" presId="urn:microsoft.com/office/officeart/2005/8/layout/default"/>
    <dgm:cxn modelId="{C17FAE23-59FC-4829-88C4-D1DC848ACAF5}" type="presParOf" srcId="{94A9EC94-E33B-4A75-8951-FA336160E06C}" destId="{C2C4F9C2-48D4-4E75-9BB9-7C814916E3E3}" srcOrd="15" destOrd="0" presId="urn:microsoft.com/office/officeart/2005/8/layout/default"/>
    <dgm:cxn modelId="{929C751A-E613-4D22-825E-8BF87C55358B}" type="presParOf" srcId="{94A9EC94-E33B-4A75-8951-FA336160E06C}" destId="{91CE0533-87A7-4FD9-8C2A-99B8098A69A1}" srcOrd="16" destOrd="0" presId="urn:microsoft.com/office/officeart/2005/8/layout/default"/>
    <dgm:cxn modelId="{FDF27930-21BB-4B2F-800E-C3B9236E166D}" type="presParOf" srcId="{94A9EC94-E33B-4A75-8951-FA336160E06C}" destId="{42525148-77BA-4AF6-8599-D76DFF0721F6}" srcOrd="17" destOrd="0" presId="urn:microsoft.com/office/officeart/2005/8/layout/default"/>
    <dgm:cxn modelId="{A34A950F-6EA5-4539-8CEA-97693671B7C1}" type="presParOf" srcId="{94A9EC94-E33B-4A75-8951-FA336160E06C}" destId="{2F1EF9ED-1A89-462E-BA38-DC797231DD10}" srcOrd="1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0209A-AB0B-4E6F-A920-9B0DF5F7C20E}">
      <dsp:nvSpPr>
        <dsp:cNvPr id="0" name=""/>
        <dsp:cNvSpPr/>
      </dsp:nvSpPr>
      <dsp:spPr>
        <a:xfrm>
          <a:off x="0" y="425280"/>
          <a:ext cx="1876364" cy="1125818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2F705F"/>
              </a:solidFill>
              <a:latin typeface="+mj-lt"/>
            </a:rPr>
            <a:t>Alte Menschen</a:t>
          </a:r>
        </a:p>
      </dsp:txBody>
      <dsp:txXfrm>
        <a:off x="54957" y="480237"/>
        <a:ext cx="1766450" cy="1015904"/>
      </dsp:txXfrm>
    </dsp:sp>
    <dsp:sp modelId="{A6CAF764-1B52-4B3D-AE25-BE57C2C08FC4}">
      <dsp:nvSpPr>
        <dsp:cNvPr id="0" name=""/>
        <dsp:cNvSpPr/>
      </dsp:nvSpPr>
      <dsp:spPr>
        <a:xfrm>
          <a:off x="2066365" y="425280"/>
          <a:ext cx="1876364" cy="1125818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2F705F"/>
              </a:solidFill>
              <a:latin typeface="+mj-lt"/>
            </a:rPr>
            <a:t>Menschen mit Vorerkrankungen</a:t>
          </a:r>
        </a:p>
      </dsp:txBody>
      <dsp:txXfrm>
        <a:off x="2121322" y="480237"/>
        <a:ext cx="1766450" cy="1015904"/>
      </dsp:txXfrm>
    </dsp:sp>
    <dsp:sp modelId="{3EB82193-CE2C-40AD-97A7-B27730DF5F3E}">
      <dsp:nvSpPr>
        <dsp:cNvPr id="0" name=""/>
        <dsp:cNvSpPr/>
      </dsp:nvSpPr>
      <dsp:spPr>
        <a:xfrm>
          <a:off x="4130366" y="425280"/>
          <a:ext cx="1876364" cy="1125818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2F705F"/>
              </a:solidFill>
              <a:latin typeface="+mj-lt"/>
            </a:rPr>
            <a:t>Menschen mit bestimmter Medikation</a:t>
          </a:r>
        </a:p>
      </dsp:txBody>
      <dsp:txXfrm>
        <a:off x="4185323" y="480237"/>
        <a:ext cx="1766450" cy="1015904"/>
      </dsp:txXfrm>
    </dsp:sp>
    <dsp:sp modelId="{83A1E110-EE65-4775-961F-3648547307CA}">
      <dsp:nvSpPr>
        <dsp:cNvPr id="0" name=""/>
        <dsp:cNvSpPr/>
      </dsp:nvSpPr>
      <dsp:spPr>
        <a:xfrm>
          <a:off x="6194366" y="425280"/>
          <a:ext cx="1876364" cy="112581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2F705F"/>
              </a:solidFill>
              <a:latin typeface="+mj-lt"/>
            </a:rPr>
            <a:t>Pflegebedürftige Menschen</a:t>
          </a:r>
        </a:p>
      </dsp:txBody>
      <dsp:txXfrm>
        <a:off x="6249324" y="480238"/>
        <a:ext cx="1766448" cy="1015902"/>
      </dsp:txXfrm>
    </dsp:sp>
    <dsp:sp modelId="{56F85C2C-A618-4F40-868E-FC7C67529A7E}">
      <dsp:nvSpPr>
        <dsp:cNvPr id="0" name=""/>
        <dsp:cNvSpPr/>
      </dsp:nvSpPr>
      <dsp:spPr>
        <a:xfrm>
          <a:off x="2365" y="1696010"/>
          <a:ext cx="1876364" cy="112581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>
              <a:solidFill>
                <a:srgbClr val="2F705F"/>
              </a:solidFill>
              <a:latin typeface="+mj-lt"/>
            </a:rPr>
            <a:t>Sportler:innen</a:t>
          </a:r>
          <a:endParaRPr lang="de-DE" sz="1500" b="1" kern="1200" dirty="0">
            <a:solidFill>
              <a:srgbClr val="2F705F"/>
            </a:solidFill>
            <a:latin typeface="+mj-lt"/>
          </a:endParaRPr>
        </a:p>
      </dsp:txBody>
      <dsp:txXfrm>
        <a:off x="57323" y="1750968"/>
        <a:ext cx="1766448" cy="1015902"/>
      </dsp:txXfrm>
    </dsp:sp>
    <dsp:sp modelId="{957E06D0-903C-4778-9A1B-B693D5D2FDC1}">
      <dsp:nvSpPr>
        <dsp:cNvPr id="0" name=""/>
        <dsp:cNvSpPr/>
      </dsp:nvSpPr>
      <dsp:spPr>
        <a:xfrm>
          <a:off x="2066365" y="1738735"/>
          <a:ext cx="1876364" cy="1125818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2F705F"/>
              </a:solidFill>
              <a:latin typeface="+mj-lt"/>
            </a:rPr>
            <a:t>Im Freien Arbeitende</a:t>
          </a:r>
        </a:p>
      </dsp:txBody>
      <dsp:txXfrm>
        <a:off x="2121322" y="1793692"/>
        <a:ext cx="1766450" cy="1015904"/>
      </dsp:txXfrm>
    </dsp:sp>
    <dsp:sp modelId="{EF650E37-9AD8-4460-BE03-D8D9B2D465D9}">
      <dsp:nvSpPr>
        <dsp:cNvPr id="0" name=""/>
        <dsp:cNvSpPr/>
      </dsp:nvSpPr>
      <dsp:spPr>
        <a:xfrm>
          <a:off x="4096385" y="1738735"/>
          <a:ext cx="1876364" cy="112581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rgbClr val="2F705F"/>
              </a:solidFill>
              <a:latin typeface="+mj-lt"/>
            </a:rPr>
            <a:t>Säuglinge</a:t>
          </a:r>
          <a:r>
            <a:rPr lang="en-US" sz="1500" b="1" kern="1200" dirty="0">
              <a:solidFill>
                <a:srgbClr val="2F705F"/>
              </a:solidFill>
              <a:latin typeface="+mj-lt"/>
            </a:rPr>
            <a:t> und </a:t>
          </a:r>
          <a:r>
            <a:rPr lang="en-US" sz="1500" b="1" kern="1200" dirty="0" err="1">
              <a:solidFill>
                <a:srgbClr val="2F705F"/>
              </a:solidFill>
              <a:latin typeface="+mj-lt"/>
            </a:rPr>
            <a:t>Kleinkinder</a:t>
          </a:r>
          <a:endParaRPr lang="de-DE" sz="1500" b="1" kern="1200" dirty="0">
            <a:solidFill>
              <a:srgbClr val="2F705F"/>
            </a:solidFill>
            <a:latin typeface="+mj-lt"/>
          </a:endParaRPr>
        </a:p>
      </dsp:txBody>
      <dsp:txXfrm>
        <a:off x="4151343" y="1793693"/>
        <a:ext cx="1766448" cy="1015902"/>
      </dsp:txXfrm>
    </dsp:sp>
    <dsp:sp modelId="{678918A9-0702-4B39-BB79-6A8871CC0E3A}">
      <dsp:nvSpPr>
        <dsp:cNvPr id="0" name=""/>
        <dsp:cNvSpPr/>
      </dsp:nvSpPr>
      <dsp:spPr>
        <a:xfrm>
          <a:off x="6194366" y="1696010"/>
          <a:ext cx="1876364" cy="112581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rgbClr val="2F705F"/>
              </a:solidFill>
              <a:latin typeface="+mj-lt"/>
            </a:rPr>
            <a:t>Schwangere</a:t>
          </a:r>
          <a:r>
            <a:rPr lang="en-US" sz="1500" b="1" kern="1200" dirty="0">
              <a:solidFill>
                <a:srgbClr val="2F705F"/>
              </a:solidFill>
              <a:latin typeface="+mj-lt"/>
            </a:rPr>
            <a:t> Menschen</a:t>
          </a:r>
          <a:endParaRPr lang="de-DE" sz="1500" b="1" kern="1200" dirty="0">
            <a:solidFill>
              <a:srgbClr val="2F705F"/>
            </a:solidFill>
            <a:latin typeface="+mj-lt"/>
          </a:endParaRPr>
        </a:p>
      </dsp:txBody>
      <dsp:txXfrm>
        <a:off x="6249324" y="1750968"/>
        <a:ext cx="1766448" cy="1015902"/>
      </dsp:txXfrm>
    </dsp:sp>
    <dsp:sp modelId="{91CE0533-87A7-4FD9-8C2A-99B8098A69A1}">
      <dsp:nvSpPr>
        <dsp:cNvPr id="0" name=""/>
        <dsp:cNvSpPr/>
      </dsp:nvSpPr>
      <dsp:spPr>
        <a:xfrm>
          <a:off x="2066365" y="3009465"/>
          <a:ext cx="1876364" cy="112581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2F705F"/>
              </a:solidFill>
              <a:latin typeface="+mj-lt"/>
            </a:rPr>
            <a:t>Sozial isolierte Menschen</a:t>
          </a:r>
        </a:p>
      </dsp:txBody>
      <dsp:txXfrm>
        <a:off x="2121323" y="3064423"/>
        <a:ext cx="1766448" cy="1015902"/>
      </dsp:txXfrm>
    </dsp:sp>
    <dsp:sp modelId="{2F1EF9ED-1A89-462E-BA38-DC797231DD10}">
      <dsp:nvSpPr>
        <dsp:cNvPr id="0" name=""/>
        <dsp:cNvSpPr/>
      </dsp:nvSpPr>
      <dsp:spPr>
        <a:xfrm>
          <a:off x="4130366" y="3052190"/>
          <a:ext cx="1876364" cy="112581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2F705F"/>
              </a:solidFill>
              <a:latin typeface="+mj-lt"/>
            </a:rPr>
            <a:t>Arme Menschen</a:t>
          </a:r>
        </a:p>
      </dsp:txBody>
      <dsp:txXfrm>
        <a:off x="4185324" y="3107148"/>
        <a:ext cx="1766448" cy="1015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E65531E-D6F2-4E79-954C-B381DDA5E1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4BFB5A-F891-4F1A-B1F0-2EE5A8737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8EBEA-CE77-4D09-B811-1044D298127F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FC9C8B-9A1E-4732-972A-A7A8AE9CAA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2E040B-0B09-4350-9282-88DDB59006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577EF-74D5-48CA-A510-AA68D18E5F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24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60FEC-41EF-446C-B200-D988F0E76A98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E028F-4659-4C19-839C-1ADF770B7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13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Rectangle 36"/>
          <p:cNvSpPr>
            <a:spLocks noChangeArrowheads="1"/>
          </p:cNvSpPr>
          <p:nvPr/>
        </p:nvSpPr>
        <p:spPr bwMode="white">
          <a:xfrm>
            <a:off x="0" y="2"/>
            <a:ext cx="12192000" cy="981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 dirty="0">
              <a:solidFill>
                <a:schemeClr val="bg2"/>
              </a:solidFill>
            </a:endParaRPr>
          </a:p>
        </p:txBody>
      </p:sp>
      <p:pic>
        <p:nvPicPr>
          <p:cNvPr id="4131" name="Picture 35" descr="Titel_blaue_Flae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17" y="4748216"/>
            <a:ext cx="9167283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8" y="1484315"/>
            <a:ext cx="10847917" cy="935037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668" y="2709863"/>
            <a:ext cx="10847917" cy="2087562"/>
          </a:xfrm>
        </p:spPr>
        <p:txBody>
          <a:bodyPr/>
          <a:lstStyle>
            <a:lvl1pPr>
              <a:lnSpc>
                <a:spcPts val="2000"/>
              </a:lnSpc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Master-Untertitelformat bearbeiten</a:t>
            </a:r>
            <a:endParaRPr lang="de-DE" noProof="0" dirty="0"/>
          </a:p>
        </p:txBody>
      </p:sp>
      <p:pic>
        <p:nvPicPr>
          <p:cNvPr id="4134" name="Picture 38" descr="vdek_blauer_Marke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412875"/>
            <a:ext cx="3492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56668" y="5662800"/>
            <a:ext cx="6910917" cy="50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de-DE" sz="1600" b="1" smtClean="0">
                <a:solidFill>
                  <a:srgbClr val="FFFFFF"/>
                </a:solidFill>
                <a:latin typeface="Lucida Sans Unicode" panose="020B0602030504020204" pitchFamily="34" charset="0"/>
              </a:defRPr>
            </a:lvl1pPr>
            <a:lvl2pPr>
              <a:defRPr lang="de-DE" sz="2000" smtClean="0">
                <a:solidFill>
                  <a:srgbClr val="000000"/>
                </a:solidFill>
                <a:latin typeface="Lucida Sans Unicode" panose="020B0602030504020204" pitchFamily="34" charset="0"/>
              </a:defRPr>
            </a:lvl2pPr>
            <a:lvl3pPr>
              <a:defRPr lang="de-DE" sz="2000" smtClean="0">
                <a:solidFill>
                  <a:srgbClr val="000000"/>
                </a:solidFill>
                <a:latin typeface="Lucida Sans Unicode" panose="020B0602030504020204" pitchFamily="34" charset="0"/>
              </a:defRPr>
            </a:lvl3pPr>
            <a:lvl4pPr>
              <a:defRPr lang="de-DE" sz="2000" smtClean="0">
                <a:solidFill>
                  <a:srgbClr val="000000"/>
                </a:solidFill>
                <a:latin typeface="Lucida Sans Unicode" panose="020B0602030504020204" pitchFamily="34" charset="0"/>
              </a:defRPr>
            </a:lvl4pPr>
            <a:lvl5pPr>
              <a:defRPr lang="de-DE" sz="2000">
                <a:solidFill>
                  <a:srgbClr val="000000"/>
                </a:solidFill>
                <a:latin typeface="Lucida Sans Unicode" panose="020B0602030504020204" pitchFamily="34" charset="0"/>
              </a:defRPr>
            </a:lvl5pPr>
          </a:lstStyle>
          <a:p>
            <a:pPr lvl="0" algn="r">
              <a:lnSpc>
                <a:spcPct val="100000"/>
              </a:lnSpc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pic>
        <p:nvPicPr>
          <p:cNvPr id="4115" name="Picture 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5987" y="366936"/>
            <a:ext cx="19766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38347CF-184F-479F-983F-5CF6D02013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88640"/>
            <a:ext cx="1401832" cy="10115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C44114F-A067-433B-A720-A1D8A2A894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13235"/>
            <a:ext cx="2113543" cy="1011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2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73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73068" y="476250"/>
            <a:ext cx="2694517" cy="52578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87401" y="476250"/>
            <a:ext cx="7882467" cy="5257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70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nde_blaue_Flaech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1920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18000"/>
            <a:ext cx="10972800" cy="1144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0000" y="5734800"/>
            <a:ext cx="10276800" cy="93600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288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Master-Untertitelformat bearbeiten</a:t>
            </a:r>
            <a:endParaRPr lang="de-DE" noProof="0" dirty="0"/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87F8056C-491A-4E42-8775-0F4DACEF2CA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5987" y="366936"/>
            <a:ext cx="19766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458FBF0-421C-4C9F-8089-E8AA9ECEF1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88640"/>
            <a:ext cx="1401832" cy="10115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CAFA177-8488-4E98-859B-D89B091461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13235"/>
            <a:ext cx="2113543" cy="10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9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922C2-F5AB-413E-86F7-481BBB2C0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218A19-22A2-4FD4-B193-BE455FD75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BF824-1A58-4DA1-9454-0F660580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819839-BE26-4663-9272-B946DD1E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11A58-3953-4863-B6A5-F69369C4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10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92E9D-B23C-4A27-8B6E-BF5939CC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67983E-E99D-4EA9-B692-E81BDC1C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9572BF-B076-4E95-B32A-17C70A60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75DD01-5607-4B17-8EE4-FFACC2C6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3BD596-31CE-47F5-B928-A1F04CA6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492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132E9-188B-4E36-A3B1-C393ED62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ADFE52-0081-43C1-95D3-84B21B89A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22FE3A-6B50-411D-A583-279AA61A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942027-5299-4CE3-9B24-60D5DCBB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F03D60-F43F-48A4-A0DF-790778F3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00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5483D-E025-4205-9010-E80BD9FF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0D583E-5CE9-431A-995E-4CCA783C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2EC527-9701-4ACE-BC33-CFA3F6F36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EE0EF6-32D8-40B4-97C8-C0F812EC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2F7588-CB4B-4CA2-A488-40BF821E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6EE707-9601-488F-BCF2-03958CFB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93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84E86-224E-4D18-8099-BA1434AC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26E498-E4CE-45D1-ACB8-A094A9E28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6E9C90-BBBE-453E-9F21-D0E620455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71C911-5995-4A72-82F3-65618F53B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0ED0FB-0818-43A5-8507-10DC7D8BC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35E0A96-657F-4F73-A750-A7BC20DF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9589BE2-ECFC-46DB-AD08-959F8FBA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B6E803-77D0-4FF3-AC0D-E2CAAA23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428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CFDAC-DC1F-47B5-9ECE-B615210C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68536D-81F5-4ACC-853B-6F1933B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621F40-E564-4D6B-A2D5-E521E1E4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00CFAB-01CD-4282-86CD-9F304B57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842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2FFF02-8469-4346-8ACC-491CCE36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929F45-A1CE-4A1D-89D7-E1A94760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B63D2B-422B-4F27-9847-0C041496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234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295DB-E7AB-450A-B279-1E5D7792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3693A9-E0CA-459A-A00D-402DCDEF7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E1A89D-46D4-4D7B-A584-73BF7B2C8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B4FE8B-5B95-4018-AF12-B6206253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D268C7-122C-46F8-9B4A-31866B4F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F5F669-2A7F-4E15-8DD8-97636757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5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577F9-7465-494D-8553-F6E74F4C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E47EF1-5B83-4A58-9CB8-B5980DEA1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18A370-202A-47A3-B64C-DEB5FE0DB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B65A18-0E12-4D07-8728-E582C00D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AAE0A0-90E2-4737-8FB0-650E5B2B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A92079-E3E9-4DBA-BE48-2237CEA2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914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B2B26-A407-43BB-B9FB-12B0EF10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3EB780-1128-4607-96A3-694B89EA3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027C4F-DCCC-4379-81F1-178ED03A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10ACD3-9CF7-4AD4-8F00-895E1474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925792-ED8E-4180-910A-8A15FA3D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458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038CB68-ADA4-4635-BB92-521C402CA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D374F4-E93A-4DA8-92B7-1C2ED6C33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F68403-E488-40F0-A2DD-1E143105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AD92FE-3DB6-491C-AE0E-21565D4E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203FB2-F6AD-490E-B400-F115F354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36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000" y="2566800"/>
            <a:ext cx="7200000" cy="100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10" descr="vdek_blauer_Marker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65400"/>
            <a:ext cx="3492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Zwischentitel_blaue_Flaech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97820" y="6265492"/>
            <a:ext cx="1467754" cy="50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950ED60-0650-49BF-85FC-FFA9A49BAB9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6071243"/>
            <a:ext cx="1076014" cy="7421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408901F-142B-4DE4-9D98-EF5FA428AC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00" y="6055750"/>
            <a:ext cx="1572136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9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4919" y="1773238"/>
            <a:ext cx="5274733" cy="39608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773238"/>
            <a:ext cx="5274733" cy="39608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1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95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66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39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57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ChangeArrowheads="1"/>
          </p:cNvSpPr>
          <p:nvPr/>
        </p:nvSpPr>
        <p:spPr bwMode="white">
          <a:xfrm>
            <a:off x="0" y="5805488"/>
            <a:ext cx="12192000" cy="1052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773238"/>
            <a:ext cx="10752667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in LSU Regular (20pt)</a:t>
            </a:r>
          </a:p>
          <a:p>
            <a:pPr lvl="0"/>
            <a:endParaRPr lang="de-DE"/>
          </a:p>
          <a:p>
            <a:pPr lvl="1"/>
            <a:r>
              <a:rPr lang="de-DE"/>
              <a:t>Aufzählung, erster Kategorie</a:t>
            </a:r>
          </a:p>
          <a:p>
            <a:pPr lvl="2"/>
            <a:r>
              <a:rPr lang="de-DE"/>
              <a:t>Aufzählung, zweiter Kategorie</a:t>
            </a:r>
          </a:p>
          <a:p>
            <a:pPr lvl="3"/>
            <a:r>
              <a:rPr lang="de-DE"/>
              <a:t>Aufzählung, dritter Kategorie</a:t>
            </a:r>
          </a:p>
          <a:p>
            <a:pPr lvl="4"/>
            <a:r>
              <a:rPr lang="de-DE"/>
              <a:t>Aufzählung, vierter Kategorie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476250"/>
            <a:ext cx="10780184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Headline der Präsentation, </a:t>
            </a:r>
            <a:br>
              <a:rPr lang="de-DE"/>
            </a:br>
            <a:r>
              <a:rPr lang="de-DE"/>
              <a:t>Lucida Sans Unicode Bold (24pt)</a:t>
            </a:r>
          </a:p>
        </p:txBody>
      </p:sp>
      <p:pic>
        <p:nvPicPr>
          <p:cNvPr id="1050" name="Picture 26" descr="vdek_blauer_Marker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76250"/>
            <a:ext cx="3492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" y="6443666"/>
            <a:ext cx="539751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b="1">
                <a:solidFill>
                  <a:srgbClr val="8E8E8E"/>
                </a:solidFill>
              </a:defRPr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7" y="6443663"/>
            <a:ext cx="8255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 b="1">
                <a:solidFill>
                  <a:srgbClr val="8E8E8E"/>
                </a:solidFill>
              </a:defRPr>
            </a:lvl1pPr>
          </a:lstStyle>
          <a:p>
            <a:endParaRPr lang="de-DE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57848" y="6226917"/>
            <a:ext cx="1482768" cy="5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DA4947-31B4-4965-A633-97D1E82668BC}"/>
              </a:ext>
            </a:extLst>
          </p:cNvPr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6071243"/>
            <a:ext cx="1076014" cy="7421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3CCD40F-9721-41B7-89AF-67294AC5F9C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4" y="6055750"/>
            <a:ext cx="1572136" cy="75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1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9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algn="l" rtl="0" eaLnBrk="1" fontAlgn="base" hangingPunct="1">
        <a:lnSpc>
          <a:spcPts val="2500"/>
        </a:lnSpc>
        <a:spcBef>
          <a:spcPct val="50000"/>
        </a:spcBef>
        <a:spcAft>
          <a:spcPct val="0"/>
        </a:spcAft>
        <a:buClr>
          <a:schemeClr val="tx2"/>
        </a:buClr>
        <a:buFont typeface="Arial Black" panose="020B0A040201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lr>
          <a:srgbClr val="1473A1"/>
        </a:buClr>
        <a:buSzPct val="140000"/>
        <a:buFont typeface="Lucida Sans Unicode" panose="020B06020305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174625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lr>
          <a:srgbClr val="1473A1"/>
        </a:buClr>
        <a:buSzPct val="150000"/>
        <a:buFont typeface="Lucida Sans Unicode" panose="020B06020305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213" indent="-176213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lr>
          <a:srgbClr val="1473A1"/>
        </a:buClr>
        <a:buSzPct val="155000"/>
        <a:buFont typeface="Lucida Sans Unicode" panose="020B06020305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177800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lr>
          <a:srgbClr val="1473A1"/>
        </a:buClr>
        <a:buSzPct val="150000"/>
        <a:buFont typeface="Lucida Sans Unicode" panose="020B06020305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C69731-2F4C-4D48-9915-EF34B33D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77FD23-8A94-4EDD-8C0F-41F717C5C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F0022F-0A03-4549-8001-62486C07C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E0DBEA-8191-45EA-B05B-AEC482963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12F663-A5E2-4FD1-BE0F-ECB820F93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4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diagramData" Target="../diagrams/data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37.png"/><Relationship Id="rId9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hitzewarnunge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flegelotse.de/presentation/pl_hitzeschutz.aspx" TargetMode="Externa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rlin.de/sen/uvk/umwelt/nachhaltigkeit/umweltgerechtigkeit/" TargetMode="External"/><Relationship Id="rId3" Type="http://schemas.openxmlformats.org/officeDocument/2006/relationships/hyperlink" Target="https://www.pflegelotse.de/presentation/pl_hitzeschutz.aspx" TargetMode="External"/><Relationship Id="rId7" Type="http://schemas.openxmlformats.org/officeDocument/2006/relationships/hyperlink" Target="https://www.rvr.ruhr/fileadmin/user_upload/01_RVR_Home/02_Themen/Umwelt_Oekologie/Offensive_GI/Dokumente/2021_Factbook_GI_RVR.pdf" TargetMode="External"/><Relationship Id="rId2" Type="http://schemas.openxmlformats.org/officeDocument/2006/relationships/hyperlink" Target="https://hitze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wd.de/DE/klimaumwelt/klimawandel/bilder/Temperaturanomalien_D_20220216.png;jsessionid=FAC13DE78DCDA04CAEEDE93E9926C9C8.live21062?__blob=poster&amp;v=3" TargetMode="External"/><Relationship Id="rId5" Type="http://schemas.openxmlformats.org/officeDocument/2006/relationships/hyperlink" Target="https://de.statista.com/infografik/30456/anzahl-der-heissen-tage-in-deutschland-pro-dekade/" TargetMode="External"/><Relationship Id="rId4" Type="http://schemas.openxmlformats.org/officeDocument/2006/relationships/hyperlink" Target="https://hitzeservice.de/wp-content/uploads/2024/05/BMG_Hitze_Kommunikationskonzept.pdf" TargetMode="External"/><Relationship Id="rId9" Type="http://schemas.openxmlformats.org/officeDocument/2006/relationships/hyperlink" Target="https://edoc.rki.de/handle/176904/10346.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5EB86-D9C1-4045-A02C-04ED3F26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Verwendungshinweise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672AC-DB13-40FC-8226-ACF4AC84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Die folgenden Folien können zur Vermittlung von hitzebezogenem Wissen im Rahmen einer Schulung „Hitzeschutz in der Pflegeberatung“ genutzt werden</a:t>
            </a:r>
            <a:r>
              <a:rPr lang="de-DE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Beachten Sie auch das Schulungskonzept für die Schulung „Hitzeschutz in der Pflegeberatung“.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2000" dirty="0"/>
              <a:t>Die Schulungsfolien wurden im Rahmen eines</a:t>
            </a:r>
            <a:r>
              <a:rPr lang="de-DE" dirty="0"/>
              <a:t> Workshops mit </a:t>
            </a:r>
            <a:r>
              <a:rPr lang="de-DE" dirty="0" err="1"/>
              <a:t>Pflegeberater:innen</a:t>
            </a:r>
            <a:r>
              <a:rPr lang="de-DE" dirty="0"/>
              <a:t> aus den vdek-Pflegestützpunkten in Rheinland-Pfalz und im Saarland in Kooperation mit KLUG – Deutsche Allianz Klimawandel und Gesundheit e.V. entwickelt. In diesem Projekt entstanden außerdem ein zugehöriges Schulungskonzept sowie weitere Materialien zum Thema Hitzeschutz.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915B00-289E-4F45-A64F-FF2A7AEC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CBA877-A93D-4C06-B927-E37C17D40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18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B815A-2677-48AB-8DA4-836E798D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Umweltbelastung und Soziale Lage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6BA020-24AA-43F9-B8E5-7FA5049643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B79D5B-5B91-49BD-8051-10CD5740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033D89-28EB-4C3A-AC05-6F0228BE769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472" y="1419424"/>
            <a:ext cx="5626224" cy="5101600"/>
          </a:xfrm>
          <a:prstGeom prst="rect">
            <a:avLst/>
          </a:prstGeom>
          <a:ln w="0"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18314F8-96E4-43EE-8EDF-82A185842022}"/>
              </a:ext>
            </a:extLst>
          </p:cNvPr>
          <p:cNvSpPr txBox="1"/>
          <p:nvPr/>
        </p:nvSpPr>
        <p:spPr>
          <a:xfrm>
            <a:off x="9103250" y="5589240"/>
            <a:ext cx="2249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Quelle: Umweltgerechtigkeitsatlas Berlin</a:t>
            </a:r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C9CB05D0-FEEF-4FCB-8F99-FA57E404B10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176120" y="1484784"/>
            <a:ext cx="2592288" cy="187220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9475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9E95D-38AF-4085-BE19-58F14B3D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Übersterblichkeit im Zusammenhang mit Hitze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B77702-181F-42BA-9EDE-2F109BAF0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F9EE01-6425-4B77-B8B6-15A2D498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EF73B1E1-7E69-4602-A041-F0EC069A871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271464" y="1700808"/>
            <a:ext cx="8650560" cy="3851298"/>
          </a:xfrm>
          <a:prstGeom prst="rect">
            <a:avLst/>
          </a:prstGeom>
          <a:ln w="0"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47FFA0-4CA7-4701-8471-943B140838A4}"/>
              </a:ext>
            </a:extLst>
          </p:cNvPr>
          <p:cNvSpPr txBox="1"/>
          <p:nvPr/>
        </p:nvSpPr>
        <p:spPr>
          <a:xfrm>
            <a:off x="9254568" y="5589240"/>
            <a:ext cx="17379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Quelle: Robert Koch Institut</a:t>
            </a:r>
          </a:p>
        </p:txBody>
      </p:sp>
    </p:spTree>
    <p:extLst>
      <p:ext uri="{BB962C8B-B14F-4D97-AF65-F5344CB8AC3E}">
        <p14:creationId xmlns:p14="http://schemas.microsoft.com/office/powerpoint/2010/main" val="354111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46CFE-795A-4CF4-85E4-1CA7B2DC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Hitze hat weitere gesundheitliche Folgen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507ECD-A10F-4520-A392-2E97FBF4E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7F1658-9A30-4938-965C-0BF591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47" descr="Ein Bild, das Darstellung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3C5AE096-7916-4CB1-B35F-70357EB4FD1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50662" y="1412776"/>
            <a:ext cx="2266560" cy="4571640"/>
          </a:xfrm>
          <a:prstGeom prst="rect">
            <a:avLst/>
          </a:prstGeom>
          <a:ln w="0">
            <a:noFill/>
          </a:ln>
        </p:spPr>
      </p:pic>
      <p:sp>
        <p:nvSpPr>
          <p:cNvPr id="7" name="Textfeld 48">
            <a:extLst>
              <a:ext uri="{FF2B5EF4-FFF2-40B4-BE49-F238E27FC236}">
                <a16:creationId xmlns:a16="http://schemas.microsoft.com/office/drawing/2014/main" id="{ACAE028D-C3E0-45E6-9C9F-F3E9DBBD6507}"/>
              </a:ext>
            </a:extLst>
          </p:cNvPr>
          <p:cNvSpPr/>
          <p:nvPr/>
        </p:nvSpPr>
        <p:spPr>
          <a:xfrm>
            <a:off x="1707976" y="1504217"/>
            <a:ext cx="2500920" cy="1383540"/>
          </a:xfrm>
          <a:prstGeom prst="rect">
            <a:avLst/>
          </a:prstGeom>
          <a:noFill/>
          <a:ln w="1905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GEHIRN</a:t>
            </a: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    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erhöhtes Risiko für 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Schlaganfälle,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verschlechterte mentale Gesundheit,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Aggressivität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und Gewaltbereitschaft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49">
            <a:extLst>
              <a:ext uri="{FF2B5EF4-FFF2-40B4-BE49-F238E27FC236}">
                <a16:creationId xmlns:a16="http://schemas.microsoft.com/office/drawing/2014/main" id="{B1193EEE-1DB8-4FA9-868C-C0BC016449FA}"/>
              </a:ext>
            </a:extLst>
          </p:cNvPr>
          <p:cNvSpPr/>
          <p:nvPr/>
        </p:nvSpPr>
        <p:spPr>
          <a:xfrm>
            <a:off x="6979456" y="1497035"/>
            <a:ext cx="2500920" cy="1383540"/>
          </a:xfrm>
          <a:prstGeom prst="rect">
            <a:avLst/>
          </a:prstGeom>
          <a:noFill/>
          <a:ln w="1905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HERZ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erhöhte Belastung für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Herz-Kreislauf-System,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verschlimmert Herz-Kreislauf-Erkrankungen,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erhöhtes Risiko für Herzinfarkte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feld 50">
            <a:extLst>
              <a:ext uri="{FF2B5EF4-FFF2-40B4-BE49-F238E27FC236}">
                <a16:creationId xmlns:a16="http://schemas.microsoft.com/office/drawing/2014/main" id="{4AFEE57D-A960-4526-8629-26FA78BAB881}"/>
              </a:ext>
            </a:extLst>
          </p:cNvPr>
          <p:cNvSpPr/>
          <p:nvPr/>
        </p:nvSpPr>
        <p:spPr>
          <a:xfrm>
            <a:off x="6974190" y="2990855"/>
            <a:ext cx="2500920" cy="1014209"/>
          </a:xfrm>
          <a:prstGeom prst="rect">
            <a:avLst/>
          </a:prstGeom>
          <a:noFill/>
          <a:ln w="1905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LUNGE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erhöhte Belastung für 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Menschen mit Atemwegserkrankungen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wie Asthma und COPD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feld 51">
            <a:extLst>
              <a:ext uri="{FF2B5EF4-FFF2-40B4-BE49-F238E27FC236}">
                <a16:creationId xmlns:a16="http://schemas.microsoft.com/office/drawing/2014/main" id="{F005ED94-3AF8-4A85-B023-F4AC4A0507BA}"/>
              </a:ext>
            </a:extLst>
          </p:cNvPr>
          <p:cNvSpPr/>
          <p:nvPr/>
        </p:nvSpPr>
        <p:spPr>
          <a:xfrm>
            <a:off x="6968283" y="4181915"/>
            <a:ext cx="2500920" cy="1198875"/>
          </a:xfrm>
          <a:prstGeom prst="rect">
            <a:avLst/>
          </a:prstGeom>
          <a:noFill/>
          <a:ln w="38100">
            <a:solidFill>
              <a:srgbClr val="3E718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HITZEKRANKHEITEN</a:t>
            </a: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: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Hitzeausschlag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Hitzekrämpfe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Sonnenstich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Hitzeerschöpfung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Hitzschlag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feld 52">
            <a:extLst>
              <a:ext uri="{FF2B5EF4-FFF2-40B4-BE49-F238E27FC236}">
                <a16:creationId xmlns:a16="http://schemas.microsoft.com/office/drawing/2014/main" id="{2B99708B-947F-47F4-BA1F-919C5D3E4210}"/>
              </a:ext>
            </a:extLst>
          </p:cNvPr>
          <p:cNvSpPr/>
          <p:nvPr/>
        </p:nvSpPr>
        <p:spPr>
          <a:xfrm>
            <a:off x="1707976" y="4011438"/>
            <a:ext cx="2500920" cy="1383540"/>
          </a:xfrm>
          <a:prstGeom prst="rect">
            <a:avLst/>
          </a:prstGeom>
          <a:noFill/>
          <a:ln w="1905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SCHWANGERSCHAFT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erhöhtes Risiko für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Frühgeburten,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ungünstige Geburtsereignisse wie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geringeres Geburtsgewicht 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oder Kindestod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feld 53">
            <a:extLst>
              <a:ext uri="{FF2B5EF4-FFF2-40B4-BE49-F238E27FC236}">
                <a16:creationId xmlns:a16="http://schemas.microsoft.com/office/drawing/2014/main" id="{E495045D-C397-4181-AA9E-803A5E361278}"/>
              </a:ext>
            </a:extLst>
          </p:cNvPr>
          <p:cNvSpPr/>
          <p:nvPr/>
        </p:nvSpPr>
        <p:spPr>
          <a:xfrm>
            <a:off x="1707976" y="2936885"/>
            <a:ext cx="2500920" cy="1014209"/>
          </a:xfrm>
          <a:prstGeom prst="rect">
            <a:avLst/>
          </a:prstGeom>
          <a:noFill/>
          <a:ln w="1905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NIEREN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spc="-1" dirty="0">
                <a:solidFill>
                  <a:srgbClr val="3C3C3B"/>
                </a:solidFill>
                <a:cs typeface="Arial" panose="020B0604020202020204" pitchFamily="34" charset="0"/>
              </a:rPr>
              <a:t>e</a:t>
            </a: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rhöhtes Risiko für Nierenfunktionsstörungen, Nierenversagen oder </a:t>
            </a:r>
          </a:p>
          <a:p>
            <a:pPr marL="180000" lvl="1">
              <a:buClr>
                <a:srgbClr val="3C3C3B"/>
              </a:buClr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–schwäche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Gerade Verbindung mit Pfeil 55">
            <a:extLst>
              <a:ext uri="{FF2B5EF4-FFF2-40B4-BE49-F238E27FC236}">
                <a16:creationId xmlns:a16="http://schemas.microsoft.com/office/drawing/2014/main" id="{12944A60-7396-42E4-AF4D-44655B7A0E6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519096" y="2188805"/>
            <a:ext cx="1460360" cy="870976"/>
          </a:xfrm>
          <a:prstGeom prst="straightConnector1">
            <a:avLst/>
          </a:prstGeom>
          <a:ln w="25400">
            <a:solidFill>
              <a:srgbClr val="C9596C"/>
            </a:solidFill>
            <a:miter/>
            <a:tailEnd type="triangle" w="med" len="med"/>
          </a:ln>
        </p:spPr>
      </p:cxnSp>
      <p:cxnSp>
        <p:nvCxnSpPr>
          <p:cNvPr id="14" name="Gerade Verbindung mit Pfeil 56">
            <a:extLst>
              <a:ext uri="{FF2B5EF4-FFF2-40B4-BE49-F238E27FC236}">
                <a16:creationId xmlns:a16="http://schemas.microsoft.com/office/drawing/2014/main" id="{1E5A3687-9ABB-42DD-A2A4-600ECB8E7C31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519096" y="3212976"/>
            <a:ext cx="1455094" cy="284984"/>
          </a:xfrm>
          <a:prstGeom prst="straightConnector1">
            <a:avLst/>
          </a:prstGeom>
          <a:ln w="25400">
            <a:solidFill>
              <a:srgbClr val="C9596C"/>
            </a:solidFill>
            <a:miter/>
            <a:tailEnd type="triangle" w="med" len="med"/>
          </a:ln>
        </p:spPr>
      </p:cxnSp>
      <p:cxnSp>
        <p:nvCxnSpPr>
          <p:cNvPr id="15" name="Gerade Verbindung mit Pfeil 57">
            <a:extLst>
              <a:ext uri="{FF2B5EF4-FFF2-40B4-BE49-F238E27FC236}">
                <a16:creationId xmlns:a16="http://schemas.microsoft.com/office/drawing/2014/main" id="{1A38B8EF-81E0-4EC9-BA1B-3074191B0DBC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208896" y="1997792"/>
            <a:ext cx="953232" cy="198195"/>
          </a:xfrm>
          <a:prstGeom prst="straightConnector1">
            <a:avLst/>
          </a:prstGeom>
          <a:ln w="25400">
            <a:solidFill>
              <a:srgbClr val="C9596C"/>
            </a:solidFill>
            <a:miter/>
            <a:tailEnd type="triangle" w="med" len="med"/>
          </a:ln>
        </p:spPr>
      </p:cxnSp>
      <p:cxnSp>
        <p:nvCxnSpPr>
          <p:cNvPr id="16" name="Gerade Verbindung mit Pfeil 58">
            <a:extLst>
              <a:ext uri="{FF2B5EF4-FFF2-40B4-BE49-F238E27FC236}">
                <a16:creationId xmlns:a16="http://schemas.microsoft.com/office/drawing/2014/main" id="{1936532B-BCD2-4173-B7C5-CD3712B01C5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208896" y="4594914"/>
            <a:ext cx="953232" cy="108294"/>
          </a:xfrm>
          <a:prstGeom prst="straightConnector1">
            <a:avLst/>
          </a:prstGeom>
          <a:ln w="25400">
            <a:solidFill>
              <a:srgbClr val="C9596C"/>
            </a:solidFill>
            <a:miter/>
            <a:tailEnd type="triangle" w="med" len="med"/>
          </a:ln>
        </p:spPr>
      </p:cxnSp>
      <p:cxnSp>
        <p:nvCxnSpPr>
          <p:cNvPr id="17" name="Gerade Verbindung mit Pfeil 59">
            <a:extLst>
              <a:ext uri="{FF2B5EF4-FFF2-40B4-BE49-F238E27FC236}">
                <a16:creationId xmlns:a16="http://schemas.microsoft.com/office/drawing/2014/main" id="{5B46DFB4-A6A4-46C5-8C78-9FCA85677EB7}"/>
              </a:ext>
            </a:extLst>
          </p:cNvPr>
          <p:cNvCxnSpPr>
            <a:cxnSpLocks/>
          </p:cNvCxnSpPr>
          <p:nvPr/>
        </p:nvCxnSpPr>
        <p:spPr>
          <a:xfrm>
            <a:off x="3695024" y="3698596"/>
            <a:ext cx="1392944" cy="149294"/>
          </a:xfrm>
          <a:prstGeom prst="straightConnector1">
            <a:avLst/>
          </a:prstGeom>
          <a:ln w="25400">
            <a:solidFill>
              <a:srgbClr val="C9596C"/>
            </a:solidFill>
            <a:miter/>
            <a:tailEnd type="triangle" w="med" len="med"/>
          </a:ln>
        </p:spPr>
      </p:cxnSp>
      <p:sp>
        <p:nvSpPr>
          <p:cNvPr id="18" name="Textfeld 54">
            <a:extLst>
              <a:ext uri="{FF2B5EF4-FFF2-40B4-BE49-F238E27FC236}">
                <a16:creationId xmlns:a16="http://schemas.microsoft.com/office/drawing/2014/main" id="{296ABD6B-3AAB-4BA7-BF48-5779F3153A98}"/>
              </a:ext>
            </a:extLst>
          </p:cNvPr>
          <p:cNvSpPr/>
          <p:nvPr/>
        </p:nvSpPr>
        <p:spPr>
          <a:xfrm>
            <a:off x="1707976" y="5570151"/>
            <a:ext cx="7772400" cy="521766"/>
          </a:xfrm>
          <a:prstGeom prst="rect">
            <a:avLst/>
          </a:prstGeom>
          <a:solidFill>
            <a:srgbClr val="FFFFFF"/>
          </a:solidFill>
          <a:ln w="3810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Achtung, Austrocknungsgefahr! Durch vermehrtes Schwitzen und die stärkere Durchblutung der Haut, benötigt der Körper mehr Flüssigkeit. </a:t>
            </a:r>
            <a:endParaRPr lang="de-DE" sz="14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578AD7C-AC6F-4CDB-BD00-13AB6FED0240}"/>
              </a:ext>
            </a:extLst>
          </p:cNvPr>
          <p:cNvSpPr txBox="1"/>
          <p:nvPr/>
        </p:nvSpPr>
        <p:spPr>
          <a:xfrm>
            <a:off x="9984432" y="5589240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17384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C9F34-F5EC-4324-939B-928E1808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Vulnerable Gruppen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53A83F-4F48-421F-808E-4EB6F5E64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A5C862-280D-4DA6-AF6A-047C67D6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Diagram1">
            <a:extLst>
              <a:ext uri="{FF2B5EF4-FFF2-40B4-BE49-F238E27FC236}">
                <a16:creationId xmlns:a16="http://schemas.microsoft.com/office/drawing/2014/main" id="{24338A20-3BA5-42C5-8537-D329F9DF3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74292"/>
              </p:ext>
            </p:extLst>
          </p:nvPr>
        </p:nvGraphicFramePr>
        <p:xfrm>
          <a:off x="1646072" y="1412776"/>
          <a:ext cx="8073096" cy="460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21" descr="Frau mit Stock mit einfarbiger Füllung">
            <a:extLst>
              <a:ext uri="{FF2B5EF4-FFF2-40B4-BE49-F238E27FC236}">
                <a16:creationId xmlns:a16="http://schemas.microsoft.com/office/drawing/2014/main" id="{24020BD4-2730-48FC-A9CA-D80014C39CEB}"/>
              </a:ext>
            </a:extLst>
          </p:cNvPr>
          <p:cNvPicPr/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2950416" y="2377144"/>
            <a:ext cx="769320" cy="76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Grafik 24" descr="Herz, pulsierend mit einfarbiger Füllung">
            <a:extLst>
              <a:ext uri="{FF2B5EF4-FFF2-40B4-BE49-F238E27FC236}">
                <a16:creationId xmlns:a16="http://schemas.microsoft.com/office/drawing/2014/main" id="{50242E0B-609C-4506-8D3C-F865741C54BB}"/>
              </a:ext>
            </a:extLst>
          </p:cNvPr>
          <p:cNvPicPr/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5024080" y="2449152"/>
            <a:ext cx="769320" cy="769320"/>
          </a:xfrm>
          <a:prstGeom prst="rect">
            <a:avLst/>
          </a:prstGeom>
          <a:ln w="0">
            <a:noFill/>
          </a:ln>
        </p:spPr>
      </p:pic>
      <p:pic>
        <p:nvPicPr>
          <p:cNvPr id="9" name="Grafik 23" descr="Medizin mit einfarbiger Füllung">
            <a:extLst>
              <a:ext uri="{FF2B5EF4-FFF2-40B4-BE49-F238E27FC236}">
                <a16:creationId xmlns:a16="http://schemas.microsoft.com/office/drawing/2014/main" id="{9E66F155-3891-418C-ABE0-22F85D23B94D}"/>
              </a:ext>
            </a:extLst>
          </p:cNvPr>
          <p:cNvPicPr/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7097744" y="2477485"/>
            <a:ext cx="769320" cy="769320"/>
          </a:xfrm>
          <a:prstGeom prst="rect">
            <a:avLst/>
          </a:prstGeom>
          <a:ln w="0">
            <a:noFill/>
          </a:ln>
        </p:spPr>
      </p:pic>
      <p:pic>
        <p:nvPicPr>
          <p:cNvPr id="10" name="Grafik 20" descr="Stationär mit einfarbiger Füllung">
            <a:extLst>
              <a:ext uri="{FF2B5EF4-FFF2-40B4-BE49-F238E27FC236}">
                <a16:creationId xmlns:a16="http://schemas.microsoft.com/office/drawing/2014/main" id="{BF4C0AE1-89D0-47A9-B5CA-53149A65552D}"/>
              </a:ext>
            </a:extLst>
          </p:cNvPr>
          <p:cNvPicPr/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8999088" y="2389202"/>
            <a:ext cx="769320" cy="769320"/>
          </a:xfrm>
          <a:prstGeom prst="rect">
            <a:avLst/>
          </a:prstGeom>
          <a:ln w="0">
            <a:noFill/>
          </a:ln>
        </p:spPr>
      </p:pic>
      <p:pic>
        <p:nvPicPr>
          <p:cNvPr id="11" name="Grafik 22" descr="Hürde mit einfarbiger Füllung">
            <a:extLst>
              <a:ext uri="{FF2B5EF4-FFF2-40B4-BE49-F238E27FC236}">
                <a16:creationId xmlns:a16="http://schemas.microsoft.com/office/drawing/2014/main" id="{D649883E-2DFB-449B-9AB9-7B2804685505}"/>
              </a:ext>
            </a:extLst>
          </p:cNvPr>
          <p:cNvPicPr/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2878408" y="3726172"/>
            <a:ext cx="769320" cy="769320"/>
          </a:xfrm>
          <a:prstGeom prst="rect">
            <a:avLst/>
          </a:prstGeom>
          <a:ln w="0">
            <a:noFill/>
          </a:ln>
        </p:spPr>
      </p:pic>
      <p:pic>
        <p:nvPicPr>
          <p:cNvPr id="12" name="Grafik 18" descr="Bauarbeiter mit einfarbiger Füllung">
            <a:extLst>
              <a:ext uri="{FF2B5EF4-FFF2-40B4-BE49-F238E27FC236}">
                <a16:creationId xmlns:a16="http://schemas.microsoft.com/office/drawing/2014/main" id="{C062F732-74EE-4E7C-85AA-B184CD3BBBA1}"/>
              </a:ext>
            </a:extLst>
          </p:cNvPr>
          <p:cNvPicPr/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5021581" y="3687567"/>
            <a:ext cx="769320" cy="769320"/>
          </a:xfrm>
          <a:prstGeom prst="rect">
            <a:avLst/>
          </a:prstGeom>
          <a:ln w="0">
            <a:noFill/>
          </a:ln>
        </p:spPr>
      </p:pic>
      <p:pic>
        <p:nvPicPr>
          <p:cNvPr id="13" name="Grafik 19" descr="Baby mit einfarbiger Füllung">
            <a:extLst>
              <a:ext uri="{FF2B5EF4-FFF2-40B4-BE49-F238E27FC236}">
                <a16:creationId xmlns:a16="http://schemas.microsoft.com/office/drawing/2014/main" id="{EF6057E4-2F10-49C9-B47D-FDB06335CBE1}"/>
              </a:ext>
            </a:extLst>
          </p:cNvPr>
          <p:cNvPicPr/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7164754" y="3714421"/>
            <a:ext cx="769320" cy="769320"/>
          </a:xfrm>
          <a:prstGeom prst="rect">
            <a:avLst/>
          </a:prstGeom>
          <a:ln w="0">
            <a:noFill/>
          </a:ln>
        </p:spPr>
      </p:pic>
      <p:pic>
        <p:nvPicPr>
          <p:cNvPr id="14" name="Grafik 13" descr="Sitzungssaal mit einfarbiger Füllung">
            <a:extLst>
              <a:ext uri="{FF2B5EF4-FFF2-40B4-BE49-F238E27FC236}">
                <a16:creationId xmlns:a16="http://schemas.microsoft.com/office/drawing/2014/main" id="{0E518E5F-40ED-4A8E-9E77-80A740BF20C1}"/>
              </a:ext>
            </a:extLst>
          </p:cNvPr>
          <p:cNvPicPr/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0984"/>
          <a:stretch/>
        </p:blipFill>
        <p:spPr>
          <a:xfrm>
            <a:off x="5092141" y="4753408"/>
            <a:ext cx="698760" cy="1183680"/>
          </a:xfrm>
          <a:prstGeom prst="rect">
            <a:avLst/>
          </a:prstGeom>
          <a:ln w="0">
            <a:noFill/>
          </a:ln>
        </p:spPr>
      </p:pic>
      <p:pic>
        <p:nvPicPr>
          <p:cNvPr id="15" name="Grafik 14" descr="Sparschwein mit einfarbiger Füllung">
            <a:extLst>
              <a:ext uri="{FF2B5EF4-FFF2-40B4-BE49-F238E27FC236}">
                <a16:creationId xmlns:a16="http://schemas.microsoft.com/office/drawing/2014/main" id="{D2F931FF-5E4B-46A6-9494-45974742C68D}"/>
              </a:ext>
            </a:extLst>
          </p:cNvPr>
          <p:cNvPicPr/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7188112" y="5090368"/>
            <a:ext cx="769320" cy="769320"/>
          </a:xfrm>
          <a:prstGeom prst="rect">
            <a:avLst/>
          </a:prstGeom>
          <a:ln w="0">
            <a:noFill/>
          </a:ln>
        </p:spPr>
      </p:pic>
      <p:pic>
        <p:nvPicPr>
          <p:cNvPr id="16" name="Grafik 17" descr="Schwangere Frau mit einfarbiger Füllung">
            <a:extLst>
              <a:ext uri="{FF2B5EF4-FFF2-40B4-BE49-F238E27FC236}">
                <a16:creationId xmlns:a16="http://schemas.microsoft.com/office/drawing/2014/main" id="{DDCB689D-9735-43A3-A02D-96A20602952C}"/>
              </a:ext>
            </a:extLst>
          </p:cNvPr>
          <p:cNvPicPr/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9120336" y="3667792"/>
            <a:ext cx="769320" cy="769320"/>
          </a:xfrm>
          <a:prstGeom prst="rect">
            <a:avLst/>
          </a:prstGeom>
          <a:ln w="0">
            <a:noFill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FBF9B70-DB63-4C66-AB61-54F4F3E25BB7}"/>
              </a:ext>
            </a:extLst>
          </p:cNvPr>
          <p:cNvSpPr txBox="1"/>
          <p:nvPr/>
        </p:nvSpPr>
        <p:spPr>
          <a:xfrm>
            <a:off x="9984432" y="5589240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385483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31AB4-6896-4150-A907-04EBCFAD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Oft gibt es mehrere Risikofaktoren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CF26AC-43DA-4144-AF09-68A285B03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8" y="1773238"/>
            <a:ext cx="6535443" cy="39608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Anpassungsschwierigkeiten aufgrund des Alters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bestehende Vorerkrankungen, wie z. B. neurologische, Herz-Kreislauf- oder Stoffwechselerkrankungen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Medikamenteneinnahme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Bettlägerigkeit und eingeschränkte Beweglichkeit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soziale Isolation/alleine lebend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ungünstige Wohnverhältnisse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60EE86-CADE-48A0-A478-16DD160D3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D150D-7C8D-4137-A458-20FD05DA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8F29C25-0147-4079-95DB-631AE0E30AF7}"/>
              </a:ext>
            </a:extLst>
          </p:cNvPr>
          <p:cNvSpPr txBox="1"/>
          <p:nvPr/>
        </p:nvSpPr>
        <p:spPr>
          <a:xfrm>
            <a:off x="7862034" y="3686952"/>
            <a:ext cx="331236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b="1" dirty="0"/>
              <a:t>Gesundheits-</a:t>
            </a:r>
          </a:p>
          <a:p>
            <a:pPr algn="ctr"/>
            <a:r>
              <a:rPr lang="de-DE" sz="4800" b="1" dirty="0"/>
              <a:t>RISIKO</a:t>
            </a:r>
          </a:p>
        </p:txBody>
      </p:sp>
      <p:pic>
        <p:nvPicPr>
          <p:cNvPr id="18" name="Grafik 17" descr="Ein Bild, das Kreis, Uhr, Screenshot, Design enthält.&#10;&#10;Automatisch generierte Beschreibung">
            <a:extLst>
              <a:ext uri="{FF2B5EF4-FFF2-40B4-BE49-F238E27FC236}">
                <a16:creationId xmlns:a16="http://schemas.microsoft.com/office/drawing/2014/main" id="{504E6C9E-E722-487E-BCBA-3F5155BA0D4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135274" y="1123950"/>
            <a:ext cx="2561126" cy="1983965"/>
          </a:xfrm>
          <a:prstGeom prst="rect">
            <a:avLst/>
          </a:prstGeom>
          <a:ln w="0">
            <a:noFill/>
          </a:ln>
        </p:spPr>
      </p:pic>
      <p:pic>
        <p:nvPicPr>
          <p:cNvPr id="19" name="Grafik 24" descr="Ein Bild, das Rad, Kleidung, Cartoon, Darstellung enthält.&#10;&#10;Automatisch generierte Beschreibung">
            <a:extLst>
              <a:ext uri="{FF2B5EF4-FFF2-40B4-BE49-F238E27FC236}">
                <a16:creationId xmlns:a16="http://schemas.microsoft.com/office/drawing/2014/main" id="{50CE0F9F-C25D-4BC5-8815-E176F8AA105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400256" y="2492896"/>
            <a:ext cx="1358985" cy="1135780"/>
          </a:xfrm>
          <a:prstGeom prst="rect">
            <a:avLst/>
          </a:prstGeom>
          <a:ln w="0">
            <a:noFill/>
          </a:ln>
        </p:spPr>
      </p:pic>
      <p:pic>
        <p:nvPicPr>
          <p:cNvPr id="20" name="Grafik 19" descr="Ein Bild, das Kleidung, Schuhwerk, Person, Kunst enthält.&#10;&#10;Automatisch generierte Beschreibung">
            <a:extLst>
              <a:ext uri="{FF2B5EF4-FFF2-40B4-BE49-F238E27FC236}">
                <a16:creationId xmlns:a16="http://schemas.microsoft.com/office/drawing/2014/main" id="{E4764BCB-7C2F-456C-A992-5F525338302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413765" y="2315236"/>
            <a:ext cx="1002715" cy="1334462"/>
          </a:xfrm>
          <a:prstGeom prst="rect">
            <a:avLst/>
          </a:prstGeom>
          <a:ln w="0">
            <a:noFill/>
          </a:ln>
        </p:spPr>
      </p:pic>
      <p:pic>
        <p:nvPicPr>
          <p:cNvPr id="21" name="Grafik 20" descr="Ein Bild, das Kreis, Clipart, Grafiken, Darstellung enthält.&#10;&#10;Automatisch generierte Beschreibung">
            <a:extLst>
              <a:ext uri="{FF2B5EF4-FFF2-40B4-BE49-F238E27FC236}">
                <a16:creationId xmlns:a16="http://schemas.microsoft.com/office/drawing/2014/main" id="{BAA39E00-AAF9-49C6-B80B-236818D12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137" y="1695600"/>
            <a:ext cx="1206151" cy="173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EFE1A2-033A-4519-9CAD-DACB377C531F}"/>
              </a:ext>
            </a:extLst>
          </p:cNvPr>
          <p:cNvSpPr txBox="1"/>
          <p:nvPr/>
        </p:nvSpPr>
        <p:spPr>
          <a:xfrm>
            <a:off x="9984432" y="5589240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328151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D660A-465D-4329-AE0E-A3E85EB7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Belastung auch für die Mitarbeitenden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337FBE-A124-47C6-8E65-B38EF3454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de-DE" sz="2000" dirty="0"/>
              <a:t>ufgeheizte Arbeitsumgebung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eigene Betroffenheit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Personalmangel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Urlaubszeit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Krankheitsausfälle aufgrund von Hitze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Mehrarbeit durch Hitzeschutzmaßnahmen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23A832-5826-43C0-BF3F-71A69B332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5A212D-1011-4346-B3A0-82A36365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75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4675F-BDBA-4D79-9105-C9C5E573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Hitzebedingte Erkrankungen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9FFAF-D1FE-4DA2-88F6-DC90B474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Exsikkose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Hitzeausschlag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Hitzestress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Hitzekrampf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Hitzekollaps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Sonnenstich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Hitzeerschöpfung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Hitzschlag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C43641-77F8-4785-B0E0-7D6ECD990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FDA621-FA13-4C2C-A488-089EDAD2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03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C52F3-DFCF-42E4-BDCF-0A337B7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Exsikkose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21131-F058-4647-90E1-758855DAC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= Zustand des Flüssigkeits- bzw. Wassermangels im Körper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3E34BD-7685-4655-8451-9CB2F8D79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E9160-F27A-4822-8921-AA8548E1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131D336-045F-4320-ACF6-CBC5E5FB4ADC}"/>
              </a:ext>
            </a:extLst>
          </p:cNvPr>
          <p:cNvSpPr txBox="1">
            <a:spLocks/>
          </p:cNvSpPr>
          <p:nvPr/>
        </p:nvSpPr>
        <p:spPr bwMode="auto">
          <a:xfrm>
            <a:off x="816769" y="2392133"/>
            <a:ext cx="10560314" cy="34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720000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Symptome: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Durst (nicht immer)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trockene Haut/Schleimhäute (z. B. Furchen auf der Zunge, Hautfalten</a:t>
            </a:r>
            <a:br>
              <a:rPr lang="de-DE" dirty="0"/>
            </a:br>
            <a:r>
              <a:rPr lang="de-DE" dirty="0"/>
              <a:t>beim Kneifen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Benommenheit, Desorientierung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Schwäche, Müdigkeit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niedriger Blutdruck</a:t>
            </a:r>
          </a:p>
          <a:p>
            <a:endParaRPr lang="de-DE" dirty="0"/>
          </a:p>
          <a:p>
            <a:r>
              <a:rPr lang="de-DE" b="1" dirty="0"/>
              <a:t>Maßnahmen: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orale Flüssigkeitszufuhr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ggf. per Infusion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</a:tabLst>
              <a:defRPr/>
            </a:pPr>
            <a:endParaRPr lang="de-D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A6D69C1-7F10-49D4-A49C-036CB442A254}"/>
              </a:ext>
            </a:extLst>
          </p:cNvPr>
          <p:cNvSpPr txBox="1"/>
          <p:nvPr/>
        </p:nvSpPr>
        <p:spPr>
          <a:xfrm>
            <a:off x="9984432" y="5589240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80135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C52F3-DFCF-42E4-BDCF-0A337B7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Hitzeausschlag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21131-F058-4647-90E1-758855DAC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= Schweiß verdunstet nicht und Schweißdrüsen verstopfen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3E34BD-7685-4655-8451-9CB2F8D79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E9160-F27A-4822-8921-AA8548E1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131D336-045F-4320-ACF6-CBC5E5FB4ADC}"/>
              </a:ext>
            </a:extLst>
          </p:cNvPr>
          <p:cNvSpPr txBox="1">
            <a:spLocks/>
          </p:cNvSpPr>
          <p:nvPr/>
        </p:nvSpPr>
        <p:spPr bwMode="auto">
          <a:xfrm>
            <a:off x="816769" y="2392133"/>
            <a:ext cx="10560314" cy="334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720000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Symptome: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rote, punktförmige Flecken/Papeln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Bläschen möglich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Jucken, Brennen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v. a. in Hautfalten, Beugespalten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Maßnahmen: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cs typeface="Arial" panose="020B0604020202020204" pitchFamily="34" charset="0"/>
              </a:rPr>
              <a:t>k</a:t>
            </a:r>
            <a:r>
              <a:rPr lang="de-DE" sz="2000" spc="-1" dirty="0">
                <a:cs typeface="Arial" panose="020B0604020202020204" pitchFamily="34" charset="0"/>
              </a:rPr>
              <a:t>ühl und trocken halten, nicht pudern 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cs typeface="Arial" panose="020B0604020202020204" pitchFamily="34" charset="0"/>
              </a:rPr>
              <a:t>l</a:t>
            </a:r>
            <a:r>
              <a:rPr lang="de-DE" sz="2000" spc="-1" dirty="0">
                <a:cs typeface="Arial" panose="020B0604020202020204" pitchFamily="34" charset="0"/>
              </a:rPr>
              <a:t>uftige Kleidung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2000" b="1" spc="-1" dirty="0">
                <a:cs typeface="Arial" panose="020B0604020202020204" pitchFamily="34" charset="0"/>
              </a:rPr>
              <a:t>→ Konsultation </a:t>
            </a:r>
            <a:r>
              <a:rPr lang="de-DE" sz="2000" b="1" spc="-1" dirty="0" err="1">
                <a:cs typeface="Arial" panose="020B0604020202020204" pitchFamily="34" charset="0"/>
              </a:rPr>
              <a:t>Ärzt:innen</a:t>
            </a:r>
            <a:r>
              <a:rPr lang="de-DE" sz="2000" b="1" spc="-1" dirty="0">
                <a:cs typeface="Arial" panose="020B0604020202020204" pitchFamily="34" charset="0"/>
              </a:rPr>
              <a:t>, falls </a:t>
            </a:r>
            <a:br>
              <a:rPr lang="de-DE" sz="2000" b="1" spc="-1" dirty="0">
                <a:cs typeface="Arial" panose="020B0604020202020204" pitchFamily="34" charset="0"/>
              </a:rPr>
            </a:br>
            <a:r>
              <a:rPr lang="de-DE" sz="2000" b="1" spc="-1" dirty="0">
                <a:cs typeface="Arial" panose="020B0604020202020204" pitchFamily="34" charset="0"/>
              </a:rPr>
              <a:t>nicht in 24 Stunden rückläufig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</a:tabLst>
              <a:defRPr/>
            </a:pPr>
            <a:endParaRPr lang="de-D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8B5F88-4F63-4A50-8606-4F6E775033DB}"/>
              </a:ext>
            </a:extLst>
          </p:cNvPr>
          <p:cNvSpPr txBox="1"/>
          <p:nvPr/>
        </p:nvSpPr>
        <p:spPr>
          <a:xfrm>
            <a:off x="9984432" y="5589240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290310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C52F3-DFCF-42E4-BDCF-0A337B7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Hitzestress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21131-F058-4647-90E1-758855DAC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= durch Hitze bedingte Belastung des Organismus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3E34BD-7685-4655-8451-9CB2F8D79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E9160-F27A-4822-8921-AA8548E1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131D336-045F-4320-ACF6-CBC5E5FB4ADC}"/>
              </a:ext>
            </a:extLst>
          </p:cNvPr>
          <p:cNvSpPr txBox="1">
            <a:spLocks/>
          </p:cNvSpPr>
          <p:nvPr/>
        </p:nvSpPr>
        <p:spPr bwMode="auto">
          <a:xfrm>
            <a:off x="816769" y="2392133"/>
            <a:ext cx="10560314" cy="34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720000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Symptome: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normal bis leicht erhöhte Temperatur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Ödeme an Füßen oder Knöcheln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Hitzekollaps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Hitzekrampf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Maßnahmen: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körperliche Ruhe an einem </a:t>
            </a:r>
            <a:br>
              <a:rPr lang="de-DE" dirty="0"/>
            </a:br>
            <a:r>
              <a:rPr lang="de-DE" dirty="0"/>
              <a:t>kühlen 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kalte Wickel oder Bäder für Unterarme und Füße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Flüssigkeitszufuhr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Salzzufuhr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</a:tabLst>
              <a:defRPr/>
            </a:pPr>
            <a:endParaRPr lang="de-D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A94F78-7B13-4916-A851-6F3B5A7F38D2}"/>
              </a:ext>
            </a:extLst>
          </p:cNvPr>
          <p:cNvSpPr txBox="1"/>
          <p:nvPr/>
        </p:nvSpPr>
        <p:spPr>
          <a:xfrm>
            <a:off x="9984432" y="5589240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132743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Hitzeschutz in der Pflegeberatung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Herausforderungen und Maßnahmen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12" descr="X:\Abteilung 4\Referat 46\Pflegestützpunkte\Speder\04 Steuerung und Koordination\04 05 PG Öffentlichkeitsarbeit\_Flyer\Entwürfe\PSP-Logo.jpg">
            <a:extLst>
              <a:ext uri="{FF2B5EF4-FFF2-40B4-BE49-F238E27FC236}">
                <a16:creationId xmlns:a16="http://schemas.microsoft.com/office/drawing/2014/main" id="{9C5BF167-11A2-41C4-9E4A-759FECC7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79388"/>
            <a:ext cx="22685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94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C52F3-DFCF-42E4-BDCF-0A337B7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Hitzekrampf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21131-F058-4647-90E1-758855DAC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= Flüssigkeits- und Elektrolytmangel durch starkes Schwitzen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3E34BD-7685-4655-8451-9CB2F8D79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E9160-F27A-4822-8921-AA8548E1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131D336-045F-4320-ACF6-CBC5E5FB4ADC}"/>
              </a:ext>
            </a:extLst>
          </p:cNvPr>
          <p:cNvSpPr txBox="1">
            <a:spLocks/>
          </p:cNvSpPr>
          <p:nvPr/>
        </p:nvSpPr>
        <p:spPr bwMode="auto">
          <a:xfrm>
            <a:off x="816769" y="2392133"/>
            <a:ext cx="10560314" cy="334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720000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Symptome: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Durst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erhöhte Körpertemperatur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erhöhter Blutdruck, Muskelkrämpfe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beschleunigter Puls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Maßnahmen: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cs typeface="Arial" panose="020B0604020202020204" pitchFamily="34" charset="0"/>
              </a:rPr>
              <a:t>Hitzeexposition beenden, ausruhen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cs typeface="Arial" panose="020B0604020202020204" pitchFamily="34" charset="0"/>
              </a:rPr>
              <a:t>Muskeln dehnen und sanft massieren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cs typeface="Arial" panose="020B0604020202020204" pitchFamily="34" charset="0"/>
              </a:rPr>
              <a:t>Elektrolytlösung trinken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2000" b="1" spc="-1" dirty="0">
                <a:cs typeface="Arial" panose="020B0604020202020204" pitchFamily="34" charset="0"/>
              </a:rPr>
              <a:t>→ Konsultation </a:t>
            </a:r>
            <a:r>
              <a:rPr lang="de-DE" sz="2000" b="1" spc="-1" dirty="0" err="1">
                <a:cs typeface="Arial" panose="020B0604020202020204" pitchFamily="34" charset="0"/>
              </a:rPr>
              <a:t>Ärzt:innen</a:t>
            </a:r>
            <a:r>
              <a:rPr lang="de-DE" sz="2000" b="1" spc="-1" dirty="0">
                <a:cs typeface="Arial" panose="020B0604020202020204" pitchFamily="34" charset="0"/>
              </a:rPr>
              <a:t>, falls </a:t>
            </a:r>
            <a:br>
              <a:rPr lang="de-DE" sz="2000" b="1" spc="-1" dirty="0">
                <a:cs typeface="Arial" panose="020B0604020202020204" pitchFamily="34" charset="0"/>
              </a:rPr>
            </a:br>
            <a:r>
              <a:rPr lang="de-DE" sz="2000" b="1" spc="-1" dirty="0">
                <a:cs typeface="Arial" panose="020B0604020202020204" pitchFamily="34" charset="0"/>
              </a:rPr>
              <a:t>länger als 1 </a:t>
            </a:r>
            <a:r>
              <a:rPr lang="de-DE" b="1" spc="-1" dirty="0">
                <a:cs typeface="Arial" panose="020B0604020202020204" pitchFamily="34" charset="0"/>
              </a:rPr>
              <a:t>Stunde</a:t>
            </a:r>
            <a:r>
              <a:rPr lang="de-DE" sz="2000" b="1" spc="-1" dirty="0">
                <a:cs typeface="Arial" panose="020B0604020202020204" pitchFamily="34" charset="0"/>
              </a:rPr>
              <a:t> andauernd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</a:tabLst>
              <a:defRPr/>
            </a:pPr>
            <a:endParaRPr lang="de-D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95D697-075A-4023-8B31-BE7E145EEF06}"/>
              </a:ext>
            </a:extLst>
          </p:cNvPr>
          <p:cNvSpPr txBox="1"/>
          <p:nvPr/>
        </p:nvSpPr>
        <p:spPr>
          <a:xfrm>
            <a:off x="9984432" y="5805264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293782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C52F3-DFCF-42E4-BDCF-0A337B7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Hitzekollaps (Hitzesynkope)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21131-F058-4647-90E1-758855DAC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= Erweiterung Blutgefäße und Gehirndurchblutung nimmt ab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3E34BD-7685-4655-8451-9CB2F8D79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E9160-F27A-4822-8921-AA8548E1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131D336-045F-4320-ACF6-CBC5E5FB4ADC}"/>
              </a:ext>
            </a:extLst>
          </p:cNvPr>
          <p:cNvSpPr txBox="1">
            <a:spLocks/>
          </p:cNvSpPr>
          <p:nvPr/>
        </p:nvSpPr>
        <p:spPr bwMode="auto">
          <a:xfrm>
            <a:off x="816769" y="2392133"/>
            <a:ext cx="10560314" cy="34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720000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Symptome: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kurzzeitiger Bewusstseinsverlust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Schwindel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„Schwarz vor Augen“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Maßnahmen: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 kühle Umgebung bringen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flache Lagerung mit erhöhten Beinen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Flüssigkeitszufuhr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</a:tabLst>
              <a:defRPr/>
            </a:pPr>
            <a:endParaRPr lang="de-D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CA5482-006A-4BCF-B4D0-70DD52CA9C88}"/>
              </a:ext>
            </a:extLst>
          </p:cNvPr>
          <p:cNvSpPr txBox="1"/>
          <p:nvPr/>
        </p:nvSpPr>
        <p:spPr>
          <a:xfrm>
            <a:off x="9984432" y="5805264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384776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C52F3-DFCF-42E4-BDCF-0A337B7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Sonnenstich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21131-F058-4647-90E1-758855DAC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= Reizung der Hirnhäute durch Überwärmung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3E34BD-7685-4655-8451-9CB2F8D79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E9160-F27A-4822-8921-AA8548E1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131D336-045F-4320-ACF6-CBC5E5FB4ADC}"/>
              </a:ext>
            </a:extLst>
          </p:cNvPr>
          <p:cNvSpPr txBox="1">
            <a:spLocks/>
          </p:cNvSpPr>
          <p:nvPr/>
        </p:nvSpPr>
        <p:spPr bwMode="auto">
          <a:xfrm>
            <a:off x="816769" y="2392133"/>
            <a:ext cx="10560314" cy="334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720000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Symptome: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roter, heißer Kopf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Fieber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Nackensteifigkeit, Schmerzen bei Bewegung des Kopfes, </a:t>
            </a:r>
            <a:r>
              <a:rPr lang="de-DE" dirty="0" err="1"/>
              <a:t>Lichtscheuheit</a:t>
            </a:r>
            <a:r>
              <a:rPr lang="de-DE" dirty="0"/>
              <a:t>, Kopfschmerzen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Erbrechen, Bewusstseinsstörung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ggf. Krampfanfälle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Maßnahmen: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cs typeface="Arial" panose="020B0604020202020204" pitchFamily="34" charset="0"/>
              </a:rPr>
              <a:t>In Kühle Umgebung bringen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cs typeface="Arial" panose="020B0604020202020204" pitchFamily="34" charset="0"/>
              </a:rPr>
              <a:t>Flüssigkeitszufuhr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cs typeface="Arial" panose="020B0604020202020204" pitchFamily="34" charset="0"/>
              </a:rPr>
              <a:t>Kopf kühlen, Oberkörper hochlagern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cs typeface="Arial" panose="020B0604020202020204" pitchFamily="34" charset="0"/>
              </a:rPr>
              <a:t>Beobachtung</a:t>
            </a:r>
          </a:p>
          <a:p>
            <a:pPr marL="343080" indent="-343080" defTabSz="914400">
              <a:lnSpc>
                <a:spcPct val="100000"/>
              </a:lnSpc>
              <a:spcBef>
                <a:spcPts val="0"/>
              </a:spcBef>
              <a:buFont typeface="Arial"/>
              <a:buChar char="•"/>
              <a:tabLst>
                <a:tab pos="0" algn="l"/>
              </a:tabLst>
            </a:pPr>
            <a:endParaRPr lang="de-D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b="1" spc="-1" dirty="0">
                <a:cs typeface="Arial" panose="020B0604020202020204" pitchFamily="34" charset="0"/>
              </a:rPr>
              <a:t>Alarmierung Rettungsdienst, falls keine rasche Besserung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</a:tabLst>
              <a:defRPr/>
            </a:pPr>
            <a:endParaRPr lang="de-D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23B1D7-6EF7-405F-AE9B-7686B3448B99}"/>
              </a:ext>
            </a:extLst>
          </p:cNvPr>
          <p:cNvSpPr txBox="1"/>
          <p:nvPr/>
        </p:nvSpPr>
        <p:spPr>
          <a:xfrm>
            <a:off x="9984432" y="5805264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2240098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C52F3-DFCF-42E4-BDCF-0A337B7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Hitzeerschöpfung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21131-F058-4647-90E1-758855DAC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1773238"/>
            <a:ext cx="11377083" cy="3960812"/>
          </a:xfrm>
        </p:spPr>
        <p:txBody>
          <a:bodyPr/>
          <a:lstStyle/>
          <a:p>
            <a:r>
              <a:rPr lang="de-DE" sz="2000" dirty="0"/>
              <a:t>= langanhaltender Flüssigkeits- und Salzverlust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3E34BD-7685-4655-8451-9CB2F8D79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E9160-F27A-4822-8921-AA8548E1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131D336-045F-4320-ACF6-CBC5E5FB4ADC}"/>
              </a:ext>
            </a:extLst>
          </p:cNvPr>
          <p:cNvSpPr txBox="1">
            <a:spLocks/>
          </p:cNvSpPr>
          <p:nvPr/>
        </p:nvSpPr>
        <p:spPr bwMode="auto">
          <a:xfrm>
            <a:off x="816768" y="2392133"/>
            <a:ext cx="11471920" cy="334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0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Symptome: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Körperkerntemperatur unter 40 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Angst, Unwohlsein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feucht-kühle Haut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Schwäche, Müdigkeit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verminderte Urinausscheidung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niedriger Blutdruck, Puls beschleunigt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Maßnahmen: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cs typeface="Arial" panose="020B0604020202020204" pitchFamily="34" charset="0"/>
              </a:rPr>
              <a:t>in kühle Umgebung bringen, mit Luftzug 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cs typeface="Arial" panose="020B0604020202020204" pitchFamily="34" charset="0"/>
              </a:rPr>
              <a:t>Entkleiden, Kühlen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cs typeface="Arial" panose="020B0604020202020204" pitchFamily="34" charset="0"/>
              </a:rPr>
              <a:t>Flüssigkeitsgabe, Elektrolytlösung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cs typeface="Arial" panose="020B0604020202020204" pitchFamily="34" charset="0"/>
              </a:rPr>
              <a:t>strenge Beobachtung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cs typeface="Arial" panose="020B0604020202020204" pitchFamily="34" charset="0"/>
              </a:rPr>
              <a:t>keine fiebersenkenden Medikamente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000" b="1" spc="-1" dirty="0">
                <a:latin typeface="Arial" panose="020B0604020202020204" pitchFamily="34" charset="0"/>
                <a:cs typeface="Arial" panose="020B0604020202020204" pitchFamily="34" charset="0"/>
              </a:rPr>
              <a:t>Alarmierung Rettungsdienst, falls keine rasche Besserung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</a:tabLst>
              <a:defRPr/>
            </a:pPr>
            <a:endParaRPr lang="de-D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C96946-1062-4C1B-B6A1-1EBFC3B41EA1}"/>
              </a:ext>
            </a:extLst>
          </p:cNvPr>
          <p:cNvSpPr txBox="1"/>
          <p:nvPr/>
        </p:nvSpPr>
        <p:spPr>
          <a:xfrm>
            <a:off x="9984432" y="5805264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299625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C52F3-DFCF-42E4-BDCF-0A337B7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Hitzschlag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21131-F058-4647-90E1-758855DAC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1773238"/>
            <a:ext cx="11377083" cy="3960812"/>
          </a:xfrm>
        </p:spPr>
        <p:txBody>
          <a:bodyPr/>
          <a:lstStyle/>
          <a:p>
            <a:r>
              <a:rPr lang="de-DE" sz="2000" dirty="0"/>
              <a:t>= Abkühlung nicht mehr möglich → Wärmestau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3E34BD-7685-4655-8451-9CB2F8D79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E9160-F27A-4822-8921-AA8548E1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131D336-045F-4320-ACF6-CBC5E5FB4ADC}"/>
              </a:ext>
            </a:extLst>
          </p:cNvPr>
          <p:cNvSpPr txBox="1">
            <a:spLocks/>
          </p:cNvSpPr>
          <p:nvPr/>
        </p:nvSpPr>
        <p:spPr bwMode="auto">
          <a:xfrm>
            <a:off x="816768" y="2392133"/>
            <a:ext cx="11375232" cy="334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0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Symptome: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Körperkerntemperatur über 40 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trockene, heiße Haut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Bewusstsein stark getrübt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niedriger Blutdruck, Puls beschleunigt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gesteigerte Atemfrequenz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fehlendes/vermindertes Schwitzen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Herzrhythmusstörung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Maßnahmen: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dirty="0"/>
              <a:t>in kühle Umgebung bringen, mit Luftzug 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dirty="0"/>
              <a:t>Entkleiden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dirty="0"/>
              <a:t>Kühlung (cool </a:t>
            </a:r>
            <a:r>
              <a:rPr lang="de-DE" dirty="0" err="1"/>
              <a:t>packs</a:t>
            </a:r>
            <a:r>
              <a:rPr lang="de-DE" dirty="0"/>
              <a:t>, nasser Schwamm)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dirty="0"/>
              <a:t>Flüssigkeitszufuhr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dirty="0"/>
              <a:t>Temperaturkontrolle</a:t>
            </a:r>
          </a:p>
          <a:p>
            <a:pPr marL="343080" indent="-343080" defTabSz="914400">
              <a:lnSpc>
                <a:spcPct val="100000"/>
              </a:lnSpc>
              <a:buFont typeface="Arial"/>
              <a:buChar char="•"/>
              <a:tabLst>
                <a:tab pos="0" algn="l"/>
              </a:tabLst>
            </a:pPr>
            <a:r>
              <a:rPr lang="de-DE" dirty="0"/>
              <a:t>keine fiebersenkenden Medikamente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000" b="1" spc="-1" dirty="0">
                <a:latin typeface="Arial" panose="020B0604020202020204" pitchFamily="34" charset="0"/>
                <a:cs typeface="Arial" panose="020B0604020202020204" pitchFamily="34" charset="0"/>
              </a:rPr>
              <a:t>Alarmierung Rettungsdienst</a:t>
            </a:r>
            <a:r>
              <a:rPr lang="de-DE" b="1" spc="-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2000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</a:tabLst>
              <a:defRPr/>
            </a:pPr>
            <a:endParaRPr lang="de-D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836C70-A3A0-4575-8CCD-9604EEA20682}"/>
              </a:ext>
            </a:extLst>
          </p:cNvPr>
          <p:cNvSpPr txBox="1"/>
          <p:nvPr/>
        </p:nvSpPr>
        <p:spPr>
          <a:xfrm>
            <a:off x="10329321" y="5805264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6394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B7157-ABF6-4DB5-A89B-59EB0A72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Warnzeichen für Hitzeerkrankungen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55BDA-B67A-44CA-B0B0-AECD957D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Durch Hitze können verstärkt Gesundheitsprobleme auftreten. </a:t>
            </a:r>
          </a:p>
          <a:p>
            <a:r>
              <a:rPr lang="de-DE" sz="2000" dirty="0"/>
              <a:t>Achten Sie auf folgende Symptome:</a:t>
            </a:r>
          </a:p>
          <a:p>
            <a:pPr marL="0" indent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114449-4475-4C56-900D-0FA468DB3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2CD27-37C4-48A0-A3FF-9E6D4721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EE7D24F-D04A-47A7-A241-6A06616D432C}"/>
              </a:ext>
            </a:extLst>
          </p:cNvPr>
          <p:cNvSpPr txBox="1">
            <a:spLocks/>
          </p:cNvSpPr>
          <p:nvPr/>
        </p:nvSpPr>
        <p:spPr bwMode="auto">
          <a:xfrm>
            <a:off x="814917" y="3005543"/>
            <a:ext cx="10391800" cy="269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0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2400" kern="0" dirty="0"/>
              <a:t>Erschöpfung</a:t>
            </a:r>
          </a:p>
          <a:p>
            <a:pPr marL="0" indent="0"/>
            <a:r>
              <a:rPr lang="de-DE" sz="2400" kern="0" dirty="0"/>
              <a:t>Blässe/Röte</a:t>
            </a:r>
          </a:p>
          <a:p>
            <a:pPr marL="0" indent="0"/>
            <a:r>
              <a:rPr lang="de-DE" sz="2400" kern="0" dirty="0"/>
              <a:t>Kopfschmerzen</a:t>
            </a:r>
          </a:p>
          <a:p>
            <a:pPr marL="0" indent="0"/>
            <a:r>
              <a:rPr lang="de-DE" sz="2400" kern="0" dirty="0"/>
              <a:t>Schwindel</a:t>
            </a:r>
          </a:p>
          <a:p>
            <a:pPr marL="0" indent="0"/>
            <a:r>
              <a:rPr lang="de-DE" sz="2400" kern="0" dirty="0"/>
              <a:t>Übelkeit</a:t>
            </a:r>
          </a:p>
          <a:p>
            <a:pPr marL="0" indent="0"/>
            <a:endParaRPr lang="de-DE" sz="2400" kern="0" dirty="0"/>
          </a:p>
          <a:p>
            <a:pPr marL="0" indent="0"/>
            <a:endParaRPr lang="de-DE" sz="2400" kern="0" dirty="0"/>
          </a:p>
          <a:p>
            <a:pPr marL="0" indent="0"/>
            <a:endParaRPr lang="de-DE" sz="2400" kern="0" dirty="0"/>
          </a:p>
          <a:p>
            <a:pPr marL="0" indent="0"/>
            <a:r>
              <a:rPr lang="de-DE" sz="2400" kern="0" dirty="0"/>
              <a:t>Appetitlosigkeit</a:t>
            </a:r>
          </a:p>
          <a:p>
            <a:pPr marL="0" indent="0"/>
            <a:r>
              <a:rPr lang="de-DE" sz="2400" kern="0" dirty="0"/>
              <a:t>Verwirrtheit</a:t>
            </a:r>
          </a:p>
          <a:p>
            <a:pPr marL="0" indent="0"/>
            <a:r>
              <a:rPr lang="de-DE" sz="2400" kern="0" dirty="0"/>
              <a:t>Unruhe</a:t>
            </a:r>
          </a:p>
          <a:p>
            <a:pPr marL="0" indent="0"/>
            <a:r>
              <a:rPr lang="de-DE" sz="2400" kern="0" dirty="0"/>
              <a:t>Kurzatmigkeit</a:t>
            </a:r>
          </a:p>
          <a:p>
            <a:pPr marL="0" indent="0"/>
            <a:r>
              <a:rPr lang="de-DE" sz="2400" kern="0" dirty="0"/>
              <a:t>Erhöhte Temperatur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</a:tabLst>
              <a:defRPr/>
            </a:pPr>
            <a:endParaRPr lang="de-D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2E6254-25D5-4572-A832-1FA78F04A8AD}"/>
              </a:ext>
            </a:extLst>
          </p:cNvPr>
          <p:cNvSpPr/>
          <p:nvPr/>
        </p:nvSpPr>
        <p:spPr bwMode="auto">
          <a:xfrm>
            <a:off x="8328248" y="137267"/>
            <a:ext cx="4223792" cy="1491534"/>
          </a:xfrm>
          <a:prstGeom prst="rect">
            <a:avLst/>
          </a:prstGeom>
          <a:solidFill>
            <a:srgbClr val="E7D2D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Alternativfolie für die Folien 16–24, falls diese zu umfangreich sind</a:t>
            </a:r>
          </a:p>
        </p:txBody>
      </p:sp>
    </p:spTree>
    <p:extLst>
      <p:ext uri="{BB962C8B-B14F-4D97-AF65-F5344CB8AC3E}">
        <p14:creationId xmlns:p14="http://schemas.microsoft.com/office/powerpoint/2010/main" val="159659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A528C-262F-4F43-996D-4990E01E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Hilfe-Maßnahmen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06FAD-F1E7-4764-AFB8-89B6FED7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772816"/>
            <a:ext cx="10796980" cy="39608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Bringen Sie sich bzw. betroffene Personen schnell aus der Hitze bzw. der direkten Sonneneinstrahlung.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+mn-lt"/>
              </a:rPr>
              <a:t>Öffnen bzw. entfernen Sie Teile der Kleidung.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+mn-lt"/>
              </a:rPr>
              <a:t>Kühlen Sie den Kopf, den Nacken, die Hände und Füße mit feuchten, lauwarmen Tüchern.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+mn-lt"/>
              </a:rPr>
              <a:t>Trinken Sie bzw. bieten Sie Wasser an, allerdings nur, wenn kein Erbrechen und keine Bewusstseinsstörung vorliegen.</a:t>
            </a:r>
          </a:p>
          <a:p>
            <a:pPr marL="0" indent="0"/>
            <a:endParaRPr lang="de-DE" sz="2000" dirty="0">
              <a:latin typeface="+mn-lt"/>
            </a:endParaRPr>
          </a:p>
          <a:p>
            <a:pPr marL="0" indent="0"/>
            <a:r>
              <a:rPr lang="de-DE" sz="2000" dirty="0">
                <a:latin typeface="+mn-lt"/>
              </a:rPr>
              <a:t>Im Notfall rufen Sie den Rettungsdienst unter dem </a:t>
            </a:r>
            <a:r>
              <a:rPr lang="de-DE" b="1" dirty="0">
                <a:latin typeface="+mn-lt"/>
              </a:rPr>
              <a:t>Notruf 112</a:t>
            </a:r>
            <a:r>
              <a:rPr lang="de-DE" sz="2000" b="1" dirty="0">
                <a:latin typeface="+mn-lt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3967A-A53F-4571-834D-7E6C6FF61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AD9FC-3C64-4E25-9C02-215789F8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0E06D8-A978-429D-A389-F1458CCEE73A}"/>
              </a:ext>
            </a:extLst>
          </p:cNvPr>
          <p:cNvSpPr txBox="1"/>
          <p:nvPr/>
        </p:nvSpPr>
        <p:spPr>
          <a:xfrm>
            <a:off x="10329321" y="5805264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1953530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A528C-262F-4F43-996D-4990E01E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Austausch von Erfahrungen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06FAD-F1E7-4764-AFB8-89B6FED7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1773238"/>
            <a:ext cx="10796980" cy="39608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Fragen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Austausch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Ergänzungen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3967A-A53F-4571-834D-7E6C6FF61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27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AD9FC-3C64-4E25-9C02-215789F8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016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A528C-262F-4F43-996D-4990E01E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Kleingruppenarbeit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06FAD-F1E7-4764-AFB8-89B6FED7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1773238"/>
            <a:ext cx="10796980" cy="396081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2400" b="1" dirty="0"/>
              <a:t>Tagesablauf eines Klienten oder einer Klientin nachvollziehen. </a:t>
            </a:r>
          </a:p>
          <a:p>
            <a:pPr algn="ctr">
              <a:lnSpc>
                <a:spcPct val="150000"/>
              </a:lnSpc>
            </a:pPr>
            <a:r>
              <a:rPr lang="de-DE" sz="2400" b="1" dirty="0"/>
              <a:t>Wo und wann besteht ein besonders hohes Risiko durch Hitze? </a:t>
            </a:r>
          </a:p>
          <a:p>
            <a:pPr algn="ctr"/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3967A-A53F-4571-834D-7E6C6FF61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28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AD9FC-3C64-4E25-9C02-215789F8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13D2F70-04CD-4525-8621-D0204341BA2D}"/>
              </a:ext>
            </a:extLst>
          </p:cNvPr>
          <p:cNvSpPr txBox="1">
            <a:spLocks/>
          </p:cNvSpPr>
          <p:nvPr/>
        </p:nvSpPr>
        <p:spPr>
          <a:xfrm>
            <a:off x="611560" y="4221088"/>
            <a:ext cx="5628456" cy="158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 i="0" kern="1200">
                <a:solidFill>
                  <a:schemeClr val="accent2"/>
                </a:solidFill>
                <a:latin typeface="Arial Narrow" panose="020B0606020202030204" pitchFamily="34" charset="0"/>
                <a:ea typeface="Open Sans Condensed Bold" pitchFamily="2" charset="0"/>
                <a:cs typeface="Open Sans Condensed 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5ABEC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2"/>
                </a:solidFill>
                <a:latin typeface="Arial Narrow" panose="020B0606020202030204" pitchFamily="34" charset="0"/>
                <a:ea typeface="Open Sans Condensed Bold" pitchFamily="2" charset="0"/>
                <a:cs typeface="Open Sans Condensed 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u="sng" dirty="0">
                <a:latin typeface="+mn-lt"/>
              </a:rPr>
              <a:t>Möglicher Ablauf: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In Kleingruppen werden Exposition und Risikofaktoren an Postern erarbeitet</a:t>
            </a:r>
          </a:p>
          <a:p>
            <a:endParaRPr lang="de-DE" sz="1600" dirty="0">
              <a:ea typeface="Calibri" panose="020F0502020204030204" pitchFamily="34" charset="0"/>
            </a:endParaRPr>
          </a:p>
          <a:p>
            <a:endParaRPr lang="de-DE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91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24220-4BBB-4284-86AA-42F75E1F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3F0CEC-3037-4C4A-9DA5-B6B73682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12191999" cy="4320480"/>
          </a:xfrm>
          <a:solidFill>
            <a:schemeClr val="tx2"/>
          </a:solidFill>
        </p:spPr>
        <p:txBody>
          <a:bodyPr/>
          <a:lstStyle/>
          <a:p>
            <a:endParaRPr lang="de-DE" sz="6600" dirty="0">
              <a:solidFill>
                <a:schemeClr val="bg1"/>
              </a:solidFill>
            </a:endParaRPr>
          </a:p>
          <a:p>
            <a:r>
              <a:rPr lang="de-DE" sz="5400" dirty="0">
                <a:solidFill>
                  <a:schemeClr val="bg1"/>
                </a:solidFill>
              </a:rPr>
              <a:t>	</a:t>
            </a:r>
            <a:r>
              <a:rPr lang="de-DE" sz="4800" dirty="0">
                <a:solidFill>
                  <a:schemeClr val="bg1"/>
                </a:solidFill>
              </a:rPr>
              <a:t>Fachinput 2: </a:t>
            </a:r>
          </a:p>
          <a:p>
            <a:r>
              <a:rPr lang="de-DE" sz="4800" dirty="0">
                <a:solidFill>
                  <a:schemeClr val="bg1"/>
                </a:solidFill>
              </a:rPr>
              <a:t>	Hitzeprävention</a:t>
            </a:r>
            <a:br>
              <a:rPr lang="de-DE" sz="5400" dirty="0">
                <a:solidFill>
                  <a:schemeClr val="bg1"/>
                </a:solidFill>
              </a:rPr>
            </a:b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69B614-EDD9-4523-974F-72B24E3A9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29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AA7D2-61EA-4F02-A9D8-FE235425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CD73298A-3F35-40EE-853A-8C6322DA82EF}"/>
              </a:ext>
            </a:extLst>
          </p:cNvPr>
          <p:cNvSpPr txBox="1">
            <a:spLocks/>
          </p:cNvSpPr>
          <p:nvPr/>
        </p:nvSpPr>
        <p:spPr bwMode="auto">
          <a:xfrm>
            <a:off x="949225" y="4449886"/>
            <a:ext cx="77390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Mustermaßnahmen und -</a:t>
            </a:r>
            <a:r>
              <a:rPr kumimoji="0" lang="de-DE" sz="3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checklisten</a:t>
            </a:r>
            <a:endParaRPr kumimoji="0" lang="de-DE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7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40C72-DFBE-4B07-8DD4-49270BC1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AD44E3-9BE4-4E45-86A0-0DEDD24B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Ziele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lnSpc>
                <a:spcPct val="200000"/>
              </a:lnSpc>
            </a:pPr>
            <a:r>
              <a:rPr lang="de-DE" sz="2400" dirty="0"/>
              <a:t>Ablauf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362EAD-87C5-47DB-A14E-3080363BD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E7FCB4-3BFF-4FEB-B221-A5EC60DA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2640B4DD-C28C-4C81-9092-11968CE07FC8}"/>
              </a:ext>
            </a:extLst>
          </p:cNvPr>
          <p:cNvSpPr/>
          <p:nvPr/>
        </p:nvSpPr>
        <p:spPr>
          <a:xfrm>
            <a:off x="814916" y="2120901"/>
            <a:ext cx="10177627" cy="1251161"/>
          </a:xfrm>
          <a:prstGeom prst="homePlat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Klimawandel, Hitze &amp; Gesundheit verstehen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Hitzeschutzmaßnahmen in die eigene Arbeit integrieren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Gesundheitsrisiko durch Hitze in der Bevölkerung reduzieren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20AB427-5A81-44DA-B29D-5B146E8787FA}"/>
              </a:ext>
            </a:extLst>
          </p:cNvPr>
          <p:cNvSpPr txBox="1">
            <a:spLocks/>
          </p:cNvSpPr>
          <p:nvPr/>
        </p:nvSpPr>
        <p:spPr>
          <a:xfrm>
            <a:off x="1342984" y="3947954"/>
            <a:ext cx="6841248" cy="243337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kern="0" dirty="0">
                <a:latin typeface="+mn-lt"/>
                <a:cs typeface="Arial" panose="020B0604020202020204" pitchFamily="34" charset="0"/>
              </a:rPr>
              <a:t>Hitze, Hitzefolgen und Gesundheit</a:t>
            </a:r>
          </a:p>
          <a:p>
            <a:endParaRPr lang="de-DE" kern="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kern="0" dirty="0">
                <a:latin typeface="+mn-lt"/>
                <a:cs typeface="Arial" panose="020B0604020202020204" pitchFamily="34" charset="0"/>
              </a:rPr>
              <a:t>Hitzeschutzmaßnahmen &amp; Checklisten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kern="0" dirty="0">
                <a:latin typeface="+mn-lt"/>
                <a:cs typeface="Arial" panose="020B0604020202020204" pitchFamily="34" charset="0"/>
              </a:rPr>
              <a:t>Fallbeispiele</a:t>
            </a:r>
          </a:p>
          <a:p>
            <a:endParaRPr lang="de-DE" kern="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kern="0" dirty="0">
                <a:latin typeface="+mn-lt"/>
                <a:cs typeface="Arial" panose="020B0604020202020204" pitchFamily="34" charset="0"/>
              </a:rPr>
              <a:t>Erreichbarkeit und Kommunikation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kern="0" dirty="0">
                <a:latin typeface="+mn-lt"/>
                <a:cs typeface="Arial" panose="020B0604020202020204" pitchFamily="34" charset="0"/>
              </a:rPr>
              <a:t>Netzwerke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C69B105-DEDC-4F0D-B892-150636E88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1" y="3968974"/>
            <a:ext cx="396130" cy="3961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DD4D17C-753B-40EA-A36D-F5EA67A8E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1" y="4617046"/>
            <a:ext cx="396130" cy="39613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2559F0-9AB7-4671-A7AA-C07987E9E6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4" y="5589240"/>
            <a:ext cx="396130" cy="3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62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B8B36-C8A7-461D-8579-17523E79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Hitzeschutz: Verhaltensanpassungen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C5374-92FC-4687-9751-5460895FA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E654D-705B-4EC7-BB9D-E5F69591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3857924B-0394-4597-B20D-E28D00248384}"/>
              </a:ext>
            </a:extLst>
          </p:cNvPr>
          <p:cNvSpPr/>
          <p:nvPr/>
        </p:nvSpPr>
        <p:spPr>
          <a:xfrm>
            <a:off x="2059644" y="1515903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Körperbedeckung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anpassen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leichte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luftige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helle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Kleidung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Kopfbedeckung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und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Sonnenbrille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leichte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Bettwäsche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hteck: abgerundete Ecken 26">
            <a:extLst>
              <a:ext uri="{FF2B5EF4-FFF2-40B4-BE49-F238E27FC236}">
                <a16:creationId xmlns:a16="http://schemas.microsoft.com/office/drawing/2014/main" id="{52930D94-1235-43CC-8662-C555D15B5589}"/>
              </a:ext>
            </a:extLst>
          </p:cNvPr>
          <p:cNvSpPr/>
          <p:nvPr/>
        </p:nvSpPr>
        <p:spPr>
          <a:xfrm>
            <a:off x="2085202" y="3881311"/>
            <a:ext cx="3604307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Körper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kühl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halten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feuchte Umschläge auf Beine, Arme, Gesicht und Nacken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Fußbäder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abduschen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fik 2" descr="Hemd mit einfarbiger Füllung">
            <a:extLst>
              <a:ext uri="{FF2B5EF4-FFF2-40B4-BE49-F238E27FC236}">
                <a16:creationId xmlns:a16="http://schemas.microsoft.com/office/drawing/2014/main" id="{E6CC2FBF-4B6E-4105-B021-60096279D59A}"/>
              </a:ext>
            </a:extLst>
          </p:cNvPr>
          <p:cNvPicPr/>
          <p:nvPr/>
        </p:nvPicPr>
        <p:blipFill>
          <a:blip r:embed="rId2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08661" y="1530839"/>
            <a:ext cx="610490" cy="601577"/>
          </a:xfrm>
          <a:prstGeom prst="rect">
            <a:avLst/>
          </a:prstGeom>
          <a:ln w="0">
            <a:noFill/>
          </a:ln>
        </p:spPr>
      </p:pic>
      <p:pic>
        <p:nvPicPr>
          <p:cNvPr id="9" name="Grafik 5" descr="Schneeflocke mit einfarbiger Füllung">
            <a:extLst>
              <a:ext uri="{FF2B5EF4-FFF2-40B4-BE49-F238E27FC236}">
                <a16:creationId xmlns:a16="http://schemas.microsoft.com/office/drawing/2014/main" id="{6021162D-D481-4448-8AE2-2FD665F1A192}"/>
              </a:ext>
            </a:extLst>
          </p:cNvPr>
          <p:cNvPicPr/>
          <p:nvPr/>
        </p:nvPicPr>
        <p:blipFill>
          <a:blip r:embed="rId4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1279480" y="3864878"/>
            <a:ext cx="780164" cy="700073"/>
          </a:xfrm>
          <a:prstGeom prst="rect">
            <a:avLst/>
          </a:prstGeom>
          <a:ln w="0">
            <a:noFill/>
          </a:ln>
        </p:spPr>
      </p:pic>
      <p:sp>
        <p:nvSpPr>
          <p:cNvPr id="10" name="Rechteck: abgerundete Ecken 10">
            <a:extLst>
              <a:ext uri="{FF2B5EF4-FFF2-40B4-BE49-F238E27FC236}">
                <a16:creationId xmlns:a16="http://schemas.microsoft.com/office/drawing/2014/main" id="{DBF8B020-2DE3-4478-9FD3-0FC6D894F3EA}"/>
              </a:ext>
            </a:extLst>
          </p:cNvPr>
          <p:cNvSpPr/>
          <p:nvPr/>
        </p:nvSpPr>
        <p:spPr>
          <a:xfrm>
            <a:off x="6530383" y="3881311"/>
            <a:ext cx="3598065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Aktivitäten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anpassen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/>
              <a:buChar char="•"/>
              <a:tabLst/>
              <a:defRPr/>
            </a:pPr>
            <a:r>
              <a:rPr lang="en-US" sz="1600" spc="-1" dirty="0">
                <a:cs typeface="Arial" panose="020B0604020202020204" pitchFamily="34" charset="0"/>
              </a:rPr>
              <a:t>a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nstrengende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Aktivitäten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während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Hitze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vermeiden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Einkäufe und andere Tätigkeiten in die kühleren Stunden des Tages verlegen</a:t>
            </a:r>
          </a:p>
        </p:txBody>
      </p:sp>
      <p:pic>
        <p:nvPicPr>
          <p:cNvPr id="11" name="Grafik 14" descr="Yoga mit einfarbiger Füllung">
            <a:extLst>
              <a:ext uri="{FF2B5EF4-FFF2-40B4-BE49-F238E27FC236}">
                <a16:creationId xmlns:a16="http://schemas.microsoft.com/office/drawing/2014/main" id="{167223D1-E062-4CA6-B97E-6E368258929E}"/>
              </a:ext>
            </a:extLst>
          </p:cNvPr>
          <p:cNvPicPr/>
          <p:nvPr/>
        </p:nvPicPr>
        <p:blipFill>
          <a:blip r:embed="rId6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5700392" y="3881311"/>
            <a:ext cx="683640" cy="683640"/>
          </a:xfrm>
          <a:prstGeom prst="rect">
            <a:avLst/>
          </a:prstGeom>
          <a:ln w="0">
            <a:noFill/>
          </a:ln>
        </p:spPr>
      </p:pic>
      <p:pic>
        <p:nvPicPr>
          <p:cNvPr id="12" name="Grafik 2" descr="Sonnenbrille mit einfarbiger Füllung">
            <a:extLst>
              <a:ext uri="{FF2B5EF4-FFF2-40B4-BE49-F238E27FC236}">
                <a16:creationId xmlns:a16="http://schemas.microsoft.com/office/drawing/2014/main" id="{0E000098-64DD-4A4E-9B9D-75089503376E}"/>
              </a:ext>
            </a:extLst>
          </p:cNvPr>
          <p:cNvPicPr/>
          <p:nvPr/>
        </p:nvPicPr>
        <p:blipFill>
          <a:blip r:embed="rId8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5736400" y="1412776"/>
            <a:ext cx="719640" cy="719640"/>
          </a:xfrm>
          <a:prstGeom prst="rect">
            <a:avLst/>
          </a:prstGeom>
          <a:ln w="0">
            <a:noFill/>
          </a:ln>
        </p:spPr>
      </p:pic>
      <p:sp>
        <p:nvSpPr>
          <p:cNvPr id="13" name="Rechteck: abgerundete Ecken 13">
            <a:extLst>
              <a:ext uri="{FF2B5EF4-FFF2-40B4-BE49-F238E27FC236}">
                <a16:creationId xmlns:a16="http://schemas.microsoft.com/office/drawing/2014/main" id="{93405DC0-3725-4B10-90C6-126083922CF7}"/>
              </a:ext>
            </a:extLst>
          </p:cNvPr>
          <p:cNvSpPr/>
          <p:nvPr/>
        </p:nvSpPr>
        <p:spPr>
          <a:xfrm>
            <a:off x="6524140" y="1530839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defRPr/>
            </a:pPr>
            <a:r>
              <a:rPr lang="en-US" sz="2000" b="1" spc="-1" dirty="0">
                <a:cs typeface="Arial" panose="020B0604020202020204" pitchFamily="34" charset="0"/>
              </a:rPr>
              <a:t>Auf </a:t>
            </a:r>
            <a:r>
              <a:rPr lang="en-US" sz="2000" b="1" spc="-1" dirty="0" err="1">
                <a:cs typeface="Arial" panose="020B0604020202020204" pitchFamily="34" charset="0"/>
              </a:rPr>
              <a:t>Sonnenschutz</a:t>
            </a:r>
            <a:r>
              <a:rPr lang="en-US" sz="2000" b="1" spc="-1" dirty="0">
                <a:cs typeface="Arial" panose="020B0604020202020204" pitchFamily="34" charset="0"/>
              </a:rPr>
              <a:t> </a:t>
            </a:r>
            <a:r>
              <a:rPr lang="en-US" sz="2000" b="1" spc="-1" dirty="0" err="1">
                <a:cs typeface="Arial" panose="020B0604020202020204" pitchFamily="34" charset="0"/>
              </a:rPr>
              <a:t>achten</a:t>
            </a:r>
            <a:endParaRPr lang="de-DE" sz="2000" b="1" spc="-1" dirty="0"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201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1" dirty="0">
                <a:cs typeface="Arial" panose="020B0604020202020204" pitchFamily="34" charset="0"/>
              </a:rPr>
              <a:t>in den </a:t>
            </a:r>
            <a:r>
              <a:rPr lang="en-US" sz="1600" spc="-1" dirty="0" err="1">
                <a:cs typeface="Arial" panose="020B0604020202020204" pitchFamily="34" charset="0"/>
              </a:rPr>
              <a:t>Schatten</a:t>
            </a:r>
            <a:r>
              <a:rPr lang="en-US" sz="1600" spc="-1" dirty="0">
                <a:cs typeface="Arial" panose="020B0604020202020204" pitchFamily="34" charset="0"/>
              </a:rPr>
              <a:t>/an </a:t>
            </a:r>
            <a:r>
              <a:rPr lang="en-US" sz="1600" spc="-1" dirty="0" err="1">
                <a:cs typeface="Arial" panose="020B0604020202020204" pitchFamily="34" charset="0"/>
              </a:rPr>
              <a:t>kühle</a:t>
            </a:r>
            <a:r>
              <a:rPr lang="en-US" sz="1600" spc="-1" dirty="0">
                <a:cs typeface="Arial" panose="020B0604020202020204" pitchFamily="34" charset="0"/>
              </a:rPr>
              <a:t> </a:t>
            </a:r>
            <a:r>
              <a:rPr lang="en-US" sz="1600" spc="-1" dirty="0" err="1">
                <a:cs typeface="Arial" panose="020B0604020202020204" pitchFamily="34" charset="0"/>
              </a:rPr>
              <a:t>Orte</a:t>
            </a:r>
            <a:r>
              <a:rPr lang="en-US" sz="1600" spc="-1" dirty="0">
                <a:cs typeface="Arial" panose="020B0604020202020204" pitchFamily="34" charset="0"/>
              </a:rPr>
              <a:t> </a:t>
            </a:r>
            <a:r>
              <a:rPr lang="en-US" sz="1600" spc="-1" dirty="0" err="1">
                <a:cs typeface="Arial" panose="020B0604020202020204" pitchFamily="34" charset="0"/>
              </a:rPr>
              <a:t>begeben</a:t>
            </a:r>
            <a:endParaRPr lang="en-US" sz="1600" spc="-1" dirty="0"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201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1" dirty="0" err="1">
                <a:cs typeface="Arial" panose="020B0604020202020204" pitchFamily="34" charset="0"/>
              </a:rPr>
              <a:t>regelmäßig</a:t>
            </a:r>
            <a:r>
              <a:rPr lang="en-US" sz="1600" spc="-1" dirty="0">
                <a:cs typeface="Arial" panose="020B0604020202020204" pitchFamily="34" charset="0"/>
              </a:rPr>
              <a:t> </a:t>
            </a:r>
            <a:r>
              <a:rPr lang="en-US" sz="1600" spc="-1" dirty="0" err="1">
                <a:cs typeface="Arial" panose="020B0604020202020204" pitchFamily="34" charset="0"/>
              </a:rPr>
              <a:t>mit</a:t>
            </a:r>
            <a:r>
              <a:rPr lang="en-US" sz="1600" spc="-1" dirty="0">
                <a:cs typeface="Arial" panose="020B0604020202020204" pitchFamily="34" charset="0"/>
              </a:rPr>
              <a:t> </a:t>
            </a:r>
            <a:r>
              <a:rPr lang="en-US" sz="1600" spc="-1" dirty="0" err="1">
                <a:cs typeface="Arial" panose="020B0604020202020204" pitchFamily="34" charset="0"/>
              </a:rPr>
              <a:t>Sonnencreme</a:t>
            </a:r>
            <a:r>
              <a:rPr lang="en-US" sz="1600" spc="-1" dirty="0">
                <a:cs typeface="Arial" panose="020B0604020202020204" pitchFamily="34" charset="0"/>
              </a:rPr>
              <a:t> </a:t>
            </a:r>
            <a:r>
              <a:rPr lang="en-US" sz="1600" spc="-1" dirty="0" err="1">
                <a:cs typeface="Arial" panose="020B0604020202020204" pitchFamily="34" charset="0"/>
              </a:rPr>
              <a:t>eincremen</a:t>
            </a:r>
            <a:endParaRPr lang="de-DE" sz="1600" spc="-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51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B8B36-C8A7-461D-8579-17523E79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Hitzeschutz: Verhaltensanpassungen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C5374-92FC-4687-9751-5460895FA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E654D-705B-4EC7-BB9D-E5F69591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3857924B-0394-4597-B20D-E28D00248384}"/>
              </a:ext>
            </a:extLst>
          </p:cNvPr>
          <p:cNvSpPr/>
          <p:nvPr/>
        </p:nvSpPr>
        <p:spPr>
          <a:xfrm>
            <a:off x="2059644" y="1515903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Hitzewarnungen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Der Deutsche Wetterdienst versendet Hitzewarnungen (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hlinkClick r:id="rId2"/>
              </a:rPr>
              <a:t>www.hitzewarnungen.de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Angehörige, Freunde, Nachbarn können hier evtl. unterstützen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hteck: abgerundete Ecken 26">
            <a:extLst>
              <a:ext uri="{FF2B5EF4-FFF2-40B4-BE49-F238E27FC236}">
                <a16:creationId xmlns:a16="http://schemas.microsoft.com/office/drawing/2014/main" id="{52930D94-1235-43CC-8662-C555D15B5589}"/>
              </a:ext>
            </a:extLst>
          </p:cNvPr>
          <p:cNvSpPr/>
          <p:nvPr/>
        </p:nvSpPr>
        <p:spPr>
          <a:xfrm>
            <a:off x="2085202" y="3881311"/>
            <a:ext cx="3604307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1001"/>
              </a:spcAft>
              <a:defRPr/>
            </a:pPr>
            <a:r>
              <a:rPr lang="en-US" b="1" spc="-1" dirty="0" err="1">
                <a:cs typeface="Arial" panose="020B0604020202020204" pitchFamily="34" charset="0"/>
              </a:rPr>
              <a:t>Angehörige</a:t>
            </a:r>
            <a:r>
              <a:rPr lang="en-US" b="1" spc="-1" dirty="0">
                <a:cs typeface="Arial" panose="020B0604020202020204" pitchFamily="34" charset="0"/>
              </a:rPr>
              <a:t> &amp; </a:t>
            </a:r>
            <a:r>
              <a:rPr lang="en-US" b="1" spc="-1" dirty="0" err="1">
                <a:cs typeface="Arial" panose="020B0604020202020204" pitchFamily="34" charset="0"/>
              </a:rPr>
              <a:t>Nachbarschaft</a:t>
            </a:r>
            <a:r>
              <a:rPr lang="en-US" b="1" spc="-1" dirty="0">
                <a:cs typeface="Arial" panose="020B0604020202020204" pitchFamily="34" charset="0"/>
              </a:rPr>
              <a:t> </a:t>
            </a:r>
            <a:r>
              <a:rPr lang="en-US" b="1" spc="-1" dirty="0" err="1">
                <a:cs typeface="Arial" panose="020B0604020202020204" pitchFamily="34" charset="0"/>
              </a:rPr>
              <a:t>einbinden</a:t>
            </a:r>
            <a:endParaRPr lang="de-DE" spc="-1" dirty="0">
              <a:cs typeface="Arial" panose="020B0604020202020204" pitchFamily="34" charset="0"/>
            </a:endParaRP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Font typeface="Arial"/>
              <a:buChar char="•"/>
              <a:defRPr/>
            </a:pPr>
            <a:r>
              <a:rPr lang="de-DE" sz="1600" spc="-1" dirty="0">
                <a:cs typeface="Arial" panose="020B0604020202020204" pitchFamily="34" charset="0"/>
              </a:rPr>
              <a:t>regelmäßige Erinnerungen und Kontaktaufnahmen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Font typeface="Arial"/>
              <a:buChar char="•"/>
              <a:defRPr/>
            </a:pPr>
            <a:r>
              <a:rPr lang="de-DE" sz="1600" spc="-1" dirty="0">
                <a:cs typeface="Arial" panose="020B0604020202020204" pitchFamily="34" charset="0"/>
              </a:rPr>
              <a:t>helfen bei der Umgestaltung des Wohnraums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hteck: abgerundete Ecken 10">
            <a:extLst>
              <a:ext uri="{FF2B5EF4-FFF2-40B4-BE49-F238E27FC236}">
                <a16:creationId xmlns:a16="http://schemas.microsoft.com/office/drawing/2014/main" id="{DBF8B020-2DE3-4478-9FD3-0FC6D894F3EA}"/>
              </a:ext>
            </a:extLst>
          </p:cNvPr>
          <p:cNvSpPr/>
          <p:nvPr/>
        </p:nvSpPr>
        <p:spPr>
          <a:xfrm>
            <a:off x="6530383" y="3881311"/>
            <a:ext cx="3598065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Vorräte kontrollieren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genügend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Getränke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Hilfsmittel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für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Hitzeperioden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Unterstützung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bei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Einkäufen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organisieren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: abgerundete Ecken 13">
            <a:extLst>
              <a:ext uri="{FF2B5EF4-FFF2-40B4-BE49-F238E27FC236}">
                <a16:creationId xmlns:a16="http://schemas.microsoft.com/office/drawing/2014/main" id="{93405DC0-3725-4B10-90C6-126083922CF7}"/>
              </a:ext>
            </a:extLst>
          </p:cNvPr>
          <p:cNvSpPr/>
          <p:nvPr/>
        </p:nvSpPr>
        <p:spPr>
          <a:xfrm>
            <a:off x="6524140" y="1530839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Medikamenteneinnahme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Medikamenteneinnahme und Flüssigkeitszufuhr nach Rücksprache mit Arzt anpassen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Lagerungsbedingungen der Medikamente beachten</a:t>
            </a:r>
          </a:p>
        </p:txBody>
      </p:sp>
      <p:pic>
        <p:nvPicPr>
          <p:cNvPr id="14" name="Grafik 18" descr="Hohe Temperatur mit einfarbiger Füllung">
            <a:extLst>
              <a:ext uri="{FF2B5EF4-FFF2-40B4-BE49-F238E27FC236}">
                <a16:creationId xmlns:a16="http://schemas.microsoft.com/office/drawing/2014/main" id="{2478F64A-8DCF-4A01-94AE-2AC002A438D8}"/>
              </a:ext>
            </a:extLst>
          </p:cNvPr>
          <p:cNvPicPr/>
          <p:nvPr/>
        </p:nvPicPr>
        <p:blipFill>
          <a:blip r:embed="rId3">
            <a:grayscl/>
          </a:blip>
          <a:stretch/>
        </p:blipFill>
        <p:spPr>
          <a:xfrm>
            <a:off x="1271464" y="1556792"/>
            <a:ext cx="671956" cy="638616"/>
          </a:xfrm>
          <a:prstGeom prst="rect">
            <a:avLst/>
          </a:prstGeom>
          <a:ln w="0">
            <a:noFill/>
          </a:ln>
        </p:spPr>
      </p:pic>
      <p:pic>
        <p:nvPicPr>
          <p:cNvPr id="15" name="Grafik 2" descr="Medizin mit einfarbiger Füllung">
            <a:extLst>
              <a:ext uri="{FF2B5EF4-FFF2-40B4-BE49-F238E27FC236}">
                <a16:creationId xmlns:a16="http://schemas.microsoft.com/office/drawing/2014/main" id="{139F536C-67AE-494A-9FDC-74D2AF9A189E}"/>
              </a:ext>
            </a:extLst>
          </p:cNvPr>
          <p:cNvPicPr/>
          <p:nvPr/>
        </p:nvPicPr>
        <p:blipFill>
          <a:blip r:embed="rId4">
            <a:grayscl/>
          </a:blip>
          <a:stretch/>
        </p:blipFill>
        <p:spPr>
          <a:xfrm>
            <a:off x="5879976" y="1556792"/>
            <a:ext cx="671956" cy="638616"/>
          </a:xfrm>
          <a:prstGeom prst="rect">
            <a:avLst/>
          </a:prstGeom>
          <a:ln w="0">
            <a:noFill/>
          </a:ln>
        </p:spPr>
      </p:pic>
      <p:pic>
        <p:nvPicPr>
          <p:cNvPr id="16" name="Grafik 15" descr="Mann und Frau mit einfarbiger Füllung">
            <a:extLst>
              <a:ext uri="{FF2B5EF4-FFF2-40B4-BE49-F238E27FC236}">
                <a16:creationId xmlns:a16="http://schemas.microsoft.com/office/drawing/2014/main" id="{B4FDA75D-A4FC-470C-9794-34F591F67249}"/>
              </a:ext>
            </a:extLst>
          </p:cNvPr>
          <p:cNvPicPr/>
          <p:nvPr/>
        </p:nvPicPr>
        <p:blipFill>
          <a:blip r:embed="rId5">
            <a:grayscl/>
          </a:blip>
          <a:stretch/>
        </p:blipFill>
        <p:spPr>
          <a:xfrm>
            <a:off x="1266823" y="4000227"/>
            <a:ext cx="671956" cy="638616"/>
          </a:xfrm>
          <a:prstGeom prst="rect">
            <a:avLst/>
          </a:prstGeom>
          <a:ln w="0">
            <a:noFill/>
          </a:ln>
        </p:spPr>
      </p:pic>
      <p:pic>
        <p:nvPicPr>
          <p:cNvPr id="17" name="Grafik 11" descr="Liste mit einfarbiger Füllung">
            <a:extLst>
              <a:ext uri="{FF2B5EF4-FFF2-40B4-BE49-F238E27FC236}">
                <a16:creationId xmlns:a16="http://schemas.microsoft.com/office/drawing/2014/main" id="{C9663861-39A4-4E2F-ACC8-984F7B548345}"/>
              </a:ext>
            </a:extLst>
          </p:cNvPr>
          <p:cNvPicPr/>
          <p:nvPr/>
        </p:nvPicPr>
        <p:blipFill>
          <a:blip r:embed="rId6">
            <a:grayscl/>
          </a:blip>
          <a:stretch/>
        </p:blipFill>
        <p:spPr>
          <a:xfrm>
            <a:off x="5830537" y="4000227"/>
            <a:ext cx="671956" cy="63861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462121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B8B36-C8A7-461D-8579-17523E79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Hitzeschutz: Verhaltensanpassungen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C5374-92FC-4687-9751-5460895FA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E654D-705B-4EC7-BB9D-E5F69591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3857924B-0394-4597-B20D-E28D00248384}"/>
              </a:ext>
            </a:extLst>
          </p:cNvPr>
          <p:cNvSpPr/>
          <p:nvPr/>
        </p:nvSpPr>
        <p:spPr>
          <a:xfrm>
            <a:off x="2059644" y="1515903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Ausreichend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trinken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über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den Tag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verteilt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de-DE" sz="1600" spc="-1" dirty="0">
                <a:solidFill>
                  <a:srgbClr val="000000"/>
                </a:solidFill>
                <a:cs typeface="Arial" panose="020B0604020202020204" pitchFamily="34" charset="0"/>
              </a:rPr>
              <a:t>g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emeinsam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trinken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Abwechslung bei Getränken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Trinkmöglichkeit in Reichweite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: abgerundete Ecken 13">
            <a:extLst>
              <a:ext uri="{FF2B5EF4-FFF2-40B4-BE49-F238E27FC236}">
                <a16:creationId xmlns:a16="http://schemas.microsoft.com/office/drawing/2014/main" id="{93405DC0-3725-4B10-90C6-126083922CF7}"/>
              </a:ext>
            </a:extLst>
          </p:cNvPr>
          <p:cNvSpPr/>
          <p:nvPr/>
        </p:nvSpPr>
        <p:spPr>
          <a:xfrm>
            <a:off x="6524140" y="1530839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Gesund essen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Leichte, salzige Speisen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1600" spc="-1" dirty="0">
                <a:solidFill>
                  <a:srgbClr val="000000"/>
                </a:solidFill>
                <a:cs typeface="Arial" panose="020B0604020202020204" pitchFamily="34" charset="0"/>
              </a:rPr>
              <a:t>viel wasserreiches Obst und Gemüse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Grafik 15" descr="Wasserflasche mit einfarbiger Füllung">
            <a:extLst>
              <a:ext uri="{FF2B5EF4-FFF2-40B4-BE49-F238E27FC236}">
                <a16:creationId xmlns:a16="http://schemas.microsoft.com/office/drawing/2014/main" id="{7C049AC9-23F9-43CB-9D77-B81844F405F3}"/>
              </a:ext>
            </a:extLst>
          </p:cNvPr>
          <p:cNvPicPr/>
          <p:nvPr/>
        </p:nvPicPr>
        <p:blipFill>
          <a:blip r:embed="rId2">
            <a:grayscl/>
          </a:blip>
          <a:stretch/>
        </p:blipFill>
        <p:spPr>
          <a:xfrm>
            <a:off x="1271904" y="1556792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9" name="Grafik 16" descr="Wassermelone mit einfarbiger Füllung">
            <a:extLst>
              <a:ext uri="{FF2B5EF4-FFF2-40B4-BE49-F238E27FC236}">
                <a16:creationId xmlns:a16="http://schemas.microsoft.com/office/drawing/2014/main" id="{9A2A4348-8E19-4B9C-AA55-5D356AF59BD1}"/>
              </a:ext>
            </a:extLst>
          </p:cNvPr>
          <p:cNvPicPr/>
          <p:nvPr/>
        </p:nvPicPr>
        <p:blipFill>
          <a:blip r:embed="rId3">
            <a:grayscl/>
          </a:blip>
          <a:stretch/>
        </p:blipFill>
        <p:spPr>
          <a:xfrm>
            <a:off x="5808408" y="1484784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95419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B8B36-C8A7-461D-8579-17523E79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Hitzeschutz: Verhaltensanpassungen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C5374-92FC-4687-9751-5460895FA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E654D-705B-4EC7-BB9D-E5F69591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3857924B-0394-4597-B20D-E28D00248384}"/>
              </a:ext>
            </a:extLst>
          </p:cNvPr>
          <p:cNvSpPr/>
          <p:nvPr/>
        </p:nvSpPr>
        <p:spPr>
          <a:xfrm>
            <a:off x="2059644" y="1515902"/>
            <a:ext cx="3748764" cy="378530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Räume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kühl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halten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Raumtemperatur und Luftfeuchtigkeit kontrollieren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Verschattungsmöglichkeiten nutzen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früh morgens/nachts querlüften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Fenster tagsüber geschlossen halten, Innentüren öffnen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wärmeabgebende Geräte abschalten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: abgerundete Ecken 13">
            <a:extLst>
              <a:ext uri="{FF2B5EF4-FFF2-40B4-BE49-F238E27FC236}">
                <a16:creationId xmlns:a16="http://schemas.microsoft.com/office/drawing/2014/main" id="{93405DC0-3725-4B10-90C6-126083922CF7}"/>
              </a:ext>
            </a:extLst>
          </p:cNvPr>
          <p:cNvSpPr/>
          <p:nvPr/>
        </p:nvSpPr>
        <p:spPr>
          <a:xfrm>
            <a:off x="6524140" y="1530839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Hilfsmittel bereitstellen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z. B. Fächer, Ventilatoren, feuchte Laken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1600" spc="-1" dirty="0">
                <a:solidFill>
                  <a:srgbClr val="000000"/>
                </a:solidFill>
                <a:cs typeface="Arial" panose="020B0604020202020204" pitchFamily="34" charset="0"/>
              </a:rPr>
              <a:t>Ventilatoren sind bis 35 °C sinnvoll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9" descr="Fenster mit einfarbiger Füllung">
            <a:extLst>
              <a:ext uri="{FF2B5EF4-FFF2-40B4-BE49-F238E27FC236}">
                <a16:creationId xmlns:a16="http://schemas.microsoft.com/office/drawing/2014/main" id="{CDBC7360-6609-4E50-A779-D4EA24BF733C}"/>
              </a:ext>
            </a:extLst>
          </p:cNvPr>
          <p:cNvPicPr/>
          <p:nvPr/>
        </p:nvPicPr>
        <p:blipFill>
          <a:blip r:embed="rId2">
            <a:grayscl/>
          </a:blip>
          <a:stretch/>
        </p:blipFill>
        <p:spPr>
          <a:xfrm>
            <a:off x="1307904" y="1556792"/>
            <a:ext cx="683640" cy="683640"/>
          </a:xfrm>
          <a:prstGeom prst="rect">
            <a:avLst/>
          </a:prstGeom>
          <a:ln w="0">
            <a:noFill/>
          </a:ln>
        </p:spPr>
      </p:pic>
      <p:pic>
        <p:nvPicPr>
          <p:cNvPr id="10" name="Grafik 5" descr="Windig mit einfarbiger Füllung">
            <a:extLst>
              <a:ext uri="{FF2B5EF4-FFF2-40B4-BE49-F238E27FC236}">
                <a16:creationId xmlns:a16="http://schemas.microsoft.com/office/drawing/2014/main" id="{DD113AB0-4EAC-4457-AC23-8ED499D46CE0}"/>
              </a:ext>
            </a:extLst>
          </p:cNvPr>
          <p:cNvPicPr/>
          <p:nvPr/>
        </p:nvPicPr>
        <p:blipFill>
          <a:blip r:embed="rId3">
            <a:grayscl/>
          </a:blip>
          <a:stretch/>
        </p:blipFill>
        <p:spPr>
          <a:xfrm>
            <a:off x="5808408" y="1484784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16874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E23DC-1687-4A17-A33C-51C8F076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Infomaterialien: Pflegelotse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D83C8F2-0E51-4A67-A618-439523602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540543"/>
            <a:ext cx="2448272" cy="463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FB8B11-2C9E-4FF8-8627-186500F32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7425B3-2449-41A9-846E-5BF1CCD2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2EA715-BD14-4802-8EBD-B9D106F6F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71" y="1411288"/>
            <a:ext cx="3266849" cy="462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884D2D-EC9C-453A-BCF5-544A2FE3B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" r="2656"/>
          <a:stretch/>
        </p:blipFill>
        <p:spPr>
          <a:xfrm>
            <a:off x="4079776" y="1542450"/>
            <a:ext cx="3227980" cy="463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0C0F9B0-8CF6-4425-81CF-DEC60A6C56AC}"/>
              </a:ext>
            </a:extLst>
          </p:cNvPr>
          <p:cNvSpPr txBox="1"/>
          <p:nvPr/>
        </p:nvSpPr>
        <p:spPr>
          <a:xfrm>
            <a:off x="8688288" y="2708923"/>
            <a:ext cx="2688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Die Materialien finden Sie auf der Seite 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  <a:hlinkClick r:id="rId5"/>
              </a:rPr>
              <a:t>pflegelotse.de</a:t>
            </a:r>
            <a:endParaRPr kumimoji="0" lang="de-DE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2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A528C-262F-4F43-996D-4990E01E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Kleingruppenarbeit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06FAD-F1E7-4764-AFB8-89B6FED7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1773238"/>
            <a:ext cx="10796980" cy="3960812"/>
          </a:xfrm>
        </p:spPr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de-DE" sz="2400" b="1" dirty="0"/>
              <a:t>Welche Maßnahmen für Hitzeschutz werden in Ihrem Arbeitsbereich bereits umgesetzt und was funktioniert gut?</a:t>
            </a:r>
          </a:p>
          <a:p>
            <a:pPr algn="ctr"/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3967A-A53F-4571-834D-7E6C6FF61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AD9FC-3C64-4E25-9C02-215789F8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234FA7D-4FE6-473C-BBCC-3EFC9FAFFB9D}"/>
              </a:ext>
            </a:extLst>
          </p:cNvPr>
          <p:cNvSpPr txBox="1">
            <a:spLocks/>
          </p:cNvSpPr>
          <p:nvPr/>
        </p:nvSpPr>
        <p:spPr>
          <a:xfrm>
            <a:off x="763960" y="3717032"/>
            <a:ext cx="7204248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 i="0" kern="1200">
                <a:solidFill>
                  <a:schemeClr val="accent2"/>
                </a:solidFill>
                <a:latin typeface="Arial Narrow" panose="020B0606020202030204" pitchFamily="34" charset="0"/>
                <a:ea typeface="Open Sans Condensed Bold" pitchFamily="2" charset="0"/>
                <a:cs typeface="Open Sans Condensed 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5ABEC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2"/>
                </a:solidFill>
                <a:latin typeface="Arial Narrow" panose="020B0606020202030204" pitchFamily="34" charset="0"/>
                <a:ea typeface="Open Sans Condensed Bold" pitchFamily="2" charset="0"/>
                <a:cs typeface="Open Sans Condensed 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u="sng" dirty="0">
                <a:latin typeface="+mn-lt"/>
              </a:rPr>
              <a:t>Möglicher Ablauf: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2-3 Minuten stille Bedenkzeit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Diskussion in der Kleingruppe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Finden von 3-5 konkreten Beispielen bzw. Aktivitäten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Klärung, wer Ergebnisse im Plenum vorstellt</a:t>
            </a:r>
          </a:p>
        </p:txBody>
      </p:sp>
    </p:spTree>
    <p:extLst>
      <p:ext uri="{BB962C8B-B14F-4D97-AF65-F5344CB8AC3E}">
        <p14:creationId xmlns:p14="http://schemas.microsoft.com/office/powerpoint/2010/main" val="1633795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65CB7-68C0-43D8-B85E-D1891F64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Persönliche Ansprache ist der beste Weg.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28AF77-BD91-4409-A0A5-665E0FB2D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C7744-7C4F-4EB4-859A-81F97609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CF7E65-CF28-442E-BE6B-C1EC88A7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632727"/>
            <a:ext cx="4536504" cy="4483341"/>
          </a:xfrm>
          <a:prstGeom prst="rect">
            <a:avLst/>
          </a:prstGeom>
        </p:spPr>
      </p:pic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25A7E66F-0912-4D1B-A19C-82F0E1309968}"/>
              </a:ext>
            </a:extLst>
          </p:cNvPr>
          <p:cNvSpPr/>
          <p:nvPr/>
        </p:nvSpPr>
        <p:spPr>
          <a:xfrm>
            <a:off x="8328248" y="1699302"/>
            <a:ext cx="1944216" cy="935038"/>
          </a:xfrm>
          <a:prstGeom prst="wedgeRoundRectCallout">
            <a:avLst>
              <a:gd name="adj1" fmla="val -47860"/>
              <a:gd name="adj2" fmla="val 9408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001"/>
              </a:spcAft>
            </a:pPr>
            <a:r>
              <a:rPr lang="de-DE" b="1" spc="-1" dirty="0">
                <a:latin typeface="+mn-lt"/>
                <a:ea typeface="+mn-ea"/>
                <a:cs typeface="Arial" panose="020B0604020202020204" pitchFamily="34" charset="0"/>
              </a:rPr>
              <a:t>Vertrauen</a:t>
            </a:r>
            <a:endParaRPr lang="de-DE" sz="1200" b="1" spc="-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99671663-D328-4BA7-8B34-82F20D520327}"/>
              </a:ext>
            </a:extLst>
          </p:cNvPr>
          <p:cNvSpPr/>
          <p:nvPr/>
        </p:nvSpPr>
        <p:spPr>
          <a:xfrm>
            <a:off x="1199456" y="4655709"/>
            <a:ext cx="2113920" cy="1077547"/>
          </a:xfrm>
          <a:prstGeom prst="wedgeRoundRectCallout">
            <a:avLst>
              <a:gd name="adj1" fmla="val 41987"/>
              <a:gd name="adj2" fmla="val -9530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Aft>
                <a:spcPts val="1001"/>
              </a:spcAft>
            </a:pPr>
            <a:r>
              <a:rPr lang="de-DE" b="1" spc="-1" dirty="0">
                <a:cs typeface="Arial" panose="020B0604020202020204" pitchFamily="34" charset="0"/>
              </a:rPr>
              <a:t>Risiko-wahrnehmung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209D33-AB77-47C8-B337-95C3E4E8944B}"/>
              </a:ext>
            </a:extLst>
          </p:cNvPr>
          <p:cNvSpPr txBox="1"/>
          <p:nvPr/>
        </p:nvSpPr>
        <p:spPr>
          <a:xfrm>
            <a:off x="9696400" y="54075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BMG, KLUG e.V.</a:t>
            </a:r>
            <a:br>
              <a:rPr lang="de-DE" sz="900" dirty="0"/>
            </a:br>
            <a:r>
              <a:rPr lang="de-DE" sz="900" dirty="0"/>
              <a:t>Bildquelle: </a:t>
            </a:r>
            <a:r>
              <a:rPr lang="de-DE" sz="900" dirty="0" err="1"/>
              <a:t>pixabay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599490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FD518-4F9B-4558-8AF5-57C1AF19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Multiplikator:innen</a:t>
            </a:r>
            <a:r>
              <a:rPr lang="de-DE" dirty="0"/>
              <a:t> in der Risikokommunikation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28A02A-94A6-4020-BBAB-7A8AB36B2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A63B0D-C3E5-4DBE-8814-DC84F1D3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CBD9ABE-41D6-43E0-905D-04BC73D5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916832"/>
            <a:ext cx="9291394" cy="348198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54C3202-DF2F-499A-83B0-D2142B172A87}"/>
              </a:ext>
            </a:extLst>
          </p:cNvPr>
          <p:cNvSpPr txBox="1"/>
          <p:nvPr/>
        </p:nvSpPr>
        <p:spPr>
          <a:xfrm>
            <a:off x="10128448" y="5574990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BMG</a:t>
            </a:r>
          </a:p>
        </p:txBody>
      </p:sp>
    </p:spTree>
    <p:extLst>
      <p:ext uri="{BB962C8B-B14F-4D97-AF65-F5344CB8AC3E}">
        <p14:creationId xmlns:p14="http://schemas.microsoft.com/office/powerpoint/2010/main" val="3417014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81FB6-3E13-4F8C-A78A-9013E5E3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Hitzeschutzbündnisse für Gesundheit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17C913-22B7-44E0-BB55-C38E13A96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000" kern="1200" spc="-1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		</a:t>
            </a:r>
            <a:r>
              <a:rPr lang="de-DE" sz="2000" kern="1200" spc="-1" dirty="0">
                <a:solidFill>
                  <a:srgbClr val="000000"/>
                </a:solidFill>
                <a:ea typeface="Open Sans"/>
                <a:cs typeface="Arial" panose="020B0604020202020204" pitchFamily="34" charset="0"/>
              </a:rPr>
              <a:t>Vernetzung und Abstimmung in kommunalen Hitzeschutzbündnissen</a:t>
            </a: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000" kern="1200" spc="-1" dirty="0">
                <a:solidFill>
                  <a:srgbClr val="000000"/>
                </a:solidFill>
                <a:ea typeface="Open Sans"/>
                <a:cs typeface="Arial" panose="020B0604020202020204" pitchFamily="34" charset="0"/>
              </a:rPr>
              <a:t>		Entwicklung und Umsetzung von </a:t>
            </a:r>
            <a:r>
              <a:rPr lang="de-DE" sz="2000" kern="1200" spc="-1" dirty="0">
                <a:solidFill>
                  <a:srgbClr val="000000"/>
                </a:solidFill>
                <a:cs typeface="Arial" panose="020B0604020202020204" pitchFamily="34" charset="0"/>
              </a:rPr>
              <a:t>Hitzeaktionsplan (HAP) </a:t>
            </a:r>
            <a:r>
              <a:rPr lang="de-DE" sz="2000" kern="1200" spc="-1" dirty="0">
                <a:solidFill>
                  <a:srgbClr val="000000"/>
                </a:solidFill>
                <a:ea typeface="Open Sans"/>
                <a:cs typeface="Arial" panose="020B0604020202020204" pitchFamily="34" charset="0"/>
              </a:rPr>
              <a:t>im eigenen 			Verantwortungsbereich</a:t>
            </a: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000" kern="1200" spc="-1" dirty="0">
                <a:solidFill>
                  <a:srgbClr val="000000"/>
                </a:solidFill>
                <a:ea typeface="Open Sans"/>
                <a:cs typeface="Arial" panose="020B0604020202020204" pitchFamily="34" charset="0"/>
              </a:rPr>
              <a:t>		Breite und spezifische Aufklärung der Bevölkerung</a:t>
            </a: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000" kern="1200" spc="-1" dirty="0">
                <a:solidFill>
                  <a:srgbClr val="000000"/>
                </a:solidFill>
                <a:ea typeface="Open Sans"/>
                <a:cs typeface="Arial" panose="020B0604020202020204" pitchFamily="34" charset="0"/>
              </a:rPr>
              <a:t>		Gemeinsame Entwicklung von Vorschlägen und Forderungen für gesetzliche, 		strukturelle und finanzielle Anpassungen </a:t>
            </a: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A0DCBE-AD88-40E2-B8E6-12AE7CAF0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762C05-C045-4DA6-891A-A7B00BA1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Kreis mit Personen">
            <a:extLst>
              <a:ext uri="{FF2B5EF4-FFF2-40B4-BE49-F238E27FC236}">
                <a16:creationId xmlns:a16="http://schemas.microsoft.com/office/drawing/2014/main" id="{0D766E5A-18B0-4387-8B93-303D9BC87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902" y="1556792"/>
            <a:ext cx="914400" cy="914400"/>
          </a:xfrm>
          <a:prstGeom prst="rect">
            <a:avLst/>
          </a:prstGeom>
        </p:spPr>
      </p:pic>
      <p:pic>
        <p:nvPicPr>
          <p:cNvPr id="7" name="Grafik 9">
            <a:extLst>
              <a:ext uri="{FF2B5EF4-FFF2-40B4-BE49-F238E27FC236}">
                <a16:creationId xmlns:a16="http://schemas.microsoft.com/office/drawing/2014/main" id="{34F22BE1-D095-4A21-BF51-474114B58E38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6462" y="2636912"/>
            <a:ext cx="737280" cy="624960"/>
          </a:xfrm>
          <a:prstGeom prst="rect">
            <a:avLst/>
          </a:prstGeom>
          <a:ln w="0"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A1BFA8-C56A-4F3A-BCE6-9C3F67276551}"/>
              </a:ext>
            </a:extLst>
          </p:cNvPr>
          <p:cNvPicPr/>
          <p:nvPr/>
        </p:nvPicPr>
        <p:blipFill>
          <a:blip r:embed="rId5" cstate="print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6702" y="3622080"/>
            <a:ext cx="887040" cy="887040"/>
          </a:xfrm>
          <a:prstGeom prst="rect">
            <a:avLst/>
          </a:prstGeom>
          <a:ln w="0">
            <a:noFill/>
          </a:ln>
        </p:spPr>
      </p:pic>
      <p:pic>
        <p:nvPicPr>
          <p:cNvPr id="9" name="Grafik 10">
            <a:extLst>
              <a:ext uri="{FF2B5EF4-FFF2-40B4-BE49-F238E27FC236}">
                <a16:creationId xmlns:a16="http://schemas.microsoft.com/office/drawing/2014/main" id="{B993C4BE-EC5E-4A17-B0EC-09AA16EEDAF8}"/>
              </a:ext>
            </a:extLst>
          </p:cNvPr>
          <p:cNvPicPr/>
          <p:nvPr/>
        </p:nvPicPr>
        <p:blipFill>
          <a:blip r:embed="rId6" cstate="email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11102" y="4752584"/>
            <a:ext cx="692640" cy="692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30523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4781F-73E9-46D1-BE9B-7897596A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Informationen und 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92DD3B-39E5-4066-B83A-A04168951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72000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Deutsche Allianz Klimawandel und Gesundheit (KLUG e. V.): </a:t>
            </a:r>
            <a:r>
              <a:rPr lang="de-DE" sz="2000" dirty="0">
                <a:hlinkClick r:id="rId2"/>
              </a:rPr>
              <a:t>https://hitze.info/</a:t>
            </a:r>
            <a:r>
              <a:rPr lang="de-DE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Verband der Ersatzkassen (vdek): </a:t>
            </a:r>
            <a:r>
              <a:rPr lang="de-DE" sz="2000" dirty="0">
                <a:hlinkClick r:id="rId3"/>
              </a:rPr>
              <a:t>Pflegelotse - Hitzeschutz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Bundesministerium für Gesundheit (BMG): </a:t>
            </a:r>
            <a:r>
              <a:rPr lang="de-DE" sz="2000" dirty="0">
                <a:hlinkClick r:id="rId4"/>
              </a:rPr>
              <a:t>Kommunikationskonzept für die Ansprache von Risikogruppen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Statista: </a:t>
            </a:r>
            <a:r>
              <a:rPr lang="de-DE" sz="2000" dirty="0">
                <a:hlinkClick r:id="rId5"/>
              </a:rPr>
              <a:t>Anzahl der heißen Tage in Deutschland pro Dekade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Deutscher Wetterdienst: </a:t>
            </a:r>
            <a:r>
              <a:rPr lang="de-DE" sz="2000" dirty="0">
                <a:hlinkClick r:id="rId6"/>
              </a:rPr>
              <a:t>Temperaturanomalien in Deutschland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Regionalverband </a:t>
            </a:r>
            <a:r>
              <a:rPr lang="de-DE" dirty="0"/>
              <a:t>R</a:t>
            </a:r>
            <a:r>
              <a:rPr lang="de-DE" sz="2000" dirty="0"/>
              <a:t>uhr: </a:t>
            </a:r>
            <a:r>
              <a:rPr lang="de-DE" sz="2000" dirty="0">
                <a:hlinkClick r:id="rId7"/>
              </a:rPr>
              <a:t>Mensch. Natur. Raum.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SenUVK</a:t>
            </a:r>
            <a:r>
              <a:rPr lang="de-DE" sz="2000" dirty="0"/>
              <a:t>: </a:t>
            </a:r>
            <a:r>
              <a:rPr lang="de-DE" sz="2000" dirty="0">
                <a:hlinkClick r:id="rId8"/>
              </a:rPr>
              <a:t>Umweltgerechtigkeitsatlas Berlin 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RKI: </a:t>
            </a:r>
            <a:r>
              <a:rPr lang="de-DE" sz="2000" dirty="0">
                <a:hlinkClick r:id="rId9"/>
              </a:rPr>
              <a:t>Hitzebedingte Mortalität in Deutschland 2022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B6A72-B19F-47F7-AFE3-1481BFD9F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39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3DA639-C46F-4284-BDD6-40C996C9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58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E8F86-A5D9-4408-BD44-01E3E9E3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Kurzvorstellung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028F7B-8868-43F1-AE8D-5E9DF2392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de-DE" sz="3200" b="1" dirty="0"/>
          </a:p>
          <a:p>
            <a:pPr marL="0" indent="0" algn="ctr"/>
            <a:r>
              <a:rPr lang="de-DE" sz="2800" b="1" dirty="0"/>
              <a:t>Wer bin ich und in welchem Ort/Pflegestützpunkt </a:t>
            </a:r>
          </a:p>
          <a:p>
            <a:pPr marL="0" indent="0" algn="ctr"/>
            <a:r>
              <a:rPr lang="de-DE" sz="2800" b="1" dirty="0"/>
              <a:t>bin ich tätig? </a:t>
            </a:r>
          </a:p>
          <a:p>
            <a:pPr marL="0" indent="0" algn="ctr"/>
            <a:endParaRPr lang="de-DE" sz="2800" b="1" dirty="0"/>
          </a:p>
          <a:p>
            <a:pPr marL="0" indent="0" algn="ctr"/>
            <a:r>
              <a:rPr lang="de-DE" sz="2800" b="1" dirty="0"/>
              <a:t>Welches Getränk trinke ich gerne bei Hitze?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71DDAD-B569-4B8E-B1AB-318A957D3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8F99B-1271-431F-83B5-1DD724A6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95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3625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3352" y="5734800"/>
            <a:ext cx="11693448" cy="936000"/>
          </a:xfrm>
        </p:spPr>
        <p:txBody>
          <a:bodyPr/>
          <a:lstStyle/>
          <a:p>
            <a:r>
              <a:rPr lang="de-DE" dirty="0"/>
              <a:t>Vorname Name</a:t>
            </a:r>
          </a:p>
          <a:p>
            <a:r>
              <a:rPr lang="de-DE" dirty="0"/>
              <a:t>Funktion Abteilung</a:t>
            </a:r>
          </a:p>
          <a:p>
            <a:r>
              <a:rPr lang="de-DE" dirty="0"/>
              <a:t>Organisation</a:t>
            </a:r>
          </a:p>
          <a:p>
            <a:r>
              <a:rPr lang="de-DE" dirty="0"/>
              <a:t>Tel.: 0xx / xx xxx-x xx, Fax: 0xx / xx xxx-x xx, vorname.name@xxx.com</a:t>
            </a:r>
          </a:p>
        </p:txBody>
      </p:sp>
    </p:spTree>
    <p:extLst>
      <p:ext uri="{BB962C8B-B14F-4D97-AF65-F5344CB8AC3E}">
        <p14:creationId xmlns:p14="http://schemas.microsoft.com/office/powerpoint/2010/main" val="215232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5AC3C-BFFE-4D26-9D8B-9ACA548D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Soziometrie-Strahl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B776A2-70D2-4DA3-B546-FB38B277E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de-DE" sz="3200" b="1" dirty="0"/>
          </a:p>
          <a:p>
            <a:pPr marL="0" indent="0" algn="ctr"/>
            <a:r>
              <a:rPr lang="de-DE" sz="2800" b="1" dirty="0"/>
              <a:t>Kennenlernen und positionieren im Raum</a:t>
            </a:r>
          </a:p>
          <a:p>
            <a:pPr marL="0" indent="0" algn="ctr">
              <a:lnSpc>
                <a:spcPct val="150000"/>
              </a:lnSpc>
            </a:pPr>
            <a:r>
              <a:rPr lang="de-DE" sz="2800" b="1" dirty="0"/>
              <a:t>1. Abfrage zum Thema </a:t>
            </a:r>
          </a:p>
          <a:p>
            <a:pPr marL="0" indent="0" algn="ctr">
              <a:lnSpc>
                <a:spcPct val="150000"/>
              </a:lnSpc>
            </a:pPr>
            <a:r>
              <a:rPr lang="de-DE" sz="2800" b="1" dirty="0"/>
              <a:t>2. Austausch über die Antworten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A1BA36-AC19-4FB9-BD87-A124D6E1BA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7E12C-F50A-43CF-9AC5-E0A63726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98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24220-4BBB-4284-86AA-42F75E1F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3F0CEC-3037-4C4A-9DA5-B6B73682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12191999" cy="4320480"/>
          </a:xfrm>
          <a:solidFill>
            <a:schemeClr val="tx2"/>
          </a:solidFill>
        </p:spPr>
        <p:txBody>
          <a:bodyPr/>
          <a:lstStyle/>
          <a:p>
            <a:endParaRPr lang="de-DE" sz="6600" dirty="0">
              <a:solidFill>
                <a:schemeClr val="bg1"/>
              </a:solidFill>
            </a:endParaRPr>
          </a:p>
          <a:p>
            <a:r>
              <a:rPr lang="de-DE" sz="5400" dirty="0">
                <a:solidFill>
                  <a:schemeClr val="bg1"/>
                </a:solidFill>
              </a:rPr>
              <a:t>	</a:t>
            </a:r>
            <a:r>
              <a:rPr lang="de-DE" sz="4800" dirty="0">
                <a:solidFill>
                  <a:schemeClr val="bg1"/>
                </a:solidFill>
              </a:rPr>
              <a:t>Fachinput 1: </a:t>
            </a:r>
          </a:p>
          <a:p>
            <a:r>
              <a:rPr lang="de-DE" sz="4800" dirty="0">
                <a:solidFill>
                  <a:schemeClr val="bg1"/>
                </a:solidFill>
              </a:rPr>
              <a:t>	Hitze und Gesundheit</a:t>
            </a:r>
            <a:br>
              <a:rPr lang="de-DE" sz="5400" dirty="0">
                <a:solidFill>
                  <a:schemeClr val="bg1"/>
                </a:solidFill>
              </a:rPr>
            </a:b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69B614-EDD9-4523-974F-72B24E3A9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AA7D2-61EA-4F02-A9D8-FE235425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CD73298A-3F35-40EE-853A-8C6322DA82EF}"/>
              </a:ext>
            </a:extLst>
          </p:cNvPr>
          <p:cNvSpPr txBox="1">
            <a:spLocks/>
          </p:cNvSpPr>
          <p:nvPr/>
        </p:nvSpPr>
        <p:spPr bwMode="auto">
          <a:xfrm>
            <a:off x="949225" y="4449886"/>
            <a:ext cx="77390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3000" dirty="0">
                <a:solidFill>
                  <a:schemeClr val="bg1"/>
                </a:solidFill>
              </a:rPr>
              <a:t>Hitzeentwicklung, Risikofaktoren und Hitzeerkrankungen</a:t>
            </a:r>
          </a:p>
        </p:txBody>
      </p:sp>
    </p:spTree>
    <p:extLst>
      <p:ext uri="{BB962C8B-B14F-4D97-AF65-F5344CB8AC3E}">
        <p14:creationId xmlns:p14="http://schemas.microsoft.com/office/powerpoint/2010/main" val="144508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E2627DFC-B413-47D9-8DA5-C733E9688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3623"/>
          <a:stretch/>
        </p:blipFill>
        <p:spPr bwMode="auto">
          <a:xfrm>
            <a:off x="911424" y="1381408"/>
            <a:ext cx="8768669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9911F3-3166-4DB9-98EF-00894FC3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durchschnittliche Temperatur steigt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C6C63C-FC2B-4888-8323-B469138F2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2CB8A7-631E-4B6E-97E1-22B94FC1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A576AD-29F8-46DD-B7D9-0D9E79B0CAC3}"/>
              </a:ext>
            </a:extLst>
          </p:cNvPr>
          <p:cNvSpPr txBox="1"/>
          <p:nvPr/>
        </p:nvSpPr>
        <p:spPr>
          <a:xfrm>
            <a:off x="9624392" y="5574432"/>
            <a:ext cx="17876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Quelle: Deutscher Wetterdienst</a:t>
            </a:r>
          </a:p>
        </p:txBody>
      </p:sp>
    </p:spTree>
    <p:extLst>
      <p:ext uri="{BB962C8B-B14F-4D97-AF65-F5344CB8AC3E}">
        <p14:creationId xmlns:p14="http://schemas.microsoft.com/office/powerpoint/2010/main" val="208079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439086B7-D9BF-47D5-971B-94BFD0B9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Heiße Tage werden immer häufiger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4E7A9226-6AE6-4C2D-857D-4C42EC6A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1773238"/>
            <a:ext cx="5353091" cy="3960812"/>
          </a:xfrm>
        </p:spPr>
        <p:txBody>
          <a:bodyPr/>
          <a:lstStyle/>
          <a:p>
            <a:pPr marL="0" indent="0"/>
            <a:r>
              <a:rPr lang="de-DE" sz="2000" dirty="0"/>
              <a:t>Hitzebedingte Belastungen werden durch die zunehmende Anzahl an Hitzetagen (&gt;30 °C) und tropischen Nächten (&gt;20 °C) hervorgerufen.</a:t>
            </a:r>
          </a:p>
          <a:p>
            <a:pPr marL="0" indent="0"/>
            <a:r>
              <a:rPr lang="de-DE" sz="2000" dirty="0"/>
              <a:t>Wenn es mehrere Tage am Stück sehr heiß ist und nachts nicht abkühlt, kann der Körper sich nicht richtig regenerieren.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4CFEF-D2EF-4FE4-8652-4AE6D26328C8}" type="slidenum">
              <a:rPr lang="de-DE" smtClean="0"/>
              <a:t>8</a:t>
            </a:fld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Onlinebild-Platzhalter 2">
            <a:extLst>
              <a:ext uri="{FF2B5EF4-FFF2-40B4-BE49-F238E27FC236}">
                <a16:creationId xmlns:a16="http://schemas.microsoft.com/office/drawing/2014/main" id="{F8EF22FD-0BC7-4C79-9711-189941464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8"/>
          <a:stretch/>
        </p:blipFill>
        <p:spPr>
          <a:xfrm>
            <a:off x="6768571" y="1398545"/>
            <a:ext cx="4608512" cy="411868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6ECDA62-70BE-4349-A268-70AAE229A2A4}"/>
              </a:ext>
            </a:extLst>
          </p:cNvPr>
          <p:cNvSpPr txBox="1"/>
          <p:nvPr/>
        </p:nvSpPr>
        <p:spPr>
          <a:xfrm>
            <a:off x="9624392" y="5574432"/>
            <a:ext cx="17876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Quelle: Deutscher Wetterdienst</a:t>
            </a:r>
          </a:p>
        </p:txBody>
      </p:sp>
    </p:spTree>
    <p:extLst>
      <p:ext uri="{BB962C8B-B14F-4D97-AF65-F5344CB8AC3E}">
        <p14:creationId xmlns:p14="http://schemas.microsoft.com/office/powerpoint/2010/main" val="210440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62F92-66B3-4FEC-ADCF-FBD044D4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Hitzebelastung und Wärmeinseln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5E3A32-6ABF-4029-B44F-DE603CD5F3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C3A88F-3F62-4D53-B822-C4D71D51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5FBE9F-64E7-4E34-8831-4E64AD5F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447925"/>
            <a:ext cx="6438626" cy="47169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CA4D727-794E-496A-8E97-81DC3798EBA2}"/>
              </a:ext>
            </a:extLst>
          </p:cNvPr>
          <p:cNvSpPr txBox="1"/>
          <p:nvPr/>
        </p:nvSpPr>
        <p:spPr>
          <a:xfrm>
            <a:off x="9631830" y="5575648"/>
            <a:ext cx="17363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Quelle: Regionalverband Ruhr</a:t>
            </a:r>
          </a:p>
        </p:txBody>
      </p:sp>
    </p:spTree>
    <p:extLst>
      <p:ext uri="{BB962C8B-B14F-4D97-AF65-F5344CB8AC3E}">
        <p14:creationId xmlns:p14="http://schemas.microsoft.com/office/powerpoint/2010/main" val="21365323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1473A1"/>
      </a:dk2>
      <a:lt2>
        <a:srgbClr val="003264"/>
      </a:lt2>
      <a:accent1>
        <a:srgbClr val="808080"/>
      </a:accent1>
      <a:accent2>
        <a:srgbClr val="99B8D5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A6C1"/>
      </a:accent6>
      <a:hlink>
        <a:srgbClr val="FF9933"/>
      </a:hlink>
      <a:folHlink>
        <a:srgbClr val="FFCC66"/>
      </a:folHlink>
    </a:clrScheme>
    <a:fontScheme name="blank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12700" cap="flat" cmpd="sng" algn="ctr">
          <a:solidFill>
            <a:srgbClr val="1473A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12700" cap="flat" cmpd="sng" algn="ctr">
          <a:solidFill>
            <a:srgbClr val="1473A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 Unicode" panose="020B0602030504020204" pitchFamily="34" charset="0"/>
          </a:defRPr>
        </a:defPPr>
      </a:lstStyle>
    </a:lnDef>
  </a:objectDefaults>
  <a:extraClrSchemeLst>
    <a:extraClrScheme>
      <a:clrScheme name="blank 1">
        <a:dk1>
          <a:srgbClr val="292929"/>
        </a:dk1>
        <a:lt1>
          <a:srgbClr val="FFFFFF"/>
        </a:lt1>
        <a:dk2>
          <a:srgbClr val="686B5D"/>
        </a:dk2>
        <a:lt2>
          <a:srgbClr val="F8F8F8"/>
        </a:lt2>
        <a:accent1>
          <a:srgbClr val="DDDDDD"/>
        </a:accent1>
        <a:accent2>
          <a:srgbClr val="3399FF"/>
        </a:accent2>
        <a:accent3>
          <a:srgbClr val="B9BAB6"/>
        </a:accent3>
        <a:accent4>
          <a:srgbClr val="DADADA"/>
        </a:accent4>
        <a:accent5>
          <a:srgbClr val="EBEBEB"/>
        </a:accent5>
        <a:accent6>
          <a:srgbClr val="2D8AE7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473A1"/>
        </a:dk2>
        <a:lt2>
          <a:srgbClr val="003264"/>
        </a:lt2>
        <a:accent1>
          <a:srgbClr val="808080"/>
        </a:accent1>
        <a:accent2>
          <a:srgbClr val="99B8D5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A6C1"/>
        </a:accent6>
        <a:hlink>
          <a:srgbClr val="FF99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dek-folien-16-9.potx" id="{1DA880DF-9DCA-4C1C-93CA-1960C30918A6}" vid="{B472D146-6E7A-459B-AB4F-29C411811A71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1586</Words>
  <Application>Microsoft Office PowerPoint</Application>
  <PresentationFormat>Breitbild</PresentationFormat>
  <Paragraphs>516</Paragraphs>
  <Slides>40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Lucida Sans Unicode</vt:lpstr>
      <vt:lpstr>Symbol</vt:lpstr>
      <vt:lpstr>blank</vt:lpstr>
      <vt:lpstr>Benutzerdefiniertes Design</vt:lpstr>
      <vt:lpstr>Verwendungshinweise</vt:lpstr>
      <vt:lpstr>Hitzeschutz in der Pflegeberatung</vt:lpstr>
      <vt:lpstr>Ablauf</vt:lpstr>
      <vt:lpstr>Kurzvorstellung</vt:lpstr>
      <vt:lpstr>Soziometrie-Strahl</vt:lpstr>
      <vt:lpstr>PowerPoint-Präsentation</vt:lpstr>
      <vt:lpstr>Die durchschnittliche Temperatur steigt</vt:lpstr>
      <vt:lpstr>Heiße Tage werden immer häufiger</vt:lpstr>
      <vt:lpstr>Hitzebelastung und Wärmeinseln</vt:lpstr>
      <vt:lpstr>Umweltbelastung und Soziale Lage</vt:lpstr>
      <vt:lpstr>Übersterblichkeit im Zusammenhang mit Hitze</vt:lpstr>
      <vt:lpstr>Hitze hat weitere gesundheitliche Folgen</vt:lpstr>
      <vt:lpstr>Vulnerable Gruppen</vt:lpstr>
      <vt:lpstr>Oft gibt es mehrere Risikofaktoren</vt:lpstr>
      <vt:lpstr>Belastung auch für die Mitarbeitenden</vt:lpstr>
      <vt:lpstr>Hitzebedingte Erkrankungen</vt:lpstr>
      <vt:lpstr>Exsikkose</vt:lpstr>
      <vt:lpstr>Hitzeausschlag</vt:lpstr>
      <vt:lpstr>Hitzestress</vt:lpstr>
      <vt:lpstr>Hitzekrampf</vt:lpstr>
      <vt:lpstr>Hitzekollaps (Hitzesynkope)</vt:lpstr>
      <vt:lpstr>Sonnenstich</vt:lpstr>
      <vt:lpstr>Hitzeerschöpfung</vt:lpstr>
      <vt:lpstr>Hitzschlag</vt:lpstr>
      <vt:lpstr>Warnzeichen für Hitzeerkrankungen </vt:lpstr>
      <vt:lpstr>Erste Hilfe-Maßnahmen</vt:lpstr>
      <vt:lpstr>Austausch von Erfahrungen</vt:lpstr>
      <vt:lpstr>Kleingruppenarbeit</vt:lpstr>
      <vt:lpstr>PowerPoint-Präsentation</vt:lpstr>
      <vt:lpstr>Hitzeschutz: Verhaltensanpassungen</vt:lpstr>
      <vt:lpstr>Hitzeschutz: Verhaltensanpassungen</vt:lpstr>
      <vt:lpstr>Hitzeschutz: Verhaltensanpassungen</vt:lpstr>
      <vt:lpstr>Hitzeschutz: Verhaltensanpassungen</vt:lpstr>
      <vt:lpstr>Infomaterialien: Pflegelotse</vt:lpstr>
      <vt:lpstr>Kleingruppenarbeit</vt:lpstr>
      <vt:lpstr>Persönliche Ansprache ist der beste Weg. </vt:lpstr>
      <vt:lpstr>Multiplikator:innen in der Risikokommunikation</vt:lpstr>
      <vt:lpstr>Hitzeschutzbündnisse für Gesundheit</vt:lpstr>
      <vt:lpstr>Weitere Informationen und Quellen</vt:lpstr>
      <vt:lpstr>Vielen Dank für Ihre Aufmerksamkeit!</vt:lpstr>
    </vt:vector>
  </TitlesOfParts>
  <Company>Verband der Ersatzkassen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Thum, Dr. Christin (vdek - VZ)</dc:creator>
  <cp:lastModifiedBy>Thum, Dr. Christin (vdek - VZ)</cp:lastModifiedBy>
  <cp:revision>45</cp:revision>
  <dcterms:created xsi:type="dcterms:W3CDTF">2024-12-12T15:22:56Z</dcterms:created>
  <dcterms:modified xsi:type="dcterms:W3CDTF">2025-02-12T15:06:24Z</dcterms:modified>
</cp:coreProperties>
</file>